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4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3E"/>
    <a:srgbClr val="990000"/>
    <a:srgbClr val="B08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89" autoAdjust="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F41A3-0901-43C9-8997-53F81329E7AA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39F56-CA92-4CF2-A0EF-9A6FD4AF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9FCA-1089-8286-78FD-CC97B6551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95797-44B1-08EA-C841-3A4EBD267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C8500-660D-5E5B-B039-7FF01B9F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7F27-B6D9-2895-735E-21F6DB37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6E86E-D5F9-20F1-DF82-6A98B27C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0D5C-0281-DEED-D30F-A5BC76BE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B55B2-9DC5-D988-2D36-FF490517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29E81-EF4F-CD6F-D91B-52B5C2AEE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9056F-B160-91C2-ED22-D0A4F457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105A-DC14-6227-E6E4-50D33556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3E68D-3196-C0A0-88FA-08E21732A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0CFED-650F-A36D-0AC4-D2B78F142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ABB1-FDC0-BAA9-2B05-DCD2D23C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5A609-D1E2-18E0-F450-710F099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FF476-0BAF-829F-7E0A-2862CD2E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9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705" y="629462"/>
            <a:ext cx="10672521" cy="932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705594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41339" y="47214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91765" y="1695169"/>
            <a:ext cx="10687459" cy="374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67" marR="0" indent="-457167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7BC511-0440-754C-AF04-F4A457586155}"/>
              </a:ext>
            </a:extLst>
          </p:cNvPr>
          <p:cNvSpPr/>
          <p:nvPr userDrawn="1"/>
        </p:nvSpPr>
        <p:spPr>
          <a:xfrm flipV="1">
            <a:off x="1" y="6154905"/>
            <a:ext cx="12192000" cy="45719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A78909C-5DAE-3F46-B3C6-43EFD714B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3086" y="80707"/>
            <a:ext cx="7789636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400" b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SUBHEAD OR NAME OF DEPARTMENT, PROGRAM OR UNIT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7E6E5D-055A-3C48-9FBD-1AF9118FA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229" y="6312338"/>
            <a:ext cx="2303555" cy="423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2170F-567E-784E-B0AF-5C13F934E4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63860" y="6289197"/>
            <a:ext cx="2308861" cy="4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5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074D-85E5-961C-D6D2-84528DE1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F272-4412-2BFC-A9FE-D75009079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8083-4DED-1EAA-FE9A-E782D08D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36555-39C6-0BF6-2DCC-92095198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9AA8-2492-F805-0E4B-F6E7E33A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5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1C4D-9C76-5FBC-D9A9-1160D98C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B6D1-AA2A-53F7-5CAA-541647575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60709-ECDF-2CF9-C1E8-DE0552B6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8119B-610E-7990-7B9A-5748B5BA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C7439-DD13-3CCD-58AD-0544F84C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1ECD-DE20-E3F9-DDC1-68B8A402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ABC9-425A-3FEB-0DF9-DE4D2C832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96CFB-3F55-CE39-79D6-C7011AAEC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557D0-411B-6C99-BBCD-E2D7AC71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4710C-1A68-CD8B-9FE2-2E190D30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FD4CE-89F0-4B61-9F57-B098E36F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8458-F7B8-1639-F138-C3CED113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BD6A5-E897-EA01-EBBE-D0A7655A2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8C57C-1B9F-BB39-A9E3-70FE4FCB8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BBCC5-441C-C8FC-6E18-6A2E48EE5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C43B9-6E61-C27F-3354-F4D3F94EF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05C3A-49F0-1463-0053-5AC92F15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AA384-25FE-AB1D-1F33-FB25E46E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68EE0-FE42-12F2-B49F-0293BA3F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6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B7E2-3B02-48D0-7A21-DF6179A9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E04F4-370C-4158-359C-1E0E417E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82342-B296-440F-97EB-EF84C5A6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B1067-49EA-8918-44C2-17512E84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1F02E-CF2E-2973-EDE8-8170E4A9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08642-46DD-473C-373E-D9C7D3C9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F3860-3481-6EE3-855B-7BE659D9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6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A47B-D85C-7EB7-0253-836431E7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176A-11BA-A8C0-F9A5-7F84DEE7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799C9-20D0-9132-3336-EEDA856D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63EBA-2911-3C6C-A509-2601BA6A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D6A85-9A23-1758-98FB-2D1D3E20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DDBA0-14BC-BF43-64D5-BAF639E5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8CE3-B755-DA46-F265-4B964F37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83144-22BE-5F99-68EC-7066800E0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7FEE4-A198-7CC6-8FB9-96D5798B9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3020F-A6B0-318D-F89B-06189DE5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6B9D5-A9C9-7C0E-1B44-CF74906E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E57A1-631C-44F1-7B0B-F5788ACB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3CFB04-B81E-C7AE-D324-9EE9F11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1F20A-80A4-B19D-19B9-F8185F3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1DB6A-0E26-76BA-D549-96045F690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5318C2-6B2D-461E-BE6E-7E8EBBCFC11D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3580-9F14-20BA-210E-83E7684C5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EEC56-30DF-46F4-E92F-1C4B0FC99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F4168-B58C-4A8C-BD02-D0FB6D5D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8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sv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9.svg"/><Relationship Id="rId3" Type="http://schemas.openxmlformats.org/officeDocument/2006/relationships/image" Target="../media/image22.jpeg"/><Relationship Id="rId7" Type="http://schemas.openxmlformats.org/officeDocument/2006/relationships/image" Target="../media/image26.sv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17.svg"/><Relationship Id="rId5" Type="http://schemas.openxmlformats.org/officeDocument/2006/relationships/image" Target="../media/image24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C33033-3A01-BB04-AC4A-DD7CD14BA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19285"/>
              </p:ext>
            </p:extLst>
          </p:nvPr>
        </p:nvGraphicFramePr>
        <p:xfrm>
          <a:off x="4197000" y="2032834"/>
          <a:ext cx="4181940" cy="360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980">
                  <a:extLst>
                    <a:ext uri="{9D8B030D-6E8A-4147-A177-3AD203B41FA5}">
                      <a16:colId xmlns:a16="http://schemas.microsoft.com/office/drawing/2014/main" val="1354435775"/>
                    </a:ext>
                  </a:extLst>
                </a:gridCol>
                <a:gridCol w="1393980">
                  <a:extLst>
                    <a:ext uri="{9D8B030D-6E8A-4147-A177-3AD203B41FA5}">
                      <a16:colId xmlns:a16="http://schemas.microsoft.com/office/drawing/2014/main" val="4117652048"/>
                    </a:ext>
                  </a:extLst>
                </a:gridCol>
                <a:gridCol w="1393980">
                  <a:extLst>
                    <a:ext uri="{9D8B030D-6E8A-4147-A177-3AD203B41FA5}">
                      <a16:colId xmlns:a16="http://schemas.microsoft.com/office/drawing/2014/main" val="3398998732"/>
                    </a:ext>
                  </a:extLst>
                </a:gridCol>
              </a:tblGrid>
              <a:tr h="1773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762823"/>
                  </a:ext>
                </a:extLst>
              </a:tr>
              <a:tr h="763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 ml of blood in circuit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 ml of blood in circuit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32 ml of blood in circuit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3781401"/>
                  </a:ext>
                </a:extLst>
              </a:tr>
              <a:tr h="7637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Patients weighing 2.5-10kg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Patients weighing &lt;2.5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212979"/>
                  </a:ext>
                </a:extLst>
              </a:tr>
            </a:tbl>
          </a:graphicData>
        </a:graphic>
      </p:graphicFrame>
      <p:pic>
        <p:nvPicPr>
          <p:cNvPr id="1026" name="Picture 2" descr="Communications and Marketing Resources – Indiana CTSI">
            <a:extLst>
              <a:ext uri="{FF2B5EF4-FFF2-40B4-BE49-F238E27FC236}">
                <a16:creationId xmlns:a16="http://schemas.microsoft.com/office/drawing/2014/main" id="{2C1589D1-AA7B-4D20-341C-8E2E9B00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36" y="6287679"/>
            <a:ext cx="701310" cy="4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D6E384-0DB5-D305-1F0A-18BB20B74666}"/>
              </a:ext>
            </a:extLst>
          </p:cNvPr>
          <p:cNvSpPr txBox="1"/>
          <p:nvPr/>
        </p:nvSpPr>
        <p:spPr>
          <a:xfrm>
            <a:off x="130011" y="509638"/>
            <a:ext cx="11931977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Miniaturized Manual Renal Replacement Therapy: Pre-clinical Model for Neonatal Applications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  <a:tabLst>
                <a:tab pos="5943600" algn="l"/>
              </a:tabLst>
            </a:pP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Russell III,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Stergar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Giovanni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Ceschia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Odom,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a,d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Michelle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C. Starr,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Jolyn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Morgan,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Amanda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Snyder 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Denise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Hasson,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Pulte,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 Chawla,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c,i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Stuart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Goldstein,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a,b,d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Soranno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a,d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 Slagle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A3D6C-9993-F725-A343-89CE2F762CC8}"/>
              </a:ext>
            </a:extLst>
          </p:cNvPr>
          <p:cNvSpPr txBox="1"/>
          <p:nvPr/>
        </p:nvSpPr>
        <p:spPr>
          <a:xfrm>
            <a:off x="3555476" y="6201410"/>
            <a:ext cx="5673365" cy="6565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Indiana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School of Medicine, Department of Pediatrics, Indianapolis, IN,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Purdue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Weldon School of Biomedical Engineering, West Lafayette, IN, USA;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Cincinnati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Children’s Hospital and Indiana University Health, Cincinnati, OH,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Riley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Hospital for Children, Indianapolis, IN,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Cincinnati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Children’s Hospital, Cincinnati, OH, USA;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York University Langone Health, New York, NY, USA;</a:t>
            </a:r>
            <a:r>
              <a:rPr lang="en-US" sz="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ExThera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Inc, Martinez, CA ;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George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Washington University, Washington, DC,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Cincinnati College of Medicine, Department of Pediatrics, Cincinnati, OH, USA</a:t>
            </a:r>
            <a:endParaRPr lang="en-US" sz="600" dirty="0"/>
          </a:p>
        </p:txBody>
      </p:sp>
      <p:pic>
        <p:nvPicPr>
          <p:cNvPr id="2052" name="Picture 4" descr="Carpediem™ System - Mozarc Medical">
            <a:extLst>
              <a:ext uri="{FF2B5EF4-FFF2-40B4-BE49-F238E27FC236}">
                <a16:creationId xmlns:a16="http://schemas.microsoft.com/office/drawing/2014/main" id="{5489F4BD-0F30-43F5-4E37-5D3A61B24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5" t="3310" r="27851"/>
          <a:stretch/>
        </p:blipFill>
        <p:spPr bwMode="auto">
          <a:xfrm>
            <a:off x="5993761" y="2122227"/>
            <a:ext cx="674343" cy="16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8DA62-84F2-77B1-BCA9-F0116BC03257}"/>
              </a:ext>
            </a:extLst>
          </p:cNvPr>
          <p:cNvSpPr txBox="1"/>
          <p:nvPr/>
        </p:nvSpPr>
        <p:spPr>
          <a:xfrm>
            <a:off x="427137" y="4707800"/>
            <a:ext cx="313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Peritoneal Dialysis is Limited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Decreased skin integrity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Unreliable ultrafiltration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631D58-3728-411E-4A27-357661A52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t="14408" r="15366"/>
          <a:stretch/>
        </p:blipFill>
        <p:spPr bwMode="auto">
          <a:xfrm>
            <a:off x="8666996" y="4172951"/>
            <a:ext cx="3115952" cy="17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emodialysis Machines - Home Dialysis Central">
            <a:extLst>
              <a:ext uri="{FF2B5EF4-FFF2-40B4-BE49-F238E27FC236}">
                <a16:creationId xmlns:a16="http://schemas.microsoft.com/office/drawing/2014/main" id="{A1BDAD84-6BD2-33E1-BD18-B04FEE96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14" y="2167795"/>
            <a:ext cx="739511" cy="15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ssing Rubber Stamp Vector Stock Illustration - Download Image Now -  Missing Persons, Lost, Sign - iStock">
            <a:extLst>
              <a:ext uri="{FF2B5EF4-FFF2-40B4-BE49-F238E27FC236}">
                <a16:creationId xmlns:a16="http://schemas.microsoft.com/office/drawing/2014/main" id="{ADD93B4E-6C8C-75CE-44F1-92678934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86" y="2551963"/>
            <a:ext cx="1257115" cy="7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D2AD73-0304-35BE-0253-7320B9F2C909}"/>
              </a:ext>
            </a:extLst>
          </p:cNvPr>
          <p:cNvSpPr txBox="1"/>
          <p:nvPr/>
        </p:nvSpPr>
        <p:spPr>
          <a:xfrm>
            <a:off x="4197000" y="1640533"/>
            <a:ext cx="4181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Current Hemodialysis Options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53CED5-1395-619F-31D6-0573847D6129}"/>
              </a:ext>
            </a:extLst>
          </p:cNvPr>
          <p:cNvSpPr txBox="1"/>
          <p:nvPr/>
        </p:nvSpPr>
        <p:spPr>
          <a:xfrm>
            <a:off x="9246910" y="1748444"/>
            <a:ext cx="195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The Brophy Kit</a:t>
            </a:r>
            <a:endParaRPr lang="en-US" b="1" dirty="0"/>
          </a:p>
        </p:txBody>
      </p:sp>
      <p:pic>
        <p:nvPicPr>
          <p:cNvPr id="2056" name="Picture 8" descr="Databases and Reporting - Vermont Oxford Network">
            <a:extLst>
              <a:ext uri="{FF2B5EF4-FFF2-40B4-BE49-F238E27FC236}">
                <a16:creationId xmlns:a16="http://schemas.microsoft.com/office/drawing/2014/main" id="{F791906B-7F2A-0A37-9ADE-50301889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3" y="2350036"/>
            <a:ext cx="3058511" cy="19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45BA1C-365F-91CC-E763-7892930C20E8}"/>
              </a:ext>
            </a:extLst>
          </p:cNvPr>
          <p:cNvSpPr txBox="1"/>
          <p:nvPr/>
        </p:nvSpPr>
        <p:spPr>
          <a:xfrm>
            <a:off x="1301425" y="4231724"/>
            <a:ext cx="1464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Vermont Oxford Network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83A73F-8096-6ADC-0D73-D16EC9D8D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6996" y="2137116"/>
            <a:ext cx="3110878" cy="19006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26F226-8D92-9727-DE14-B993B3F4A580}"/>
              </a:ext>
            </a:extLst>
          </p:cNvPr>
          <p:cNvSpPr txBox="1"/>
          <p:nvPr/>
        </p:nvSpPr>
        <p:spPr>
          <a:xfrm>
            <a:off x="79295" y="1765261"/>
            <a:ext cx="3908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Extremely Low Birth Weight Patients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Unable to maintain fluid homeostasis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1CB145-A591-7C96-0833-6106F6DED23D}"/>
              </a:ext>
            </a:extLst>
          </p:cNvPr>
          <p:cNvSpPr/>
          <p:nvPr/>
        </p:nvSpPr>
        <p:spPr>
          <a:xfrm rot="16733409">
            <a:off x="1263721" y="3072769"/>
            <a:ext cx="422468" cy="762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munications and Marketing Resources – Indiana CTSI">
            <a:extLst>
              <a:ext uri="{FF2B5EF4-FFF2-40B4-BE49-F238E27FC236}">
                <a16:creationId xmlns:a16="http://schemas.microsoft.com/office/drawing/2014/main" id="{2C1589D1-AA7B-4D20-341C-8E2E9B00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36" y="6287679"/>
            <a:ext cx="701310" cy="4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D6E384-0DB5-D305-1F0A-18BB20B74666}"/>
              </a:ext>
            </a:extLst>
          </p:cNvPr>
          <p:cNvSpPr txBox="1"/>
          <p:nvPr/>
        </p:nvSpPr>
        <p:spPr>
          <a:xfrm>
            <a:off x="130011" y="509638"/>
            <a:ext cx="11931977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Miniaturized Manual Renal Replacement Therapy: Pre-clinical Model for Neonatal Applications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  <a:tabLst>
                <a:tab pos="5943600" algn="l"/>
              </a:tabLst>
            </a:pP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Russell III,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Stergar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Giovanni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Ceschia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Odom,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a,d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Michelle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C. Starr,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Jolyn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Morgan,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Amanda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Snyder 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Denise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Hasson,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Pulte,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 Chawla,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c,i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Stuart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Goldstein,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a,b,d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Soranno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a,d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 Slagle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A3D6C-9993-F725-A343-89CE2F762CC8}"/>
              </a:ext>
            </a:extLst>
          </p:cNvPr>
          <p:cNvSpPr txBox="1"/>
          <p:nvPr/>
        </p:nvSpPr>
        <p:spPr>
          <a:xfrm>
            <a:off x="3555476" y="6201410"/>
            <a:ext cx="5673365" cy="6565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Indiana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School of Medicine, Department of Pediatrics, Indianapolis, IN,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Purdue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Weldon School of Biomedical Engineering, West Lafayette, IN, USA;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Cincinnati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Children’s Hospital and Indiana University Health, Cincinnati, OH,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Riley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Hospital for Children, Indianapolis, IN,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Cincinnati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Children’s Hospital, Cincinnati, OH, USA;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York University Langone Health, New York, NY, USA;</a:t>
            </a:r>
            <a:r>
              <a:rPr lang="en-US" sz="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ExThera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Inc, Martinez, CA ;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George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Washington University, Washington, DC,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Cincinnati College of Medicine, Department of Pediatrics, Cincinnati, OH, USA</a:t>
            </a:r>
            <a:endParaRPr lang="en-US" sz="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838CAF-D660-4732-696D-8E14D5B954AD}"/>
              </a:ext>
            </a:extLst>
          </p:cNvPr>
          <p:cNvGrpSpPr/>
          <p:nvPr/>
        </p:nvGrpSpPr>
        <p:grpSpPr>
          <a:xfrm>
            <a:off x="8433893" y="3560964"/>
            <a:ext cx="3309573" cy="2151031"/>
            <a:chOff x="3627309" y="1839626"/>
            <a:chExt cx="6184715" cy="34841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2A1DEE-6782-A199-C701-CDEDFDE92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830" t="16024"/>
            <a:stretch/>
          </p:blipFill>
          <p:spPr>
            <a:xfrm>
              <a:off x="3627309" y="2485957"/>
              <a:ext cx="6184715" cy="2837791"/>
            </a:xfrm>
            <a:prstGeom prst="rect">
              <a:avLst/>
            </a:prstGeom>
          </p:spPr>
        </p:pic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6C126E8D-0DCC-A531-5277-8107D01A351B}"/>
                </a:ext>
              </a:extLst>
            </p:cNvPr>
            <p:cNvSpPr txBox="1"/>
            <p:nvPr/>
          </p:nvSpPr>
          <p:spPr>
            <a:xfrm>
              <a:off x="4196643" y="1839626"/>
              <a:ext cx="4932728" cy="648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Percent Difference Prescribed Ultrafiltration Volume vs Actual Throughout the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6EA93A-5A03-A550-7D71-C01005C7DC3B}"/>
              </a:ext>
            </a:extLst>
          </p:cNvPr>
          <p:cNvGrpSpPr/>
          <p:nvPr/>
        </p:nvGrpSpPr>
        <p:grpSpPr>
          <a:xfrm>
            <a:off x="244017" y="3560964"/>
            <a:ext cx="4165212" cy="2020883"/>
            <a:chOff x="185153" y="3806977"/>
            <a:chExt cx="4165212" cy="2020883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CE0437EE-4D62-BFCC-9252-4456DDD2C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53" y="3907249"/>
              <a:ext cx="2787032" cy="1820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8077AE0F-DFA7-3D0D-7E77-EBF69DDD0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601" y="3806977"/>
              <a:ext cx="1509764" cy="2020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59C32D-F6BA-ACD8-675C-790833D3A1D2}"/>
              </a:ext>
            </a:extLst>
          </p:cNvPr>
          <p:cNvGrpSpPr/>
          <p:nvPr/>
        </p:nvGrpSpPr>
        <p:grpSpPr>
          <a:xfrm>
            <a:off x="4407716" y="3164562"/>
            <a:ext cx="3448953" cy="2547433"/>
            <a:chOff x="697127" y="3724801"/>
            <a:chExt cx="4242492" cy="2811283"/>
          </a:xfrm>
        </p:grpSpPr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7FC7BF52-4D35-23E3-DD8B-A1771539D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27" y="3756567"/>
              <a:ext cx="1500804" cy="277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9DE826F2-BC41-E1B0-6664-32811BB08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317" y="3736377"/>
              <a:ext cx="1386394" cy="2739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13409F4F-E5BB-377D-ED5F-41B5A6E7D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097" y="3724801"/>
              <a:ext cx="1258522" cy="2779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FADCEC7-9328-FC41-B42B-5D5C69639C20}"/>
              </a:ext>
            </a:extLst>
          </p:cNvPr>
          <p:cNvSpPr/>
          <p:nvPr/>
        </p:nvSpPr>
        <p:spPr>
          <a:xfrm>
            <a:off x="4228209" y="2311105"/>
            <a:ext cx="143314" cy="3738976"/>
          </a:xfrm>
          <a:prstGeom prst="rect">
            <a:avLst/>
          </a:prstGeom>
          <a:solidFill>
            <a:srgbClr val="990000"/>
          </a:solidFill>
          <a:ln>
            <a:solidFill>
              <a:srgbClr val="0D223E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E53F1F-8DFB-E46B-7F3D-F7554C1D1D6F}"/>
              </a:ext>
            </a:extLst>
          </p:cNvPr>
          <p:cNvSpPr/>
          <p:nvPr/>
        </p:nvSpPr>
        <p:spPr>
          <a:xfrm>
            <a:off x="7859812" y="2311105"/>
            <a:ext cx="143314" cy="3738975"/>
          </a:xfrm>
          <a:prstGeom prst="rect">
            <a:avLst/>
          </a:prstGeom>
          <a:solidFill>
            <a:srgbClr val="990000"/>
          </a:solidFill>
          <a:ln>
            <a:solidFill>
              <a:srgbClr val="0D223E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66A57-F790-4C7F-2401-0B54E63C6424}"/>
              </a:ext>
            </a:extLst>
          </p:cNvPr>
          <p:cNvSpPr txBox="1"/>
          <p:nvPr/>
        </p:nvSpPr>
        <p:spPr>
          <a:xfrm>
            <a:off x="568147" y="2644070"/>
            <a:ext cx="348704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Respiratory Rates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D61B3-C8C4-46C7-95E0-7EE01DD7E411}"/>
              </a:ext>
            </a:extLst>
          </p:cNvPr>
          <p:cNvSpPr txBox="1"/>
          <p:nvPr/>
        </p:nvSpPr>
        <p:spPr>
          <a:xfrm>
            <a:off x="4958133" y="2509880"/>
            <a:ext cx="29590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Serum Equilibration to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PlasmaLyte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 Infusion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C6AA0B-6F3F-EDDE-6197-DF888A4EF422}"/>
              </a:ext>
            </a:extLst>
          </p:cNvPr>
          <p:cNvSpPr txBox="1"/>
          <p:nvPr/>
        </p:nvSpPr>
        <p:spPr>
          <a:xfrm>
            <a:off x="8936707" y="2549797"/>
            <a:ext cx="246875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Quantifiable Operator Fatigue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DF2D02-E72B-4E69-CC78-5CC9CE991604}"/>
              </a:ext>
            </a:extLst>
          </p:cNvPr>
          <p:cNvSpPr txBox="1"/>
          <p:nvPr/>
        </p:nvSpPr>
        <p:spPr>
          <a:xfrm>
            <a:off x="2788359" y="1638869"/>
            <a:ext cx="6887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Experiment Demonstrated the Following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EFC2BA-4E2E-D4E3-331E-1DB9573443BF}"/>
              </a:ext>
            </a:extLst>
          </p:cNvPr>
          <p:cNvSpPr txBox="1"/>
          <p:nvPr/>
        </p:nvSpPr>
        <p:spPr>
          <a:xfrm>
            <a:off x="4389617" y="5581847"/>
            <a:ext cx="341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 Procedure Serum to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PlasmaLyte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Difference: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{4.1%}; K {5.15%}, Cl {0.25%}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Graphic 25" descr="Yoga outline">
            <a:extLst>
              <a:ext uri="{FF2B5EF4-FFF2-40B4-BE49-F238E27FC236}">
                <a16:creationId xmlns:a16="http://schemas.microsoft.com/office/drawing/2014/main" id="{373721EA-BC03-C777-152B-B3CFE22EB5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494" y="2458498"/>
            <a:ext cx="684783" cy="684783"/>
          </a:xfrm>
          <a:prstGeom prst="rect">
            <a:avLst/>
          </a:prstGeom>
        </p:spPr>
      </p:pic>
      <p:pic>
        <p:nvPicPr>
          <p:cNvPr id="28" name="Graphic 27" descr="Scales of justice outline">
            <a:extLst>
              <a:ext uri="{FF2B5EF4-FFF2-40B4-BE49-F238E27FC236}">
                <a16:creationId xmlns:a16="http://schemas.microsoft.com/office/drawing/2014/main" id="{3B65B693-DE82-56D1-B8FA-52DAA44754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7606" y="2485116"/>
            <a:ext cx="684783" cy="684783"/>
          </a:xfrm>
          <a:prstGeom prst="rect">
            <a:avLst/>
          </a:prstGeom>
        </p:spPr>
      </p:pic>
      <p:pic>
        <p:nvPicPr>
          <p:cNvPr id="30" name="Graphic 29" descr="Doctor female outline">
            <a:extLst>
              <a:ext uri="{FF2B5EF4-FFF2-40B4-BE49-F238E27FC236}">
                <a16:creationId xmlns:a16="http://schemas.microsoft.com/office/drawing/2014/main" id="{9DED748C-0838-A58D-EAA6-1973DB708A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2702" y="2501318"/>
            <a:ext cx="684783" cy="6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7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munications and Marketing Resources – Indiana CTSI">
            <a:extLst>
              <a:ext uri="{FF2B5EF4-FFF2-40B4-BE49-F238E27FC236}">
                <a16:creationId xmlns:a16="http://schemas.microsoft.com/office/drawing/2014/main" id="{2C1589D1-AA7B-4D20-341C-8E2E9B00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36" y="6287679"/>
            <a:ext cx="701310" cy="4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D6E384-0DB5-D305-1F0A-18BB20B74666}"/>
              </a:ext>
            </a:extLst>
          </p:cNvPr>
          <p:cNvSpPr txBox="1"/>
          <p:nvPr/>
        </p:nvSpPr>
        <p:spPr>
          <a:xfrm>
            <a:off x="130011" y="509638"/>
            <a:ext cx="11931977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Miniaturized Manual Renal Replacement Therapy: Pre-clinical Model for Neonatal Applications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  <a:tabLst>
                <a:tab pos="5943600" algn="l"/>
              </a:tabLst>
            </a:pP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Russell III,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Angus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Stergar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Giovanni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Ceschia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Odom,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a,d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Michelle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C. Starr,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Jolyn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Morgan,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Amanda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Snyder 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Denise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Hasson,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Pulte,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 Chawla,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c,i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Stuart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Goldstein,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a,b,d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Danielle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Soranno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a,d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 Slagle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A3D6C-9993-F725-A343-89CE2F762CC8}"/>
              </a:ext>
            </a:extLst>
          </p:cNvPr>
          <p:cNvSpPr txBox="1"/>
          <p:nvPr/>
        </p:nvSpPr>
        <p:spPr>
          <a:xfrm>
            <a:off x="3555476" y="6201410"/>
            <a:ext cx="5673365" cy="6565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Indiana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School of Medicine, Department of Pediatrics, Indianapolis, IN,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Purdue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Weldon School of Biomedical Engineering, West Lafayette, IN, USA;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Cincinnati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Children’s Hospital and Indiana University Health, Cincinnati, OH,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Riley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Hospital for Children, Indianapolis, IN,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Cincinnati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Children’s Hospital, Cincinnati, OH, USA;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York University Langone Health, New York, NY, USA;</a:t>
            </a:r>
            <a:r>
              <a:rPr lang="en-US" sz="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ExThera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Inc, Martinez, CA ; 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200"/>
              </a:spcAft>
              <a:tabLst>
                <a:tab pos="5943600" algn="l"/>
              </a:tabLs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George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Washington University, Washington, DC, USA;</a:t>
            </a:r>
            <a:endParaRPr lang="en-U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sz="6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</a:t>
            </a: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Cincinnati College of Medicine, Department of Pediatrics, Cincinnati, OH, USA</a:t>
            </a:r>
            <a:endParaRPr lang="en-US" sz="600" dirty="0"/>
          </a:p>
        </p:txBody>
      </p:sp>
      <p:pic>
        <p:nvPicPr>
          <p:cNvPr id="3074" name="Picture 2" descr="ICU Baby | ICU Baby">
            <a:extLst>
              <a:ext uri="{FF2B5EF4-FFF2-40B4-BE49-F238E27FC236}">
                <a16:creationId xmlns:a16="http://schemas.microsoft.com/office/drawing/2014/main" id="{5A8D2F2F-BEA5-A02E-57A9-6766B7DA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41" y="3282510"/>
            <a:ext cx="3404896" cy="16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64E5D-9FF1-6562-93FB-F625E390BE0F}"/>
              </a:ext>
            </a:extLst>
          </p:cNvPr>
          <p:cNvSpPr txBox="1"/>
          <p:nvPr/>
        </p:nvSpPr>
        <p:spPr>
          <a:xfrm>
            <a:off x="9449847" y="4967224"/>
            <a:ext cx="1464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https://www.icubaby.org/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98750-125D-58A1-E43A-ECC298D96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662" r="24531" b="27994"/>
          <a:stretch/>
        </p:blipFill>
        <p:spPr bwMode="auto">
          <a:xfrm>
            <a:off x="4543938" y="2089366"/>
            <a:ext cx="3104122" cy="2045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3257DA3-3391-7D41-D3A5-C5087DE6A04B}"/>
              </a:ext>
            </a:extLst>
          </p:cNvPr>
          <p:cNvGrpSpPr/>
          <p:nvPr/>
        </p:nvGrpSpPr>
        <p:grpSpPr>
          <a:xfrm>
            <a:off x="4251286" y="4482816"/>
            <a:ext cx="3689426" cy="1148002"/>
            <a:chOff x="4087190" y="4588280"/>
            <a:chExt cx="3689426" cy="1148002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AA2F541A-284E-611E-83D7-E5174987F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190" y="4838877"/>
              <a:ext cx="1567610" cy="646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Graphic 4" descr="Store outline">
              <a:extLst>
                <a:ext uri="{FF2B5EF4-FFF2-40B4-BE49-F238E27FC236}">
                  <a16:creationId xmlns:a16="http://schemas.microsoft.com/office/drawing/2014/main" id="{FCDE6D8F-9B0A-D70C-16C8-E2A79A11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28614" y="4588280"/>
              <a:ext cx="1148002" cy="1148002"/>
            </a:xfrm>
            <a:prstGeom prst="rect">
              <a:avLst/>
            </a:prstGeom>
          </p:spPr>
        </p:pic>
        <p:pic>
          <p:nvPicPr>
            <p:cNvPr id="7" name="Graphic 6" descr="Chevron arrows with solid fill">
              <a:extLst>
                <a:ext uri="{FF2B5EF4-FFF2-40B4-BE49-F238E27FC236}">
                  <a16:creationId xmlns:a16="http://schemas.microsoft.com/office/drawing/2014/main" id="{90E05DEB-26B5-BD17-6794-D22F30A95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91199" y="4743574"/>
              <a:ext cx="837415" cy="83741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28A8A0-7E5F-9B28-F010-53DD05DF5115}"/>
              </a:ext>
            </a:extLst>
          </p:cNvPr>
          <p:cNvSpPr txBox="1"/>
          <p:nvPr/>
        </p:nvSpPr>
        <p:spPr>
          <a:xfrm>
            <a:off x="4486927" y="5498428"/>
            <a:ext cx="322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 to market via humanitarian device exemption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BD5AB-3D60-25F4-5C76-B1CCFAE314C1}"/>
              </a:ext>
            </a:extLst>
          </p:cNvPr>
          <p:cNvSpPr txBox="1"/>
          <p:nvPr/>
        </p:nvSpPr>
        <p:spPr>
          <a:xfrm>
            <a:off x="4484126" y="4189160"/>
            <a:ext cx="3223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Dialyze on a Disease Model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22DBE4-5C27-BAED-F5FF-AAA1293E0D5E}"/>
              </a:ext>
            </a:extLst>
          </p:cNvPr>
          <p:cNvSpPr txBox="1"/>
          <p:nvPr/>
        </p:nvSpPr>
        <p:spPr>
          <a:xfrm>
            <a:off x="8570315" y="2676411"/>
            <a:ext cx="322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the Care of Our Extremely Low Birth Weight Patients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A7A739-DFA5-2D09-4F8E-BB5A80451E24}"/>
              </a:ext>
            </a:extLst>
          </p:cNvPr>
          <p:cNvSpPr txBox="1"/>
          <p:nvPr/>
        </p:nvSpPr>
        <p:spPr>
          <a:xfrm>
            <a:off x="1038554" y="2945394"/>
            <a:ext cx="274699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Respiratory Rates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1E1647-F14A-AD65-ABF2-AD1E78592DD9}"/>
              </a:ext>
            </a:extLst>
          </p:cNvPr>
          <p:cNvSpPr txBox="1"/>
          <p:nvPr/>
        </p:nvSpPr>
        <p:spPr>
          <a:xfrm>
            <a:off x="1038552" y="3567608"/>
            <a:ext cx="274699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Serum Equilibration to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PlasmaLyte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 Infusion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3B89C-0AD9-BA11-4D1F-B6BBE921BAF9}"/>
              </a:ext>
            </a:extLst>
          </p:cNvPr>
          <p:cNvSpPr txBox="1"/>
          <p:nvPr/>
        </p:nvSpPr>
        <p:spPr>
          <a:xfrm>
            <a:off x="1038552" y="4369209"/>
            <a:ext cx="2666157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Quantifiable Operator Fatigue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2 operators instead of 1</a:t>
            </a:r>
          </a:p>
        </p:txBody>
      </p:sp>
      <p:pic>
        <p:nvPicPr>
          <p:cNvPr id="23" name="Graphic 22" descr="Yoga outline">
            <a:extLst>
              <a:ext uri="{FF2B5EF4-FFF2-40B4-BE49-F238E27FC236}">
                <a16:creationId xmlns:a16="http://schemas.microsoft.com/office/drawing/2014/main" id="{53789C94-DF70-D97B-4CD1-626ECB8F30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4384" y="2773844"/>
            <a:ext cx="684783" cy="684783"/>
          </a:xfrm>
          <a:prstGeom prst="rect">
            <a:avLst/>
          </a:prstGeom>
        </p:spPr>
      </p:pic>
      <p:pic>
        <p:nvPicPr>
          <p:cNvPr id="24" name="Graphic 23" descr="Scales of justice outline">
            <a:extLst>
              <a:ext uri="{FF2B5EF4-FFF2-40B4-BE49-F238E27FC236}">
                <a16:creationId xmlns:a16="http://schemas.microsoft.com/office/drawing/2014/main" id="{A9EF5FC9-41C2-3B9E-CBA7-697D28553A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4385" y="3542844"/>
            <a:ext cx="684783" cy="684783"/>
          </a:xfrm>
          <a:prstGeom prst="rect">
            <a:avLst/>
          </a:prstGeom>
        </p:spPr>
      </p:pic>
      <p:pic>
        <p:nvPicPr>
          <p:cNvPr id="25" name="Graphic 24" descr="Doctor female outline">
            <a:extLst>
              <a:ext uri="{FF2B5EF4-FFF2-40B4-BE49-F238E27FC236}">
                <a16:creationId xmlns:a16="http://schemas.microsoft.com/office/drawing/2014/main" id="{ADF8273C-AAAE-C3B8-0259-B9BBA34391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4384" y="4482816"/>
            <a:ext cx="684783" cy="6847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853CDEA-3351-3D2F-1228-DFB5F5E3D9FF}"/>
              </a:ext>
            </a:extLst>
          </p:cNvPr>
          <p:cNvSpPr/>
          <p:nvPr/>
        </p:nvSpPr>
        <p:spPr>
          <a:xfrm>
            <a:off x="3841108" y="1884106"/>
            <a:ext cx="143314" cy="4165975"/>
          </a:xfrm>
          <a:prstGeom prst="rect">
            <a:avLst/>
          </a:prstGeom>
          <a:solidFill>
            <a:srgbClr val="990000"/>
          </a:solidFill>
          <a:ln>
            <a:solidFill>
              <a:srgbClr val="0D223E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7FBC8D-453E-FF13-14AD-2F8D995F9AA9}"/>
              </a:ext>
            </a:extLst>
          </p:cNvPr>
          <p:cNvSpPr/>
          <p:nvPr/>
        </p:nvSpPr>
        <p:spPr>
          <a:xfrm>
            <a:off x="8115685" y="1884107"/>
            <a:ext cx="143314" cy="4110248"/>
          </a:xfrm>
          <a:prstGeom prst="rect">
            <a:avLst/>
          </a:prstGeom>
          <a:solidFill>
            <a:srgbClr val="990000"/>
          </a:solidFill>
          <a:ln>
            <a:solidFill>
              <a:srgbClr val="0D223E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BBB0F7-7B72-093F-184D-C900C4ADC8E5}"/>
              </a:ext>
            </a:extLst>
          </p:cNvPr>
          <p:cNvSpPr txBox="1"/>
          <p:nvPr/>
        </p:nvSpPr>
        <p:spPr>
          <a:xfrm>
            <a:off x="669567" y="1603776"/>
            <a:ext cx="249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Takeaways From Use on Healthy Rodents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F32FAD-852D-C5B1-41B1-B5ABF0512BB4}"/>
              </a:ext>
            </a:extLst>
          </p:cNvPr>
          <p:cNvSpPr txBox="1"/>
          <p:nvPr/>
        </p:nvSpPr>
        <p:spPr>
          <a:xfrm>
            <a:off x="4846914" y="1644320"/>
            <a:ext cx="249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A90354-66F5-A4C6-E538-A14AA18EFC26}"/>
              </a:ext>
            </a:extLst>
          </p:cNvPr>
          <p:cNvSpPr txBox="1"/>
          <p:nvPr/>
        </p:nvSpPr>
        <p:spPr>
          <a:xfrm>
            <a:off x="8933104" y="1644320"/>
            <a:ext cx="249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Translational Impact</a:t>
            </a:r>
          </a:p>
        </p:txBody>
      </p:sp>
    </p:spTree>
    <p:extLst>
      <p:ext uri="{BB962C8B-B14F-4D97-AF65-F5344CB8AC3E}">
        <p14:creationId xmlns:p14="http://schemas.microsoft.com/office/powerpoint/2010/main" val="73681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12CDEC3F889458FE77BE77B337EA6" ma:contentTypeVersion="12" ma:contentTypeDescription="Create a new document." ma:contentTypeScope="" ma:versionID="b503add7b294dad130015fa0d827afaf">
  <xsd:schema xmlns:xsd="http://www.w3.org/2001/XMLSchema" xmlns:xs="http://www.w3.org/2001/XMLSchema" xmlns:p="http://schemas.microsoft.com/office/2006/metadata/properties" xmlns:ns3="2abb5da5-10d1-4a8f-b935-c3714ce5e5fe" xmlns:ns4="538b1d3d-770e-46f7-ae13-0f0d18333b8f" targetNamespace="http://schemas.microsoft.com/office/2006/metadata/properties" ma:root="true" ma:fieldsID="af8649c06f61e66983ac26ab8004b7c7" ns3:_="" ns4:_="">
    <xsd:import namespace="2abb5da5-10d1-4a8f-b935-c3714ce5e5fe"/>
    <xsd:import namespace="538b1d3d-770e-46f7-ae13-0f0d18333b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b5da5-10d1-4a8f-b935-c3714ce5e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b1d3d-770e-46f7-ae13-0f0d18333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bb5da5-10d1-4a8f-b935-c3714ce5e5f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EC03DB-6432-40DB-BBA3-FA4512E8F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bb5da5-10d1-4a8f-b935-c3714ce5e5fe"/>
    <ds:schemaRef ds:uri="538b1d3d-770e-46f7-ae13-0f0d18333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B4F7EF-CDFB-4C7C-869F-5CE34E8D20A7}">
  <ds:schemaRefs>
    <ds:schemaRef ds:uri="2abb5da5-10d1-4a8f-b935-c3714ce5e5fe"/>
    <ds:schemaRef ds:uri="http://purl.org/dc/elements/1.1/"/>
    <ds:schemaRef ds:uri="http://schemas.microsoft.com/office/2006/documentManagement/types"/>
    <ds:schemaRef ds:uri="538b1d3d-770e-46f7-ae13-0f0d18333b8f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C776AA-7C41-4E42-A697-C2E4F16B18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710</Words>
  <Application>Microsoft Office PowerPoint</Application>
  <PresentationFormat>Widescreen</PresentationFormat>
  <Paragraphs>65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Internship – Week 4</dc:title>
  <dc:creator>Stergar, Angus</dc:creator>
  <cp:lastModifiedBy>Carl Russell</cp:lastModifiedBy>
  <cp:revision>9</cp:revision>
  <dcterms:created xsi:type="dcterms:W3CDTF">2024-06-26T12:43:03Z</dcterms:created>
  <dcterms:modified xsi:type="dcterms:W3CDTF">2024-08-19T02:02:10Z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0x010100C2712CDEC3F889458FE77BE77B337EA6</vt:lpwstr>
  </property>
</Properties>
</file>