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1.png" ContentType="image/png"/>
  <Override PartName="/ppt/media/image7.jpeg" ContentType="image/jpeg"/>
  <Override PartName="/ppt/media/image18.png" ContentType="image/png"/>
  <Override PartName="/ppt/media/image9.png" ContentType="image/png"/>
  <Override PartName="/ppt/media/hdphoto2.wdp" ContentType="image/vnd.ms-photo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8.png" ContentType="image/png"/>
  <Override PartName="/ppt/media/image10.png" ContentType="image/png"/>
  <Override PartName="/ppt/media/image6.jpeg" ContentType="image/jpeg"/>
  <Override PartName="/ppt/media/image12.png" ContentType="image/png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hdphoto1.wdp" ContentType="image/vnd.ms-photo"/>
  <Override PartName="/ppt/media/image16.png" ContentType="image/png"/>
  <Override PartName="/ppt/media/image5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4723E7-3340-45CD-B7EA-025612095D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C466EF-B758-4712-8334-7EA6353553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0A431C-22AC-45EE-80BC-D0A1D1260B7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8AAE0D-1576-4F88-8565-D31AD33ED81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5FC243-6419-4BAE-A955-10DC341FF2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C41435-E5C1-4B60-99B8-7A51634FA9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BBD4D3-032A-4E8A-9B4C-80C84B0952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8F8B82-8D51-4278-913E-C8775D25A0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5EC180-E7B8-4347-8F73-15E31E7A9A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AE7E7D-D5AD-496F-9BD6-B91F5EB8D4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54AFAC-6F3C-4B98-8464-4098006640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CF8692-195A-4B26-BFCC-55531465BA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16B999-E967-4CB6-8967-0218F5B0BF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A1B1CC-60E9-4E0F-9446-4F9330DA9E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E5205C-859C-4E06-9628-F2A8ACCE09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1F7ABD-3014-43AE-9C85-C5CC05627E7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71CFBF-54F2-40F9-9913-9298BD94FCB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FF030A-1CCE-4BE2-AB4D-CFB2E25DDC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604BF9-CFAA-4C58-8DFF-6EC81888CA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2C9E67-9C52-403F-9569-C9384C2EED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F33E0F-6A3C-4538-903E-927CF639F8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92AA58-3477-4FB8-A743-1E305A8C72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82AE96-57A0-4F82-B543-A775FB95D6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B6CCE8-1D1B-4D35-980D-4FE78ACF85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787878"/>
                </a:solidFill>
                <a:latin typeface="Aptos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D3DC901-8369-48A2-8DAE-3F1316760CBB}" type="slidenum">
              <a:rPr b="0" lang="en-US" sz="1200" spc="-1" strike="noStrike">
                <a:solidFill>
                  <a:srgbClr val="787878"/>
                </a:solidFill>
                <a:latin typeface="Aptos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ptos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787878"/>
                </a:solidFill>
                <a:latin typeface="Aptos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E21F0D-B554-4B71-86DB-E6BFEC932D1D}" type="slidenum">
              <a:rPr b="0" lang="en-US" sz="1200" spc="-1" strike="noStrike">
                <a:solidFill>
                  <a:srgbClr val="787878"/>
                </a:solidFill>
                <a:latin typeface="Apto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78696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8000"/>
          </a:bodyPr>
          <a:p>
            <a:pPr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Aptos Display"/>
              </a:rPr>
              <a:t>Loss of NF2 Disrupts Differentiation in Neuroepithelial Stem Cells</a:t>
            </a:r>
            <a:endParaRPr b="0" lang="en-US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901320"/>
            <a:ext cx="9143640" cy="1020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Noah Burket</a:t>
            </a:r>
            <a:r>
              <a:rPr b="1" lang="en-US" sz="2400" spc="-1" strike="noStrike" baseline="30000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; Scott Cooper</a:t>
            </a:r>
            <a:r>
              <a:rPr b="1" lang="en-US" sz="2400" spc="-1" strike="noStrike" baseline="30000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; Victoria Dershem</a:t>
            </a:r>
            <a:r>
              <a:rPr b="1" lang="en-US" sz="2400" spc="-1" strike="noStrike" baseline="30000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; Jignesh Tailor, MD, PhD</a:t>
            </a:r>
            <a:r>
              <a:rPr b="1" lang="en-US" sz="2400" spc="-1" strike="noStrike" baseline="30000">
                <a:solidFill>
                  <a:srgbClr val="000000"/>
                </a:solidFill>
                <a:latin typeface="Arial"/>
              </a:rPr>
              <a:t>1,2,3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4" name="TextBox 4"/>
          <p:cNvSpPr/>
          <p:nvPr/>
        </p:nvSpPr>
        <p:spPr>
          <a:xfrm>
            <a:off x="3048120" y="4824000"/>
            <a:ext cx="60955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  <a:ea typeface="Aptos"/>
              </a:rPr>
              <a:t>1. Department of Neurosurgery, Indiana University School of Medicine, Indiana   2. Indiana University Melvin and Bren Simon Comprehensive Cancer Center    3. Department of Pediatrics and Herman B Wells Center for Pediatric Research, Indiana University School of Medicine 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Overview and Methods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55840" y="1825560"/>
            <a:ext cx="5257440" cy="3151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Attempting to create a model for spinal ependymoma (SPEPN)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SPEPN associated with </a:t>
            </a:r>
            <a:r>
              <a:rPr b="0" i="1" lang="en-US" sz="2800" spc="-1" strike="noStrike">
                <a:solidFill>
                  <a:srgbClr val="000000"/>
                </a:solidFill>
                <a:latin typeface="Aptos"/>
              </a:rPr>
              <a:t>NF2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loss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Model utilizes neuroepithelial stem cells, which differentiate into and CNS cell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87" name="Picture 4" descr="A diagram of a cell structure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1847520" y="4977720"/>
            <a:ext cx="2674080" cy="1794960"/>
          </a:xfrm>
          <a:prstGeom prst="rect">
            <a:avLst/>
          </a:prstGeom>
          <a:ln w="12700">
            <a:solidFill>
              <a:srgbClr val="000000"/>
            </a:solidFill>
            <a:round/>
          </a:ln>
        </p:spPr>
      </p:pic>
      <p:pic>
        <p:nvPicPr>
          <p:cNvPr id="88" name="Picture 5" descr="Diagram of a cell culture process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7818480" y="4977720"/>
            <a:ext cx="2682000" cy="17949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89" name="Content Placeholder 2"/>
          <p:cNvSpPr/>
          <p:nvPr/>
        </p:nvSpPr>
        <p:spPr>
          <a:xfrm>
            <a:off x="6530760" y="1690560"/>
            <a:ext cx="5257440" cy="31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Methods used include:</a:t>
            </a:r>
            <a:endParaRPr b="0" lang="en-US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CRISPR lentiviral transfection</a:t>
            </a:r>
            <a:endParaRPr b="0" lang="en-US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western blot</a:t>
            </a:r>
            <a:endParaRPr b="0" lang="en-US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sanger sequencing</a:t>
            </a:r>
            <a:endParaRPr b="0" lang="en-US" sz="2800" spc="-1" strike="noStrike"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real-time polymerase chain reaction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760" y="-5760"/>
            <a:ext cx="5423760" cy="64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4000"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Results and Conclusions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grpSp>
        <p:nvGrpSpPr>
          <p:cNvPr id="91" name="Group 3"/>
          <p:cNvGrpSpPr/>
          <p:nvPr/>
        </p:nvGrpSpPr>
        <p:grpSpPr>
          <a:xfrm>
            <a:off x="-42120" y="729720"/>
            <a:ext cx="3195000" cy="1870920"/>
            <a:chOff x="-42120" y="729720"/>
            <a:chExt cx="3195000" cy="1870920"/>
          </a:xfrm>
        </p:grpSpPr>
        <p:pic>
          <p:nvPicPr>
            <p:cNvPr id="92" name="Picture 4" descr=""/>
            <p:cNvPicPr/>
            <p:nvPr/>
          </p:nvPicPr>
          <p:blipFill>
            <a:blip r:embed="rId1"/>
            <a:stretch/>
          </p:blipFill>
          <p:spPr>
            <a:xfrm>
              <a:off x="251280" y="729720"/>
              <a:ext cx="2609640" cy="1416240"/>
            </a:xfrm>
            <a:prstGeom prst="rect">
              <a:avLst/>
            </a:prstGeom>
            <a:ln w="12700">
              <a:solidFill>
                <a:srgbClr val="000000"/>
              </a:solidFill>
              <a:round/>
            </a:ln>
          </p:spPr>
        </p:pic>
        <p:sp>
          <p:nvSpPr>
            <p:cNvPr id="93" name="TextBox 5"/>
            <p:cNvSpPr/>
            <p:nvPr/>
          </p:nvSpPr>
          <p:spPr>
            <a:xfrm>
              <a:off x="-42120" y="2176200"/>
              <a:ext cx="319500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Aft>
                  <a:spcPts val="2999"/>
                </a:spcAft>
                <a:buNone/>
              </a:pPr>
              <a:r>
                <a:rPr b="1" lang="en-US" sz="1100" spc="-1" strike="noStrike">
                  <a:solidFill>
                    <a:srgbClr val="000000"/>
                  </a:solidFill>
                  <a:latin typeface="Arial"/>
                </a:rPr>
                <a:t>Figure 3: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 PCR data comparing undifferentiated WT NES cells to </a:t>
              </a:r>
              <a:r>
                <a:rPr b="0" i="1" lang="en-US" sz="1100" spc="-1" strike="noStrike">
                  <a:solidFill>
                    <a:srgbClr val="000000"/>
                  </a:solidFill>
                  <a:latin typeface="Arial"/>
                </a:rPr>
                <a:t>NF2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-altered cells.</a:t>
              </a:r>
              <a:endParaRPr b="0" lang="en-US" sz="1100" spc="-1" strike="noStrike">
                <a:latin typeface="Arial"/>
              </a:endParaRPr>
            </a:p>
          </p:txBody>
        </p:sp>
      </p:grpSp>
      <p:grpSp>
        <p:nvGrpSpPr>
          <p:cNvPr id="94" name="Group 6"/>
          <p:cNvGrpSpPr/>
          <p:nvPr/>
        </p:nvGrpSpPr>
        <p:grpSpPr>
          <a:xfrm>
            <a:off x="3204720" y="741600"/>
            <a:ext cx="3350880" cy="3047040"/>
            <a:chOff x="3204720" y="741600"/>
            <a:chExt cx="3350880" cy="3047040"/>
          </a:xfrm>
        </p:grpSpPr>
        <p:sp>
          <p:nvSpPr>
            <p:cNvPr id="95" name="Rectangle 7"/>
            <p:cNvSpPr/>
            <p:nvPr/>
          </p:nvSpPr>
          <p:spPr>
            <a:xfrm>
              <a:off x="3204720" y="741600"/>
              <a:ext cx="3350880" cy="2444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96" name="Group 8"/>
            <p:cNvGrpSpPr/>
            <p:nvPr/>
          </p:nvGrpSpPr>
          <p:grpSpPr>
            <a:xfrm>
              <a:off x="3292200" y="834120"/>
              <a:ext cx="3188160" cy="2285280"/>
              <a:chOff x="3292200" y="834120"/>
              <a:chExt cx="3188160" cy="2285280"/>
            </a:xfrm>
          </p:grpSpPr>
          <p:grpSp>
            <p:nvGrpSpPr>
              <p:cNvPr id="97" name="Group 10"/>
              <p:cNvGrpSpPr/>
              <p:nvPr/>
            </p:nvGrpSpPr>
            <p:grpSpPr>
              <a:xfrm>
                <a:off x="4986000" y="2071800"/>
                <a:ext cx="1492200" cy="1047600"/>
                <a:chOff x="4986000" y="2071800"/>
                <a:chExt cx="1492200" cy="1047600"/>
              </a:xfrm>
            </p:grpSpPr>
            <p:pic>
              <p:nvPicPr>
                <p:cNvPr id="98" name="Picture 21" descr="A circular object with black dots&#10;&#10;Description automatically generated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</a:extLst>
                </a:blip>
                <a:stretch/>
              </p:blipFill>
              <p:spPr>
                <a:xfrm>
                  <a:off x="4986000" y="2071800"/>
                  <a:ext cx="1492200" cy="10476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99" name="TextBox 22"/>
                <p:cNvSpPr/>
                <p:nvPr/>
              </p:nvSpPr>
              <p:spPr>
                <a:xfrm>
                  <a:off x="4986000" y="2089080"/>
                  <a:ext cx="216720" cy="33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0" lang="en-US" sz="1600" spc="-1" strike="noStrike">
                      <a:solidFill>
                        <a:srgbClr val="ffffff"/>
                      </a:solidFill>
                      <a:latin typeface="Arial"/>
                    </a:rPr>
                    <a:t>D</a:t>
                  </a:r>
                  <a:endParaRPr b="0" lang="en-US" sz="1600" spc="-1" strike="noStrike">
                    <a:latin typeface="Arial"/>
                  </a:endParaRPr>
                </a:p>
              </p:txBody>
            </p:sp>
          </p:grpSp>
          <p:grpSp>
            <p:nvGrpSpPr>
              <p:cNvPr id="100" name="Group 11"/>
              <p:cNvGrpSpPr/>
              <p:nvPr/>
            </p:nvGrpSpPr>
            <p:grpSpPr>
              <a:xfrm>
                <a:off x="3292200" y="834120"/>
                <a:ext cx="3188160" cy="2276640"/>
                <a:chOff x="3292200" y="834120"/>
                <a:chExt cx="3188160" cy="2276640"/>
              </a:xfrm>
            </p:grpSpPr>
            <p:grpSp>
              <p:nvGrpSpPr>
                <p:cNvPr id="101" name="Group 12"/>
                <p:cNvGrpSpPr/>
                <p:nvPr/>
              </p:nvGrpSpPr>
              <p:grpSpPr>
                <a:xfrm>
                  <a:off x="3292200" y="2063160"/>
                  <a:ext cx="1492200" cy="1047600"/>
                  <a:chOff x="3292200" y="2063160"/>
                  <a:chExt cx="1492200" cy="1047600"/>
                </a:xfrm>
              </p:grpSpPr>
              <p:pic>
                <p:nvPicPr>
                  <p:cNvPr id="102" name="Picture 19" descr="A circular object with yellow specks&#10;&#10;Description automatically generated"/>
                  <p:cNvPicPr/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20000"/>
                            </a14:imgEffect>
                          </a14:imgLayer>
                        </a14:imgProps>
                      </a:ext>
                    </a:extLst>
                  </a:blip>
                  <a:stretch/>
                </p:blipFill>
                <p:spPr>
                  <a:xfrm>
                    <a:off x="3292200" y="2063160"/>
                    <a:ext cx="1492200" cy="1047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103" name="TextBox 20"/>
                  <p:cNvSpPr/>
                  <p:nvPr/>
                </p:nvSpPr>
                <p:spPr>
                  <a:xfrm>
                    <a:off x="3292200" y="2071800"/>
                    <a:ext cx="216720" cy="33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b="0" lang="en-US" sz="1600" spc="-1" strike="noStrike">
                        <a:solidFill>
                          <a:srgbClr val="ffffff"/>
                        </a:solidFill>
                        <a:latin typeface="Arial"/>
                      </a:rPr>
                      <a:t>C</a:t>
                    </a:r>
                    <a:endParaRPr b="0" lang="en-US" sz="1600" spc="-1" strike="noStrike">
                      <a:latin typeface="Arial"/>
                    </a:endParaRPr>
                  </a:p>
                </p:txBody>
              </p:sp>
            </p:grpSp>
            <p:grpSp>
              <p:nvGrpSpPr>
                <p:cNvPr id="104" name="Group 13"/>
                <p:cNvGrpSpPr/>
                <p:nvPr/>
              </p:nvGrpSpPr>
              <p:grpSpPr>
                <a:xfrm>
                  <a:off x="3292200" y="834120"/>
                  <a:ext cx="1492200" cy="1051200"/>
                  <a:chOff x="3292200" y="834120"/>
                  <a:chExt cx="1492200" cy="1051200"/>
                </a:xfrm>
              </p:grpSpPr>
              <p:pic>
                <p:nvPicPr>
                  <p:cNvPr id="105" name="Picture 17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292200" y="834120"/>
                    <a:ext cx="1492200" cy="10512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106" name="TextBox 18"/>
                  <p:cNvSpPr/>
                  <p:nvPr/>
                </p:nvSpPr>
                <p:spPr>
                  <a:xfrm>
                    <a:off x="3313800" y="847080"/>
                    <a:ext cx="184320" cy="33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b="0" lang="en-US" sz="1600" spc="-1" strike="noStrike">
                        <a:solidFill>
                          <a:srgbClr val="ffffff"/>
                        </a:solidFill>
                        <a:latin typeface="Arial"/>
                      </a:rPr>
                      <a:t>A</a:t>
                    </a:r>
                    <a:endParaRPr b="0" lang="en-US" sz="1600" spc="-1" strike="noStrike">
                      <a:latin typeface="Arial"/>
                    </a:endParaRPr>
                  </a:p>
                </p:txBody>
              </p:sp>
            </p:grpSp>
            <p:grpSp>
              <p:nvGrpSpPr>
                <p:cNvPr id="107" name="Group 14"/>
                <p:cNvGrpSpPr/>
                <p:nvPr/>
              </p:nvGrpSpPr>
              <p:grpSpPr>
                <a:xfrm>
                  <a:off x="4988160" y="834480"/>
                  <a:ext cx="1492200" cy="1051200"/>
                  <a:chOff x="4988160" y="834480"/>
                  <a:chExt cx="1492200" cy="1051200"/>
                </a:xfrm>
              </p:grpSpPr>
              <p:pic>
                <p:nvPicPr>
                  <p:cNvPr id="108" name="Picture 15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988160" y="834480"/>
                    <a:ext cx="1492200" cy="10512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109" name="TextBox 16"/>
                  <p:cNvSpPr/>
                  <p:nvPr/>
                </p:nvSpPr>
                <p:spPr>
                  <a:xfrm>
                    <a:off x="5013360" y="857160"/>
                    <a:ext cx="216720" cy="33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b="0" lang="en-US" sz="1600" spc="-1" strike="noStrike">
                        <a:solidFill>
                          <a:srgbClr val="ffffff"/>
                        </a:solidFill>
                        <a:latin typeface="Arial"/>
                      </a:rPr>
                      <a:t>B</a:t>
                    </a:r>
                    <a:endParaRPr b="0" lang="en-US" sz="1600" spc="-1" strike="noStrike"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10" name="TextBox 9"/>
            <p:cNvSpPr/>
            <p:nvPr/>
          </p:nvSpPr>
          <p:spPr>
            <a:xfrm>
              <a:off x="3204720" y="3196800"/>
              <a:ext cx="3350880" cy="59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Aft>
                  <a:spcPts val="2999"/>
                </a:spcAft>
                <a:buNone/>
              </a:pPr>
              <a:r>
                <a:rPr b="1" lang="en-US" sz="1100" spc="-1" strike="noStrike">
                  <a:solidFill>
                    <a:srgbClr val="000000"/>
                  </a:solidFill>
                  <a:latin typeface="Arial"/>
                </a:rPr>
                <a:t>Figure 4: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 WT (A) and </a:t>
              </a:r>
              <a:r>
                <a:rPr b="0" i="1" lang="en-US" sz="1100" spc="-1" strike="noStrike">
                  <a:solidFill>
                    <a:srgbClr val="000000"/>
                  </a:solidFill>
                  <a:latin typeface="Arial"/>
                </a:rPr>
                <a:t>NF2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-altered (B) cells with GF+ media. WT (C) and </a:t>
              </a:r>
              <a:r>
                <a:rPr b="0" i="1" lang="en-US" sz="1100" spc="-1" strike="noStrike">
                  <a:solidFill>
                    <a:srgbClr val="000000"/>
                  </a:solidFill>
                  <a:latin typeface="Arial"/>
                </a:rPr>
                <a:t>NF2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-/- (D) cells 10 days after removal of GFs.</a:t>
              </a:r>
              <a:endParaRPr b="0" lang="en-US" sz="1100" spc="-1" strike="noStrike">
                <a:latin typeface="Arial"/>
              </a:endParaRPr>
            </a:p>
          </p:txBody>
        </p:sp>
      </p:grpSp>
      <p:grpSp>
        <p:nvGrpSpPr>
          <p:cNvPr id="111" name="Group 23"/>
          <p:cNvGrpSpPr/>
          <p:nvPr/>
        </p:nvGrpSpPr>
        <p:grpSpPr>
          <a:xfrm>
            <a:off x="6626160" y="21240"/>
            <a:ext cx="5469480" cy="4131000"/>
            <a:chOff x="6626160" y="21240"/>
            <a:chExt cx="5469480" cy="4131000"/>
          </a:xfrm>
        </p:grpSpPr>
        <p:grpSp>
          <p:nvGrpSpPr>
            <p:cNvPr id="112" name="Group 24"/>
            <p:cNvGrpSpPr/>
            <p:nvPr/>
          </p:nvGrpSpPr>
          <p:grpSpPr>
            <a:xfrm>
              <a:off x="6626160" y="21240"/>
              <a:ext cx="5469480" cy="4131000"/>
              <a:chOff x="6626160" y="21240"/>
              <a:chExt cx="5469480" cy="4131000"/>
            </a:xfrm>
          </p:grpSpPr>
          <p:sp>
            <p:nvSpPr>
              <p:cNvPr id="113" name="TextBox 28"/>
              <p:cNvSpPr/>
              <p:nvPr/>
            </p:nvSpPr>
            <p:spPr>
              <a:xfrm>
                <a:off x="6671880" y="3758040"/>
                <a:ext cx="5423760" cy="394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spcAft>
                    <a:spcPts val="2999"/>
                  </a:spcAft>
                  <a:buNone/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Arial"/>
                  </a:rPr>
                  <a:t>Figure 5:</a:t>
                </a:r>
                <a:r>
                  <a:rPr b="0" lang="en-US" sz="1000" spc="-1" strike="noStrike">
                    <a:solidFill>
                      <a:srgbClr val="000000"/>
                    </a:solidFill>
                    <a:latin typeface="Arial"/>
                  </a:rPr>
                  <a:t> PCR data of WT vs polyclonal </a:t>
                </a:r>
                <a:r>
                  <a:rPr b="0" i="1" lang="en-US" sz="1000" spc="-1" strike="noStrike">
                    <a:solidFill>
                      <a:srgbClr val="000000"/>
                    </a:solidFill>
                    <a:latin typeface="Arial"/>
                  </a:rPr>
                  <a:t>NF2</a:t>
                </a:r>
                <a:r>
                  <a:rPr b="0" lang="en-US" sz="1000" spc="-1" strike="noStrike">
                    <a:solidFill>
                      <a:srgbClr val="000000"/>
                    </a:solidFill>
                    <a:latin typeface="Arial"/>
                  </a:rPr>
                  <a:t>-altered cells following differentiation at day 2, 4, 6, 8, and 10 compared to non-differentiated NES cells.</a:t>
                </a:r>
                <a:endParaRPr b="0" lang="en-US" sz="1000" spc="-1" strike="noStrike">
                  <a:latin typeface="Arial"/>
                </a:endParaRPr>
              </a:p>
            </p:txBody>
          </p:sp>
          <p:grpSp>
            <p:nvGrpSpPr>
              <p:cNvPr id="114" name="Group 29"/>
              <p:cNvGrpSpPr/>
              <p:nvPr/>
            </p:nvGrpSpPr>
            <p:grpSpPr>
              <a:xfrm>
                <a:off x="6626160" y="21240"/>
                <a:ext cx="5469480" cy="3716280"/>
                <a:chOff x="6626160" y="21240"/>
                <a:chExt cx="5469480" cy="3716280"/>
              </a:xfrm>
            </p:grpSpPr>
            <p:sp>
              <p:nvSpPr>
                <p:cNvPr id="115" name="Rectangle 30"/>
                <p:cNvSpPr/>
                <p:nvPr/>
              </p:nvSpPr>
              <p:spPr>
                <a:xfrm>
                  <a:off x="6671880" y="21240"/>
                  <a:ext cx="5423760" cy="37162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pic>
              <p:nvPicPr>
                <p:cNvPr id="116" name="Picture 31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8673480" y="283320"/>
                  <a:ext cx="1530720" cy="919800"/>
                </a:xfrm>
                <a:prstGeom prst="rect">
                  <a:avLst/>
                </a:prstGeom>
                <a:ln w="12700">
                  <a:solidFill>
                    <a:srgbClr val="000000"/>
                  </a:solidFill>
                  <a:round/>
                </a:ln>
              </p:spPr>
            </p:pic>
            <p:pic>
              <p:nvPicPr>
                <p:cNvPr id="117" name="Picture 32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8685360" y="2727360"/>
                  <a:ext cx="1530720" cy="921960"/>
                </a:xfrm>
                <a:prstGeom prst="rect">
                  <a:avLst/>
                </a:prstGeom>
                <a:ln w="12700">
                  <a:solidFill>
                    <a:srgbClr val="000000"/>
                  </a:solidFill>
                  <a:round/>
                </a:ln>
              </p:spPr>
            </p:pic>
            <p:pic>
              <p:nvPicPr>
                <p:cNvPr id="118" name="Picture 33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10461600" y="281880"/>
                  <a:ext cx="1542960" cy="918720"/>
                </a:xfrm>
                <a:prstGeom prst="rect">
                  <a:avLst/>
                </a:prstGeom>
                <a:ln w="12700">
                  <a:solidFill>
                    <a:srgbClr val="000000"/>
                  </a:solidFill>
                  <a:round/>
                </a:ln>
              </p:spPr>
            </p:pic>
            <p:pic>
              <p:nvPicPr>
                <p:cNvPr id="119" name="Picture 34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6897240" y="283320"/>
                  <a:ext cx="1530720" cy="919800"/>
                </a:xfrm>
                <a:prstGeom prst="rect">
                  <a:avLst/>
                </a:prstGeom>
                <a:ln w="12700">
                  <a:solidFill>
                    <a:srgbClr val="000000"/>
                  </a:solidFill>
                  <a:round/>
                </a:ln>
              </p:spPr>
            </p:pic>
            <p:pic>
              <p:nvPicPr>
                <p:cNvPr id="120" name="Picture 35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6897240" y="1501920"/>
                  <a:ext cx="1530720" cy="919800"/>
                </a:xfrm>
                <a:prstGeom prst="rect">
                  <a:avLst/>
                </a:prstGeom>
                <a:ln w="12700">
                  <a:solidFill>
                    <a:srgbClr val="000000"/>
                  </a:solidFill>
                  <a:round/>
                </a:ln>
              </p:spPr>
            </p:pic>
            <p:pic>
              <p:nvPicPr>
                <p:cNvPr id="121" name="Picture 36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10473840" y="1500480"/>
                  <a:ext cx="1530720" cy="919800"/>
                </a:xfrm>
                <a:prstGeom prst="rect">
                  <a:avLst/>
                </a:prstGeom>
                <a:ln w="12700">
                  <a:solidFill>
                    <a:srgbClr val="000000"/>
                  </a:solidFill>
                  <a:round/>
                </a:ln>
              </p:spPr>
            </p:pic>
            <p:pic>
              <p:nvPicPr>
                <p:cNvPr id="122" name="Picture 37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8680320" y="1501560"/>
                  <a:ext cx="1542960" cy="918720"/>
                </a:xfrm>
                <a:prstGeom prst="rect">
                  <a:avLst/>
                </a:prstGeom>
                <a:ln w="12700">
                  <a:solidFill>
                    <a:srgbClr val="000000"/>
                  </a:solidFill>
                  <a:round/>
                </a:ln>
              </p:spPr>
            </p:pic>
            <p:sp>
              <p:nvSpPr>
                <p:cNvPr id="123" name="TextBox 38"/>
                <p:cNvSpPr/>
                <p:nvPr/>
              </p:nvSpPr>
              <p:spPr>
                <a:xfrm>
                  <a:off x="6626160" y="283320"/>
                  <a:ext cx="28008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A</a:t>
                  </a:r>
                  <a:endParaRPr b="0" lang="en-US" sz="1100" spc="-1" strike="noStrike">
                    <a:latin typeface="Arial"/>
                  </a:endParaRPr>
                </a:p>
              </p:txBody>
            </p:sp>
            <p:sp>
              <p:nvSpPr>
                <p:cNvPr id="124" name="TextBox 39"/>
                <p:cNvSpPr/>
                <p:nvPr/>
              </p:nvSpPr>
              <p:spPr>
                <a:xfrm>
                  <a:off x="8418240" y="283320"/>
                  <a:ext cx="28008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B</a:t>
                  </a:r>
                  <a:endParaRPr b="0" lang="en-US" sz="1100" spc="-1" strike="noStrike">
                    <a:latin typeface="Arial"/>
                  </a:endParaRPr>
                </a:p>
              </p:txBody>
            </p:sp>
            <p:sp>
              <p:nvSpPr>
                <p:cNvPr id="125" name="TextBox 40"/>
                <p:cNvSpPr/>
                <p:nvPr/>
              </p:nvSpPr>
              <p:spPr>
                <a:xfrm>
                  <a:off x="10197000" y="279360"/>
                  <a:ext cx="28008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C</a:t>
                  </a:r>
                  <a:endParaRPr b="0" lang="en-US" sz="1100" spc="-1" strike="noStrike">
                    <a:latin typeface="Arial"/>
                  </a:endParaRPr>
                </a:p>
              </p:txBody>
            </p:sp>
            <p:sp>
              <p:nvSpPr>
                <p:cNvPr id="126" name="TextBox 41"/>
                <p:cNvSpPr/>
                <p:nvPr/>
              </p:nvSpPr>
              <p:spPr>
                <a:xfrm>
                  <a:off x="6647040" y="1499400"/>
                  <a:ext cx="28008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D</a:t>
                  </a:r>
                  <a:endParaRPr b="0" lang="en-US" sz="1100" spc="-1" strike="noStrike">
                    <a:latin typeface="Arial"/>
                  </a:endParaRPr>
                </a:p>
              </p:txBody>
            </p:sp>
            <p:sp>
              <p:nvSpPr>
                <p:cNvPr id="127" name="TextBox 42"/>
                <p:cNvSpPr/>
                <p:nvPr/>
              </p:nvSpPr>
              <p:spPr>
                <a:xfrm>
                  <a:off x="8422200" y="1500120"/>
                  <a:ext cx="27252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E</a:t>
                  </a:r>
                  <a:endParaRPr b="0" lang="en-US" sz="1100" spc="-1" strike="noStrike">
                    <a:latin typeface="Arial"/>
                  </a:endParaRPr>
                </a:p>
              </p:txBody>
            </p:sp>
            <p:sp>
              <p:nvSpPr>
                <p:cNvPr id="128" name="TextBox 43"/>
                <p:cNvSpPr/>
                <p:nvPr/>
              </p:nvSpPr>
              <p:spPr>
                <a:xfrm>
                  <a:off x="10243800" y="1499040"/>
                  <a:ext cx="26496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F</a:t>
                  </a:r>
                  <a:endParaRPr b="0" lang="en-US" sz="1100" spc="-1" strike="noStrike">
                    <a:latin typeface="Arial"/>
                  </a:endParaRPr>
                </a:p>
              </p:txBody>
            </p:sp>
            <p:sp>
              <p:nvSpPr>
                <p:cNvPr id="129" name="TextBox 44"/>
                <p:cNvSpPr/>
                <p:nvPr/>
              </p:nvSpPr>
              <p:spPr>
                <a:xfrm>
                  <a:off x="8416080" y="2721600"/>
                  <a:ext cx="289440" cy="25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1" lang="en-US" sz="1100" spc="-1" strike="noStrike">
                      <a:solidFill>
                        <a:srgbClr val="000000"/>
                      </a:solidFill>
                      <a:latin typeface="Arial"/>
                    </a:rPr>
                    <a:t>G</a:t>
                  </a:r>
                  <a:endParaRPr b="0" lang="en-US" sz="11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130" name="TextBox 25"/>
            <p:cNvSpPr/>
            <p:nvPr/>
          </p:nvSpPr>
          <p:spPr>
            <a:xfrm>
              <a:off x="6671880" y="53640"/>
              <a:ext cx="542376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1200" spc="-1" strike="noStrike">
                  <a:solidFill>
                    <a:srgbClr val="9a0000"/>
                  </a:solidFill>
                  <a:latin typeface="Arial"/>
                </a:rPr>
                <a:t>Neural Stem Cell Markers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31" name="TextBox 26"/>
            <p:cNvSpPr/>
            <p:nvPr/>
          </p:nvSpPr>
          <p:spPr>
            <a:xfrm>
              <a:off x="6672960" y="1266840"/>
              <a:ext cx="54226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1200" spc="-1" strike="noStrike">
                  <a:solidFill>
                    <a:srgbClr val="9a0000"/>
                  </a:solidFill>
                  <a:latin typeface="Arial"/>
                </a:rPr>
                <a:t>Pan-Neural Markers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32" name="TextBox 27"/>
            <p:cNvSpPr/>
            <p:nvPr/>
          </p:nvSpPr>
          <p:spPr>
            <a:xfrm>
              <a:off x="6671880" y="2505960"/>
              <a:ext cx="54226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en-US" sz="1200" spc="-1" strike="noStrike">
                  <a:solidFill>
                    <a:srgbClr val="9a0000"/>
                  </a:solidFill>
                  <a:latin typeface="Arial"/>
                </a:rPr>
                <a:t>Neuronal Markers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133" name="Group 45"/>
          <p:cNvGrpSpPr/>
          <p:nvPr/>
        </p:nvGrpSpPr>
        <p:grpSpPr>
          <a:xfrm>
            <a:off x="68400" y="4734720"/>
            <a:ext cx="2954520" cy="2158560"/>
            <a:chOff x="68400" y="4734720"/>
            <a:chExt cx="2954520" cy="2158560"/>
          </a:xfrm>
        </p:grpSpPr>
        <p:sp>
          <p:nvSpPr>
            <p:cNvPr id="134" name="TextBox 46"/>
            <p:cNvSpPr/>
            <p:nvPr/>
          </p:nvSpPr>
          <p:spPr>
            <a:xfrm>
              <a:off x="181440" y="6468840"/>
              <a:ext cx="284112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Aft>
                  <a:spcPts val="2999"/>
                </a:spcAft>
                <a:buNone/>
              </a:pPr>
              <a:r>
                <a:rPr b="1" lang="en-US" sz="1100" spc="-1" strike="noStrike">
                  <a:solidFill>
                    <a:srgbClr val="000000"/>
                  </a:solidFill>
                  <a:latin typeface="Arial"/>
                </a:rPr>
                <a:t>Figure 7: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 Western blot of WT vs cloned NES cells.</a:t>
              </a:r>
              <a:endParaRPr b="0" lang="en-US" sz="1100" spc="-1" strike="noStrike">
                <a:latin typeface="Arial"/>
              </a:endParaRPr>
            </a:p>
          </p:txBody>
        </p:sp>
        <p:grpSp>
          <p:nvGrpSpPr>
            <p:cNvPr id="135" name="Group 47"/>
            <p:cNvGrpSpPr/>
            <p:nvPr/>
          </p:nvGrpSpPr>
          <p:grpSpPr>
            <a:xfrm>
              <a:off x="68400" y="4734720"/>
              <a:ext cx="2954520" cy="1718280"/>
              <a:chOff x="68400" y="4734720"/>
              <a:chExt cx="2954520" cy="1718280"/>
            </a:xfrm>
          </p:grpSpPr>
          <p:grpSp>
            <p:nvGrpSpPr>
              <p:cNvPr id="136" name="Group 48"/>
              <p:cNvGrpSpPr/>
              <p:nvPr/>
            </p:nvGrpSpPr>
            <p:grpSpPr>
              <a:xfrm>
                <a:off x="68400" y="4734720"/>
                <a:ext cx="2954520" cy="1718280"/>
                <a:chOff x="68400" y="4734720"/>
                <a:chExt cx="2954520" cy="1718280"/>
              </a:xfrm>
            </p:grpSpPr>
            <p:grpSp>
              <p:nvGrpSpPr>
                <p:cNvPr id="137" name="Group 51"/>
                <p:cNvGrpSpPr/>
                <p:nvPr/>
              </p:nvGrpSpPr>
              <p:grpSpPr>
                <a:xfrm>
                  <a:off x="68400" y="4734720"/>
                  <a:ext cx="2954520" cy="1718280"/>
                  <a:chOff x="68400" y="4734720"/>
                  <a:chExt cx="2954520" cy="1718280"/>
                </a:xfrm>
              </p:grpSpPr>
              <p:sp>
                <p:nvSpPr>
                  <p:cNvPr id="138" name="Rectangle 62"/>
                  <p:cNvSpPr/>
                  <p:nvPr/>
                </p:nvSpPr>
                <p:spPr>
                  <a:xfrm>
                    <a:off x="201240" y="4734720"/>
                    <a:ext cx="2821680" cy="17182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92a38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pic>
                <p:nvPicPr>
                  <p:cNvPr id="139" name="Picture 6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798480" y="4802760"/>
                    <a:ext cx="2141280" cy="1578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sp>
                <p:nvSpPr>
                  <p:cNvPr id="140" name="TextBox 64"/>
                  <p:cNvSpPr/>
                  <p:nvPr/>
                </p:nvSpPr>
                <p:spPr>
                  <a:xfrm>
                    <a:off x="115920" y="5423400"/>
                    <a:ext cx="588240" cy="24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b="0" lang="en-US" sz="1050" spc="-1" strike="noStrike">
                        <a:solidFill>
                          <a:srgbClr val="000000"/>
                        </a:solidFill>
                        <a:latin typeface="Aptos"/>
                      </a:rPr>
                      <a:t>Merlin</a:t>
                    </a:r>
                    <a:endParaRPr b="0" lang="en-US" sz="1050" spc="-1" strike="noStrike">
                      <a:latin typeface="Arial"/>
                    </a:endParaRPr>
                  </a:p>
                </p:txBody>
              </p:sp>
              <p:sp>
                <p:nvSpPr>
                  <p:cNvPr id="141" name="TextBox 65"/>
                  <p:cNvSpPr/>
                  <p:nvPr/>
                </p:nvSpPr>
                <p:spPr>
                  <a:xfrm>
                    <a:off x="68400" y="5643720"/>
                    <a:ext cx="653760" cy="24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5000" bIns="45000" anchor="t">
                    <a:spAutoFit/>
                  </a:bodyPr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b="0" lang="en-US" sz="1050" spc="-1" strike="noStrike">
                        <a:solidFill>
                          <a:srgbClr val="000000"/>
                        </a:solidFill>
                        <a:latin typeface="Aptos"/>
                      </a:rPr>
                      <a:t>GAPDH</a:t>
                    </a:r>
                    <a:endParaRPr b="0" lang="en-US" sz="1050" spc="-1" strike="noStrike">
                      <a:latin typeface="Arial"/>
                    </a:endParaRPr>
                  </a:p>
                </p:txBody>
              </p:sp>
            </p:grpSp>
            <p:sp>
              <p:nvSpPr>
                <p:cNvPr id="142" name="TextBox 52"/>
                <p:cNvSpPr/>
                <p:nvPr/>
              </p:nvSpPr>
              <p:spPr>
                <a:xfrm>
                  <a:off x="926640" y="5054760"/>
                  <a:ext cx="84600" cy="226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L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43" name="TextBox 53"/>
                <p:cNvSpPr/>
                <p:nvPr/>
              </p:nvSpPr>
              <p:spPr>
                <a:xfrm>
                  <a:off x="1047960" y="5054760"/>
                  <a:ext cx="20952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WT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44" name="TextBox 54"/>
                <p:cNvSpPr/>
                <p:nvPr/>
              </p:nvSpPr>
              <p:spPr>
                <a:xfrm>
                  <a:off x="1241640" y="5054760"/>
                  <a:ext cx="20484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45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45" name="TextBox 55"/>
                <p:cNvSpPr/>
                <p:nvPr/>
              </p:nvSpPr>
              <p:spPr>
                <a:xfrm>
                  <a:off x="1452960" y="5054760"/>
                  <a:ext cx="19944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32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46" name="TextBox 56"/>
                <p:cNvSpPr/>
                <p:nvPr/>
              </p:nvSpPr>
              <p:spPr>
                <a:xfrm>
                  <a:off x="1665360" y="5054760"/>
                  <a:ext cx="18108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13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47" name="TextBox 57"/>
                <p:cNvSpPr/>
                <p:nvPr/>
              </p:nvSpPr>
              <p:spPr>
                <a:xfrm>
                  <a:off x="1870920" y="5054760"/>
                  <a:ext cx="18108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12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48" name="TextBox 58"/>
                <p:cNvSpPr/>
                <p:nvPr/>
              </p:nvSpPr>
              <p:spPr>
                <a:xfrm>
                  <a:off x="2088720" y="5054760"/>
                  <a:ext cx="150120" cy="226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6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49" name="TextBox 59"/>
                <p:cNvSpPr/>
                <p:nvPr/>
              </p:nvSpPr>
              <p:spPr>
                <a:xfrm>
                  <a:off x="2306880" y="5054760"/>
                  <a:ext cx="127080" cy="226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5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50" name="TextBox 60"/>
                <p:cNvSpPr/>
                <p:nvPr/>
              </p:nvSpPr>
              <p:spPr>
                <a:xfrm>
                  <a:off x="2512440" y="5054760"/>
                  <a:ext cx="84600" cy="226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1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  <p:sp>
              <p:nvSpPr>
                <p:cNvPr id="151" name="TextBox 61"/>
                <p:cNvSpPr/>
                <p:nvPr/>
              </p:nvSpPr>
              <p:spPr>
                <a:xfrm>
                  <a:off x="2662920" y="5054760"/>
                  <a:ext cx="84600" cy="226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900" spc="-1" strike="noStrike">
                      <a:solidFill>
                        <a:srgbClr val="000000"/>
                      </a:solidFill>
                      <a:latin typeface="Aptos"/>
                    </a:rPr>
                    <a:t>L</a:t>
                  </a:r>
                  <a:endParaRPr b="0" lang="en-US" sz="900" spc="-1" strike="noStrike">
                    <a:latin typeface="Arial"/>
                  </a:endParaRPr>
                </a:p>
              </p:txBody>
            </p:sp>
          </p:grpSp>
          <p:sp>
            <p:nvSpPr>
              <p:cNvPr id="152" name="Left Brace 49"/>
              <p:cNvSpPr/>
              <p:nvPr/>
            </p:nvSpPr>
            <p:spPr>
              <a:xfrm rot="5400000">
                <a:off x="1869480" y="4310640"/>
                <a:ext cx="144360" cy="135216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3" name="TextBox 50"/>
              <p:cNvSpPr/>
              <p:nvPr/>
            </p:nvSpPr>
            <p:spPr>
              <a:xfrm>
                <a:off x="1580400" y="4802760"/>
                <a:ext cx="693000" cy="226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900" spc="-1" strike="noStrike">
                    <a:solidFill>
                      <a:srgbClr val="000000"/>
                    </a:solidFill>
                    <a:latin typeface="Aptos"/>
                  </a:rPr>
                  <a:t>Clones</a:t>
                </a:r>
                <a:endParaRPr b="0" lang="en-US" sz="900" spc="-1" strike="noStrike">
                  <a:latin typeface="Arial"/>
                </a:endParaRPr>
              </a:p>
            </p:txBody>
          </p:sp>
        </p:grpSp>
      </p:grpSp>
      <p:grpSp>
        <p:nvGrpSpPr>
          <p:cNvPr id="154" name="Group 74"/>
          <p:cNvGrpSpPr/>
          <p:nvPr/>
        </p:nvGrpSpPr>
        <p:grpSpPr>
          <a:xfrm>
            <a:off x="122400" y="2719800"/>
            <a:ext cx="2880720" cy="1889640"/>
            <a:chOff x="122400" y="2719800"/>
            <a:chExt cx="2880720" cy="1889640"/>
          </a:xfrm>
        </p:grpSpPr>
        <p:grpSp>
          <p:nvGrpSpPr>
            <p:cNvPr id="155" name="Group 75"/>
            <p:cNvGrpSpPr/>
            <p:nvPr/>
          </p:nvGrpSpPr>
          <p:grpSpPr>
            <a:xfrm>
              <a:off x="122400" y="2719800"/>
              <a:ext cx="2880720" cy="1295640"/>
              <a:chOff x="122400" y="2719800"/>
              <a:chExt cx="2880720" cy="1295640"/>
            </a:xfrm>
          </p:grpSpPr>
          <p:grpSp>
            <p:nvGrpSpPr>
              <p:cNvPr id="156" name="Group 77"/>
              <p:cNvGrpSpPr/>
              <p:nvPr/>
            </p:nvGrpSpPr>
            <p:grpSpPr>
              <a:xfrm>
                <a:off x="122400" y="2719800"/>
                <a:ext cx="2880720" cy="1295640"/>
                <a:chOff x="122400" y="2719800"/>
                <a:chExt cx="2880720" cy="1295640"/>
              </a:xfrm>
            </p:grpSpPr>
            <p:sp>
              <p:nvSpPr>
                <p:cNvPr id="157" name="Rectangle 81"/>
                <p:cNvSpPr/>
                <p:nvPr/>
              </p:nvSpPr>
              <p:spPr>
                <a:xfrm>
                  <a:off x="122400" y="2719800"/>
                  <a:ext cx="2880720" cy="12956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grpSp>
              <p:nvGrpSpPr>
                <p:cNvPr id="158" name="Group 82"/>
                <p:cNvGrpSpPr/>
                <p:nvPr/>
              </p:nvGrpSpPr>
              <p:grpSpPr>
                <a:xfrm>
                  <a:off x="511920" y="2745360"/>
                  <a:ext cx="2455560" cy="1239120"/>
                  <a:chOff x="511920" y="2745360"/>
                  <a:chExt cx="2455560" cy="1239120"/>
                </a:xfrm>
              </p:grpSpPr>
              <p:pic>
                <p:nvPicPr>
                  <p:cNvPr id="159" name="Picture 83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13720" y="3160080"/>
                    <a:ext cx="2444760" cy="416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160" name="Picture 8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511920" y="3567960"/>
                    <a:ext cx="2444760" cy="416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161" name="Picture 85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522720" y="2745360"/>
                    <a:ext cx="2444760" cy="416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grpSp>
          </p:grpSp>
          <p:sp>
            <p:nvSpPr>
              <p:cNvPr id="162" name="TextBox 78"/>
              <p:cNvSpPr/>
              <p:nvPr/>
            </p:nvSpPr>
            <p:spPr>
              <a:xfrm>
                <a:off x="170640" y="2879280"/>
                <a:ext cx="39132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0" lang="en-US" sz="1050" spc="-1" strike="noStrike">
                    <a:solidFill>
                      <a:srgbClr val="000000"/>
                    </a:solidFill>
                    <a:latin typeface="Aptos"/>
                  </a:rPr>
                  <a:t>WT</a:t>
                </a:r>
                <a:endParaRPr b="0" lang="en-US" sz="1050" spc="-1" strike="noStrike">
                  <a:latin typeface="Arial"/>
                </a:endParaRPr>
              </a:p>
            </p:txBody>
          </p:sp>
          <p:sp>
            <p:nvSpPr>
              <p:cNvPr id="163" name="TextBox 79"/>
              <p:cNvSpPr/>
              <p:nvPr/>
            </p:nvSpPr>
            <p:spPr>
              <a:xfrm>
                <a:off x="187560" y="3289680"/>
                <a:ext cx="35640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0" lang="en-US" sz="1050" spc="-1" strike="noStrike">
                    <a:solidFill>
                      <a:srgbClr val="000000"/>
                    </a:solidFill>
                    <a:latin typeface="Aptos"/>
                  </a:rPr>
                  <a:t>C1</a:t>
                </a:r>
                <a:endParaRPr b="0" lang="en-US" sz="1050" spc="-1" strike="noStrike">
                  <a:latin typeface="Arial"/>
                </a:endParaRPr>
              </a:p>
            </p:txBody>
          </p:sp>
          <p:sp>
            <p:nvSpPr>
              <p:cNvPr id="164" name="TextBox 80"/>
              <p:cNvSpPr/>
              <p:nvPr/>
            </p:nvSpPr>
            <p:spPr>
              <a:xfrm>
                <a:off x="174960" y="3701160"/>
                <a:ext cx="44028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0" lang="en-US" sz="1050" spc="-1" strike="noStrike">
                    <a:solidFill>
                      <a:srgbClr val="000000"/>
                    </a:solidFill>
                    <a:latin typeface="Aptos"/>
                  </a:rPr>
                  <a:t>C13</a:t>
                </a:r>
                <a:endParaRPr b="0" lang="en-US" sz="1050" spc="-1" strike="noStrike">
                  <a:latin typeface="Arial"/>
                </a:endParaRPr>
              </a:p>
            </p:txBody>
          </p:sp>
        </p:grpSp>
        <p:sp>
          <p:nvSpPr>
            <p:cNvPr id="165" name="TextBox 76"/>
            <p:cNvSpPr/>
            <p:nvPr/>
          </p:nvSpPr>
          <p:spPr>
            <a:xfrm>
              <a:off x="122400" y="4017600"/>
              <a:ext cx="2880720" cy="59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Aft>
                  <a:spcPts val="2999"/>
                </a:spcAft>
                <a:buNone/>
              </a:pPr>
              <a:r>
                <a:rPr b="1" lang="en-US" sz="1100" spc="-1" strike="noStrike">
                  <a:solidFill>
                    <a:srgbClr val="000000"/>
                  </a:solidFill>
                  <a:latin typeface="Arial"/>
                </a:rPr>
                <a:t>Figure 6: 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Sanger sequencing of clone 1 and clone 13 showing homozygous mutation of </a:t>
              </a:r>
              <a:r>
                <a:rPr b="0" i="1" lang="en-US" sz="1100" spc="-1" strike="noStrike">
                  <a:solidFill>
                    <a:srgbClr val="000000"/>
                  </a:solidFill>
                  <a:latin typeface="Arial"/>
                </a:rPr>
                <a:t>NF2</a:t>
              </a:r>
              <a:r>
                <a:rPr b="0" lang="en-US" sz="1100" spc="-1" strike="noStrike">
                  <a:solidFill>
                    <a:srgbClr val="000000"/>
                  </a:solidFill>
                  <a:latin typeface="Arial"/>
                </a:rPr>
                <a:t> gene.</a:t>
              </a:r>
              <a:endParaRPr b="0" lang="en-US" sz="1100" spc="-1" strike="noStrike">
                <a:latin typeface="Arial"/>
              </a:endParaRPr>
            </a:p>
          </p:txBody>
        </p:sp>
      </p:grp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40520" y="4533840"/>
            <a:ext cx="8570880" cy="216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latin typeface="Aptos"/>
              </a:rPr>
              <a:t>NF2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 loss did not affect neural gene expression but did cause cells to retain early gene expression following differentiation</a:t>
            </a:r>
            <a:endParaRPr b="0" lang="en-US" sz="24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latin typeface="Aptos"/>
              </a:rPr>
              <a:t>NF2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 loss caused cells to cluster and form spheres in vitro</a:t>
            </a:r>
            <a:endParaRPr b="0" lang="en-US" sz="24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Two of our clones cells show homozygous mutations on Sanger, however, they still retain </a:t>
            </a:r>
            <a:r>
              <a:rPr b="0" i="1" lang="en-US" sz="2400" spc="-1" strike="noStrike">
                <a:solidFill>
                  <a:srgbClr val="000000"/>
                </a:solidFill>
                <a:latin typeface="Aptos"/>
              </a:rPr>
              <a:t>NF2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 protein expression</a:t>
            </a:r>
            <a:endParaRPr b="0" lang="en-US" sz="24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LibreOffice/7.3.7.2$Linux_X86_64 LibreOffice_project/30$Build-2</Application>
  <AppVersion>15.0000</AppVersion>
  <Words>312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2024-08-16T20:28:51Z</dcterms:created>
  <dc:creator>Burket, Noah J</dc:creator>
  <dc:description/>
  <dc:language>en-US</dc:language>
  <cp:lastModifiedBy>James Dudley</cp:lastModifiedBy>
  <dcterms:modified xsi:type="dcterms:W3CDTF">2024-08-19T15:01:59Z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3</vt:i4>
  </property>
</Properties>
</file>