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8D33-9276-06B6-64B6-F3C88D8C8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A4243-B7AD-102E-2D99-2D5B4D5F2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C0FAA-919B-CDF6-1921-1B6188AD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1987-FC22-2F0E-D51E-DA41E59D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62C7C-BCCD-9D08-5D6A-24366F92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A2AF-19FB-530D-5BE9-063C93D6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4E007-3E2C-FDE7-5DD9-27D9BCCB7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C51BF-EFDE-F317-F963-A7BFD6EF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2E4B5-682A-50A9-A307-59B4A7B0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A76FC-E2A9-9884-BEF5-E8FCC61D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9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D497D3-E344-D69F-116F-07F752C0A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9E723-FCB9-4A96-6F20-04DDD588D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5B223-5DD6-5301-9EE1-2F67B640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1B5AE-940F-8861-873D-359E157C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EFEE-85B6-1DF5-EE9D-61156504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0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78A1-7C1C-E56B-2E86-196DBCD4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79438-9615-3510-C99B-FBD80FDF2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60F1-8D07-B5A8-7812-22C76131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41DE1-4099-A736-1E1B-1F5BF89F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646DB-1E42-467A-BDFB-7F95D16B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8F28-30DD-B632-8FCC-03CBDE7C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999D4-7C57-AFDD-6E05-C97002597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56B79-9954-2222-2A71-C4500F5A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DB254-DA5B-BF28-AC75-0135D2DA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041DD-795F-940F-4A2C-CE787725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4987-2C8B-26A4-4891-C2938BB6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B36EE-5248-B0B3-4933-D3BFCA806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6DAEF-5E2D-D464-993C-EA3B0A10F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85BC3-1BAC-F7FB-5A5F-F20B8CF4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27136-97E9-4D73-3D84-150343EC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E496B-CDE8-AA9B-EB74-7F75DC39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62B8-386B-2028-052C-FD39E115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F4768-9754-B54C-B621-CDEF26ECA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D91D6-F806-6637-AE97-63F627EF7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0438C-174D-08BB-45EE-19725E154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89C3C-0146-4F21-A65E-8411B135C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E892A-C881-2692-43E6-8240CD0D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56BA47-A89C-C7E3-4824-46A9D36B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F0C7E-A0BE-6471-6E21-E011ED63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4990-4EAF-B63B-44AC-ABDBC592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A72538-D94A-AB2F-5124-6B609FCD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C0A26-32C7-C4E2-B715-44403A9E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72795-FACE-87BF-D8CB-934F3ED6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BD108-A619-FDE2-CED0-BFECDA5B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2A85F-9DB2-20A5-9A56-1336B828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6BA47-1B6D-EED8-6FE0-839AF178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0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6777-09D1-EABE-2132-06246784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20FCA-2077-6453-F2F6-692FCD1DB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AF194-C020-8F60-F54D-90736B2A3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1BDC4-A8F6-4E84-C039-4C914B71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E1078-0939-BDE8-4FAF-331930D6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9DE35-7B26-2762-311C-1EF4FBBF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3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312E-0885-3294-CAEE-F98513D4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0FC42-D943-9C22-2699-5B1BC7540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F3325-2FD7-19B9-FECA-9ED24F980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6B533-7080-F71D-315E-06E8E40A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4BA89-4A6B-593D-9125-A01706CD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317B7-CE00-7645-FFBB-7D369146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A2DD0-6C54-4E99-80F9-8DB4E1B4D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768B1-C66F-56D4-68FD-C65A2FF0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50C6-924E-03AC-6517-70691F60C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A675-A346-468E-A63B-0AB9771EADE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535E2-38F7-20CA-790F-CD2847C6A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425D-912B-C5BA-FD19-05BE08F9B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AEA2-9CFF-4CDD-8BC5-856E43DF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53A7F6-68CE-DEC8-4380-E864397B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Characterizing Liver Transplant Waitlist Disparities: Candidates Initially Listed as Inactive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176EA-FB30-41E4-229C-2C2D157E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Liver transplantation is the only curative treatment for end-stage liver disease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Disparities have been documented at several of the steps in the pathway to transplant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ittle is known regarding disparities in changes in status once listed. 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escribe the characteristics of patients initially listed with inactive status and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ompare the prevalence of initial inactive status listings across transplant centers.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Methods: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retrospective cohort study of candidates waitlisted for liver transplant between 01/03/2023 and 12/02/23,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utilizing the Scientific Registry of Transplant Recipients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387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3A660-278C-0DC6-9F6E-1187D7B46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Characteristics of Patients Listed for Liver Transplant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B0F014-EFD2-84D3-FB4A-FF1051855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286122"/>
              </p:ext>
            </p:extLst>
          </p:nvPr>
        </p:nvGraphicFramePr>
        <p:xfrm>
          <a:off x="646611" y="2615979"/>
          <a:ext cx="10922724" cy="3752495"/>
        </p:xfrm>
        <a:graphic>
          <a:graphicData uri="http://schemas.openxmlformats.org/drawingml/2006/table">
            <a:tbl>
              <a:tblPr/>
              <a:tblGrid>
                <a:gridCol w="782566">
                  <a:extLst>
                    <a:ext uri="{9D8B030D-6E8A-4147-A177-3AD203B41FA5}">
                      <a16:colId xmlns:a16="http://schemas.microsoft.com/office/drawing/2014/main" val="469498000"/>
                    </a:ext>
                  </a:extLst>
                </a:gridCol>
                <a:gridCol w="759405">
                  <a:extLst>
                    <a:ext uri="{9D8B030D-6E8A-4147-A177-3AD203B41FA5}">
                      <a16:colId xmlns:a16="http://schemas.microsoft.com/office/drawing/2014/main" val="4194056839"/>
                    </a:ext>
                  </a:extLst>
                </a:gridCol>
                <a:gridCol w="764552">
                  <a:extLst>
                    <a:ext uri="{9D8B030D-6E8A-4147-A177-3AD203B41FA5}">
                      <a16:colId xmlns:a16="http://schemas.microsoft.com/office/drawing/2014/main" val="2924187717"/>
                    </a:ext>
                  </a:extLst>
                </a:gridCol>
                <a:gridCol w="759406">
                  <a:extLst>
                    <a:ext uri="{9D8B030D-6E8A-4147-A177-3AD203B41FA5}">
                      <a16:colId xmlns:a16="http://schemas.microsoft.com/office/drawing/2014/main" val="1464341224"/>
                    </a:ext>
                  </a:extLst>
                </a:gridCol>
                <a:gridCol w="446739">
                  <a:extLst>
                    <a:ext uri="{9D8B030D-6E8A-4147-A177-3AD203B41FA5}">
                      <a16:colId xmlns:a16="http://schemas.microsoft.com/office/drawing/2014/main" val="2325355385"/>
                    </a:ext>
                  </a:extLst>
                </a:gridCol>
                <a:gridCol w="665477">
                  <a:extLst>
                    <a:ext uri="{9D8B030D-6E8A-4147-A177-3AD203B41FA5}">
                      <a16:colId xmlns:a16="http://schemas.microsoft.com/office/drawing/2014/main" val="2882136170"/>
                    </a:ext>
                  </a:extLst>
                </a:gridCol>
                <a:gridCol w="759405">
                  <a:extLst>
                    <a:ext uri="{9D8B030D-6E8A-4147-A177-3AD203B41FA5}">
                      <a16:colId xmlns:a16="http://schemas.microsoft.com/office/drawing/2014/main" val="1134142546"/>
                    </a:ext>
                  </a:extLst>
                </a:gridCol>
                <a:gridCol w="764552">
                  <a:extLst>
                    <a:ext uri="{9D8B030D-6E8A-4147-A177-3AD203B41FA5}">
                      <a16:colId xmlns:a16="http://schemas.microsoft.com/office/drawing/2014/main" val="3635385152"/>
                    </a:ext>
                  </a:extLst>
                </a:gridCol>
                <a:gridCol w="759406">
                  <a:extLst>
                    <a:ext uri="{9D8B030D-6E8A-4147-A177-3AD203B41FA5}">
                      <a16:colId xmlns:a16="http://schemas.microsoft.com/office/drawing/2014/main" val="935181199"/>
                    </a:ext>
                  </a:extLst>
                </a:gridCol>
                <a:gridCol w="446739">
                  <a:extLst>
                    <a:ext uri="{9D8B030D-6E8A-4147-A177-3AD203B41FA5}">
                      <a16:colId xmlns:a16="http://schemas.microsoft.com/office/drawing/2014/main" val="916122439"/>
                    </a:ext>
                  </a:extLst>
                </a:gridCol>
                <a:gridCol w="1284375">
                  <a:extLst>
                    <a:ext uri="{9D8B030D-6E8A-4147-A177-3AD203B41FA5}">
                      <a16:colId xmlns:a16="http://schemas.microsoft.com/office/drawing/2014/main" val="3609575793"/>
                    </a:ext>
                  </a:extLst>
                </a:gridCol>
                <a:gridCol w="759405">
                  <a:extLst>
                    <a:ext uri="{9D8B030D-6E8A-4147-A177-3AD203B41FA5}">
                      <a16:colId xmlns:a16="http://schemas.microsoft.com/office/drawing/2014/main" val="1287314758"/>
                    </a:ext>
                  </a:extLst>
                </a:gridCol>
                <a:gridCol w="764552">
                  <a:extLst>
                    <a:ext uri="{9D8B030D-6E8A-4147-A177-3AD203B41FA5}">
                      <a16:colId xmlns:a16="http://schemas.microsoft.com/office/drawing/2014/main" val="3196355353"/>
                    </a:ext>
                  </a:extLst>
                </a:gridCol>
                <a:gridCol w="759406">
                  <a:extLst>
                    <a:ext uri="{9D8B030D-6E8A-4147-A177-3AD203B41FA5}">
                      <a16:colId xmlns:a16="http://schemas.microsoft.com/office/drawing/2014/main" val="3171261028"/>
                    </a:ext>
                  </a:extLst>
                </a:gridCol>
                <a:gridCol w="446739">
                  <a:extLst>
                    <a:ext uri="{9D8B030D-6E8A-4147-A177-3AD203B41FA5}">
                      <a16:colId xmlns:a16="http://schemas.microsoft.com/office/drawing/2014/main" val="2554628058"/>
                    </a:ext>
                  </a:extLst>
                </a:gridCol>
              </a:tblGrid>
              <a:tr h="44241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Cohort 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224,736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Active Status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216,605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Inactive Status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8,131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Cohort 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224,736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Active Status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216,605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Inactive Status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8,131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Cohort 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224,736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Active Status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216,605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Inactive Status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8,131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00635"/>
                  </a:ext>
                </a:extLst>
              </a:tr>
              <a:tr h="239634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Etiology of Liver Disease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40144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9,757 (4.3%)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9,316 (4.3%)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 (5.4%)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142,951 (64%)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137,612 (64%)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5,339 (66%)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 related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46,212 (21%)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44,654 (21%)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1,558 (19%)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80297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17,792 (7.9%)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17,289 (8.0%)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(6.2%)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81,785 (36%)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78,993 (36%)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2,792 (34%)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55,895 (25%)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53,975 (25%)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1,920 (24%)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603061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Multiracial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1,036 (0.5%)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 (0.5%)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(0.5%)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at Listing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Hepatocellular Carcinoma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21,982 (9.8%)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20,458 (9.4%)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1,524 (19%)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339264"/>
                  </a:ext>
                </a:extLst>
              </a:tr>
              <a:tr h="30654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American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1,886 (0.8%)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1,790 (0.8%)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(1.2%)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(SD)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(11)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(11)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(10)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Non-alcoholic Steatohepatitis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29,071 (13%)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28,219 (13%)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 (10%)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2467"/>
                  </a:ext>
                </a:extLst>
              </a:tr>
              <a:tr h="30654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Pacific Islander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(0.2%)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(0.2%)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(0.2%)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(Q1, Q3)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(49, 62)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(49, 62)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(50, 63)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Sclerosing Cholangitis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8,613 (3.8%)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8,413 (3.9%)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(2.5%)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19950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193,805 (86%)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186,774 (86%)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7,031 (87%)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Min, Max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18, 86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18, 86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18, 79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62,963 (28%)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60,886 (28%)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 (26%)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78191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MELD at Listing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Payer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&lt;0.001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43730"/>
                  </a:ext>
                </a:extLst>
              </a:tr>
              <a:tr h="239634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Ethnicity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(SD)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(9)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(9)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(9)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Insurance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123,938 (55%)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119,651 (56%)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4,287 (54%)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06430"/>
                  </a:ext>
                </a:extLst>
              </a:tr>
              <a:tr h="30654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35,550 (16%)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34,171 (16%)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1,379 (17%)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(Q1, Q3)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(11, 23)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(11, 23)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(10, 22)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Medicare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51,161 (23%)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49,177 (23%)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1,984 (25%)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09696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Latino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189,186 (84%)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182,434 (84%)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6,752 (83%)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Min, Max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6, 40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6, 40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6, 40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37,317 (17%)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35,864 (17%)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1,453 (18%)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88322"/>
                  </a:ext>
                </a:extLst>
              </a:tr>
              <a:tr h="2396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10,905 (4.9%)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10,652 (4.9%)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(3.2%)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13" marR="74113" marT="37057" marB="370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48485"/>
                  </a:ext>
                </a:extLst>
              </a:tr>
              <a:tr h="17066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7" marR="5147" marT="5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57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0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D51A-BA5C-9FCC-299E-E15E34799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graph showing the number of patients in the number of patients&#10;&#10;Description automatically generated">
            <a:extLst>
              <a:ext uri="{FF2B5EF4-FFF2-40B4-BE49-F238E27FC236}">
                <a16:creationId xmlns:a16="http://schemas.microsoft.com/office/drawing/2014/main" id="{D739287E-7A3C-3422-804F-C4FD886FC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88" y="1135221"/>
            <a:ext cx="8929423" cy="5357654"/>
          </a:xfrm>
        </p:spPr>
      </p:pic>
    </p:spTree>
    <p:extLst>
      <p:ext uri="{BB962C8B-B14F-4D97-AF65-F5344CB8AC3E}">
        <p14:creationId xmlns:p14="http://schemas.microsoft.com/office/powerpoint/2010/main" val="203951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582</Words>
  <Application>Microsoft Office PowerPoint</Application>
  <PresentationFormat>Widescreen</PresentationFormat>
  <Paragraphs>153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Characterizing Liver Transplant Waitlist Disparities: Candidates Initially Listed as Inactive</vt:lpstr>
      <vt:lpstr>Characteristics of Patients Listed for Liver Transplant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Huber, Sarah Elizabeth</dc:creator>
  <cp:lastModifiedBy>Huber, Sarah Elizabeth</cp:lastModifiedBy>
  <cp:revision>5</cp:revision>
  <dcterms:created xsi:type="dcterms:W3CDTF">2024-08-19T19:58:09Z</dcterms:created>
  <dcterms:modified xsi:type="dcterms:W3CDTF">2024-08-19T20:36:00Z</dcterms:modified>
</cp:coreProperties>
</file>