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7"/>
  </p:notesMasterIdLst>
  <p:handoutMasterIdLst>
    <p:handoutMasterId r:id="rId8"/>
  </p:handoutMasterIdLst>
  <p:sldIdLst>
    <p:sldId id="256" r:id="rId3"/>
    <p:sldId id="359" r:id="rId4"/>
    <p:sldId id="360" r:id="rId5"/>
    <p:sldId id="361"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89263" autoAdjust="0"/>
  </p:normalViewPr>
  <p:slideViewPr>
    <p:cSldViewPr snapToGrid="0">
      <p:cViewPr>
        <p:scale>
          <a:sx n="75" d="100"/>
          <a:sy n="75" d="100"/>
        </p:scale>
        <p:origin x="869" y="86"/>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8/16/2024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stating the Super Big Results (state them in 3 key points, like an outline)</a:t>
            </a:r>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creating your 3 slides that will form your 2-minute video, think about how you would present your slides in a TWEET, and use that brief format to guide your points. Provide key takeaways for the most impact.</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6.bin"/><Relationship Id="rId1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emf"/><Relationship Id="rId17" Type="http://schemas.openxmlformats.org/officeDocument/2006/relationships/oleObject" Target="../embeddings/oleObject8.bin"/><Relationship Id="rId2" Type="http://schemas.openxmlformats.org/officeDocument/2006/relationships/notesSlide" Target="../notesSlides/notesSlide2.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3.xml"/><Relationship Id="rId6" Type="http://schemas.openxmlformats.org/officeDocument/2006/relationships/image" Target="../media/image4.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emf"/><Relationship Id="rId19" Type="http://schemas.openxmlformats.org/officeDocument/2006/relationships/oleObject" Target="../embeddings/oleObject9.bin"/><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66092" y="2111681"/>
            <a:ext cx="10199630" cy="146148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rgbClr val="A90533"/>
                </a:solidFill>
                <a:latin typeface="+mn-lt"/>
              </a:rPr>
              <a:t>Peripheral Monoacylglycerol Lipase Inhibition Prevents Neuropathy While Enhancing Tumor-Killing Efficacy of Chemotherapeutic Treatment in a Mouse Breast Cancer Model</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8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1341775" y="3722936"/>
            <a:ext cx="10048264" cy="646331"/>
          </a:xfrm>
          <a:prstGeom prst="rect">
            <a:avLst/>
          </a:prstGeom>
          <a:noFill/>
        </p:spPr>
        <p:txBody>
          <a:bodyPr wrap="none" rtlCol="0">
            <a:spAutoFit/>
          </a:bodyPr>
          <a:lstStyle/>
          <a:p>
            <a:endParaRPr lang="en-US" dirty="0">
              <a:solidFill>
                <a:srgbClr val="A90533"/>
              </a:solidFill>
            </a:endParaRPr>
          </a:p>
          <a:p>
            <a:pPr algn="ctr"/>
            <a:r>
              <a:rPr lang="en-US" sz="1800" b="1"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Jonah Wirt</a:t>
            </a:r>
            <a:r>
              <a:rPr lang="en-US" sz="1800" b="1" baseline="300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1,2</a:t>
            </a:r>
            <a:r>
              <a:rPr lang="en-US" sz="18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 Emily Fender-Sizemore</a:t>
            </a:r>
            <a:r>
              <a:rPr lang="en-US" sz="1800" baseline="300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Mirjam</a:t>
            </a:r>
            <a:r>
              <a:rPr lang="en-US" sz="18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 Huizenga</a:t>
            </a:r>
            <a:r>
              <a:rPr lang="en-US" sz="1800" b="1" baseline="300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 Mario Van Der Stelt</a:t>
            </a:r>
            <a:r>
              <a:rPr lang="en-US" sz="1800" b="1" baseline="300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 Andrea G. Hohmann</a:t>
            </a:r>
            <a:r>
              <a:rPr lang="en-US" sz="1800" b="1" baseline="30000" dirty="0">
                <a:solidFill>
                  <a:srgbClr val="050608"/>
                </a:solidFill>
                <a:effectLst/>
                <a:latin typeface="Calibri" panose="020F0502020204030204" pitchFamily="34" charset="0"/>
                <a:ea typeface="Times New Roman" panose="02020603050405020304" pitchFamily="18" charset="0"/>
                <a:cs typeface="Calibri" panose="020F0502020204030204" pitchFamily="34" charset="0"/>
              </a:rPr>
              <a:t>1,2,4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800" b="1" dirty="0">
                <a:solidFill>
                  <a:srgbClr val="0C2340"/>
                </a:solidFill>
              </a:rPr>
              <a:t>2024 Annual Meeting </a:t>
            </a:r>
            <a:endParaRPr lang="en-US" sz="14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what we found</a:t>
            </a:r>
          </a:p>
        </p:txBody>
      </p:sp>
      <p:sp>
        <p:nvSpPr>
          <p:cNvPr id="3" name="Content Placeholder 2"/>
          <p:cNvSpPr>
            <a:spLocks noGrp="1"/>
          </p:cNvSpPr>
          <p:nvPr>
            <p:ph idx="1"/>
          </p:nvPr>
        </p:nvSpPr>
        <p:spPr>
          <a:xfrm>
            <a:off x="161925" y="1150237"/>
            <a:ext cx="4848225" cy="4775200"/>
          </a:xfrm>
        </p:spPr>
        <p:txBody>
          <a:bodyPr/>
          <a:lstStyle/>
          <a:p>
            <a:pPr marL="0" indent="0">
              <a:buNone/>
            </a:pPr>
            <a:r>
              <a:rPr lang="en-US" sz="1800" dirty="0"/>
              <a:t>All findings were using a mouse breast cancer model: </a:t>
            </a:r>
          </a:p>
          <a:p>
            <a:pPr marL="457200" indent="-457200">
              <a:buFont typeface="Arial" panose="020B0604020202020204" pitchFamily="34" charset="0"/>
              <a:buChar char="•"/>
            </a:pPr>
            <a:r>
              <a:rPr lang="en-US" sz="1600" b="1" dirty="0"/>
              <a:t>Peripheral monoacylglycerol lipase inhibition using LEI-515 suppressed chemotherapy-induced peripheral neuropathic pain while enhancing tumor-killing ability of chemotherapeutic treatment.</a:t>
            </a:r>
          </a:p>
          <a:p>
            <a:pPr marL="0" indent="0">
              <a:buNone/>
            </a:pPr>
            <a:endParaRPr lang="en-US" sz="1600" dirty="0"/>
          </a:p>
          <a:p>
            <a:pPr marL="457200" indent="-457200">
              <a:buFont typeface="Arial" panose="020B0604020202020204" pitchFamily="34" charset="0"/>
              <a:buChar char="•"/>
            </a:pPr>
            <a:r>
              <a:rPr lang="en-US" sz="1600" b="1" dirty="0"/>
              <a:t>Peripheral fatty acid amide hydrolase inhibition using URB937 attenuated chemotherapy-induced peripheral neuropathic pain without impeding tumor-killing ability of chemotherapeutic treatment. </a:t>
            </a:r>
          </a:p>
          <a:p>
            <a:pPr marL="0" indent="0">
              <a:buNone/>
            </a:pPr>
            <a:endParaRPr lang="en-US" sz="1600" dirty="0"/>
          </a:p>
          <a:p>
            <a:pPr marL="457200" indent="-457200">
              <a:buFont typeface="Arial" panose="020B0604020202020204" pitchFamily="34" charset="0"/>
              <a:buChar char="•"/>
            </a:pPr>
            <a:r>
              <a:rPr lang="en-US" sz="1600" b="1" dirty="0"/>
              <a:t>Global monoacylglycerol lipase inhibition using JZL184 enhanced tumor-killing ability of chemotherapeutic treatment but did not prevent the development of neuropathic pain induced by chemotherapy. </a:t>
            </a:r>
          </a:p>
        </p:txBody>
      </p:sp>
      <p:graphicFrame>
        <p:nvGraphicFramePr>
          <p:cNvPr id="4" name="Object 3">
            <a:extLst>
              <a:ext uri="{FF2B5EF4-FFF2-40B4-BE49-F238E27FC236}">
                <a16:creationId xmlns:a16="http://schemas.microsoft.com/office/drawing/2014/main" id="{E8F632A1-FE96-E9EA-AF36-5CEB0DF419CE}"/>
              </a:ext>
            </a:extLst>
          </p:cNvPr>
          <p:cNvGraphicFramePr>
            <a:graphicFrameLocks noChangeAspect="1"/>
          </p:cNvGraphicFramePr>
          <p:nvPr>
            <p:extLst>
              <p:ext uri="{D42A27DB-BD31-4B8C-83A1-F6EECF244321}">
                <p14:modId xmlns:p14="http://schemas.microsoft.com/office/powerpoint/2010/main" val="2258918228"/>
              </p:ext>
            </p:extLst>
          </p:nvPr>
        </p:nvGraphicFramePr>
        <p:xfrm>
          <a:off x="5149184" y="874758"/>
          <a:ext cx="2362349" cy="1968885"/>
        </p:xfrm>
        <a:graphic>
          <a:graphicData uri="http://schemas.openxmlformats.org/presentationml/2006/ole">
            <mc:AlternateContent xmlns:mc="http://schemas.openxmlformats.org/markup-compatibility/2006">
              <mc:Choice xmlns:v="urn:schemas-microsoft-com:vml" Requires="v">
                <p:oleObj name="Prism 10" r:id="rId3" imgW="3843368" imgH="3579931" progId="Prism10.Document">
                  <p:embed/>
                </p:oleObj>
              </mc:Choice>
              <mc:Fallback>
                <p:oleObj name="Prism 10" r:id="rId3" imgW="3843368" imgH="3579931" progId="Prism10.Document">
                  <p:embed/>
                  <p:pic>
                    <p:nvPicPr>
                      <p:cNvPr id="151" name="Object 150">
                        <a:extLst>
                          <a:ext uri="{FF2B5EF4-FFF2-40B4-BE49-F238E27FC236}">
                            <a16:creationId xmlns:a16="http://schemas.microsoft.com/office/drawing/2014/main" id="{8C67CC4C-4B5E-E182-2E22-9303475E2DC1}"/>
                          </a:ext>
                        </a:extLst>
                      </p:cNvPr>
                      <p:cNvPicPr/>
                      <p:nvPr/>
                    </p:nvPicPr>
                    <p:blipFill>
                      <a:blip r:embed="rId4"/>
                      <a:stretch>
                        <a:fillRect/>
                      </a:stretch>
                    </p:blipFill>
                    <p:spPr>
                      <a:xfrm>
                        <a:off x="5149184" y="874758"/>
                        <a:ext cx="2362349" cy="196888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868CD71-2086-CA2F-7E0A-B5F8DC465770}"/>
              </a:ext>
            </a:extLst>
          </p:cNvPr>
          <p:cNvGraphicFramePr>
            <a:graphicFrameLocks noChangeAspect="1"/>
          </p:cNvGraphicFramePr>
          <p:nvPr>
            <p:extLst>
              <p:ext uri="{D42A27DB-BD31-4B8C-83A1-F6EECF244321}">
                <p14:modId xmlns:p14="http://schemas.microsoft.com/office/powerpoint/2010/main" val="394137369"/>
              </p:ext>
            </p:extLst>
          </p:nvPr>
        </p:nvGraphicFramePr>
        <p:xfrm>
          <a:off x="7383540" y="898951"/>
          <a:ext cx="2281210" cy="1848192"/>
        </p:xfrm>
        <a:graphic>
          <a:graphicData uri="http://schemas.openxmlformats.org/presentationml/2006/ole">
            <mc:AlternateContent xmlns:mc="http://schemas.openxmlformats.org/markup-compatibility/2006">
              <mc:Choice xmlns:v="urn:schemas-microsoft-com:vml" Requires="v">
                <p:oleObj name="Prism 10" r:id="rId5" imgW="3764138" imgH="3276321" progId="Prism10.Document">
                  <p:embed/>
                </p:oleObj>
              </mc:Choice>
              <mc:Fallback>
                <p:oleObj name="Prism 10" r:id="rId5" imgW="3764138" imgH="3276321" progId="Prism10.Document">
                  <p:embed/>
                  <p:pic>
                    <p:nvPicPr>
                      <p:cNvPr id="152" name="Object 151">
                        <a:extLst>
                          <a:ext uri="{FF2B5EF4-FFF2-40B4-BE49-F238E27FC236}">
                            <a16:creationId xmlns:a16="http://schemas.microsoft.com/office/drawing/2014/main" id="{B42C41DE-CCB3-84CE-1C36-D09F877290ED}"/>
                          </a:ext>
                        </a:extLst>
                      </p:cNvPr>
                      <p:cNvPicPr/>
                      <p:nvPr/>
                    </p:nvPicPr>
                    <p:blipFill>
                      <a:blip r:embed="rId6"/>
                      <a:stretch>
                        <a:fillRect/>
                      </a:stretch>
                    </p:blipFill>
                    <p:spPr>
                      <a:xfrm>
                        <a:off x="7383540" y="898951"/>
                        <a:ext cx="2281210" cy="184819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694F3B2-4AE4-6D9C-0D1E-1FA5CAB88DA1}"/>
              </a:ext>
            </a:extLst>
          </p:cNvPr>
          <p:cNvGraphicFramePr>
            <a:graphicFrameLocks noChangeAspect="1"/>
          </p:cNvGraphicFramePr>
          <p:nvPr>
            <p:extLst>
              <p:ext uri="{D42A27DB-BD31-4B8C-83A1-F6EECF244321}">
                <p14:modId xmlns:p14="http://schemas.microsoft.com/office/powerpoint/2010/main" val="1215978260"/>
              </p:ext>
            </p:extLst>
          </p:nvPr>
        </p:nvGraphicFramePr>
        <p:xfrm>
          <a:off x="9705318" y="991521"/>
          <a:ext cx="2068870" cy="1694063"/>
        </p:xfrm>
        <a:graphic>
          <a:graphicData uri="http://schemas.openxmlformats.org/presentationml/2006/ole">
            <mc:AlternateContent xmlns:mc="http://schemas.openxmlformats.org/markup-compatibility/2006">
              <mc:Choice xmlns:v="urn:schemas-microsoft-com:vml" Requires="v">
                <p:oleObj name="Prism 10" r:id="rId7" imgW="3895228" imgH="2892397" progId="Prism10.Document">
                  <p:embed/>
                </p:oleObj>
              </mc:Choice>
              <mc:Fallback>
                <p:oleObj name="Prism 10" r:id="rId7" imgW="3895228" imgH="2892397" progId="Prism10.Document">
                  <p:embed/>
                  <p:pic>
                    <p:nvPicPr>
                      <p:cNvPr id="174" name="Object 173">
                        <a:extLst>
                          <a:ext uri="{FF2B5EF4-FFF2-40B4-BE49-F238E27FC236}">
                            <a16:creationId xmlns:a16="http://schemas.microsoft.com/office/drawing/2014/main" id="{980D0251-F46A-9B9B-C1B4-0C2A0EB2766E}"/>
                          </a:ext>
                        </a:extLst>
                      </p:cNvPr>
                      <p:cNvPicPr/>
                      <p:nvPr/>
                    </p:nvPicPr>
                    <p:blipFill>
                      <a:blip r:embed="rId8"/>
                      <a:stretch>
                        <a:fillRect/>
                      </a:stretch>
                    </p:blipFill>
                    <p:spPr>
                      <a:xfrm>
                        <a:off x="9705318" y="991521"/>
                        <a:ext cx="2068870" cy="16940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D6BAE2D-B2AA-0DBA-D1FF-E5247E16FCF6}"/>
              </a:ext>
            </a:extLst>
          </p:cNvPr>
          <p:cNvGraphicFramePr>
            <a:graphicFrameLocks noChangeAspect="1"/>
          </p:cNvGraphicFramePr>
          <p:nvPr>
            <p:extLst>
              <p:ext uri="{D42A27DB-BD31-4B8C-83A1-F6EECF244321}">
                <p14:modId xmlns:p14="http://schemas.microsoft.com/office/powerpoint/2010/main" val="1174209875"/>
              </p:ext>
            </p:extLst>
          </p:nvPr>
        </p:nvGraphicFramePr>
        <p:xfrm>
          <a:off x="5135340" y="2602363"/>
          <a:ext cx="2362350" cy="1968885"/>
        </p:xfrm>
        <a:graphic>
          <a:graphicData uri="http://schemas.openxmlformats.org/presentationml/2006/ole">
            <mc:AlternateContent xmlns:mc="http://schemas.openxmlformats.org/markup-compatibility/2006">
              <mc:Choice xmlns:v="urn:schemas-microsoft-com:vml" Requires="v">
                <p:oleObj name="Prism 10" r:id="rId9" imgW="3843368" imgH="3552559" progId="Prism10.Document">
                  <p:embed/>
                </p:oleObj>
              </mc:Choice>
              <mc:Fallback>
                <p:oleObj name="Prism 10" r:id="rId9" imgW="3843368" imgH="3552559" progId="Prism10.Document">
                  <p:embed/>
                  <p:pic>
                    <p:nvPicPr>
                      <p:cNvPr id="164" name="Object 163">
                        <a:extLst>
                          <a:ext uri="{FF2B5EF4-FFF2-40B4-BE49-F238E27FC236}">
                            <a16:creationId xmlns:a16="http://schemas.microsoft.com/office/drawing/2014/main" id="{E5648270-008A-CDC6-22AD-D5751ABEC0C1}"/>
                          </a:ext>
                        </a:extLst>
                      </p:cNvPr>
                      <p:cNvPicPr/>
                      <p:nvPr/>
                    </p:nvPicPr>
                    <p:blipFill>
                      <a:blip r:embed="rId10"/>
                      <a:stretch>
                        <a:fillRect/>
                      </a:stretch>
                    </p:blipFill>
                    <p:spPr>
                      <a:xfrm>
                        <a:off x="5135340" y="2602363"/>
                        <a:ext cx="2362350" cy="196888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DBC5FD5-9EBD-7F4D-1298-F49638B29379}"/>
              </a:ext>
            </a:extLst>
          </p:cNvPr>
          <p:cNvGraphicFramePr>
            <a:graphicFrameLocks noChangeAspect="1"/>
          </p:cNvGraphicFramePr>
          <p:nvPr>
            <p:extLst>
              <p:ext uri="{D42A27DB-BD31-4B8C-83A1-F6EECF244321}">
                <p14:modId xmlns:p14="http://schemas.microsoft.com/office/powerpoint/2010/main" val="2274255"/>
              </p:ext>
            </p:extLst>
          </p:nvPr>
        </p:nvGraphicFramePr>
        <p:xfrm>
          <a:off x="7350435" y="2602363"/>
          <a:ext cx="2473278" cy="1848192"/>
        </p:xfrm>
        <a:graphic>
          <a:graphicData uri="http://schemas.openxmlformats.org/presentationml/2006/ole">
            <mc:AlternateContent xmlns:mc="http://schemas.openxmlformats.org/markup-compatibility/2006">
              <mc:Choice xmlns:v="urn:schemas-microsoft-com:vml" Requires="v">
                <p:oleObj name="Prism 10" r:id="rId11" imgW="3764138" imgH="3386168" progId="Prism10.Document">
                  <p:embed/>
                </p:oleObj>
              </mc:Choice>
              <mc:Fallback>
                <p:oleObj name="Prism 10" r:id="rId11" imgW="3764138" imgH="3386168" progId="Prism10.Document">
                  <p:embed/>
                  <p:pic>
                    <p:nvPicPr>
                      <p:cNvPr id="167" name="Object 166">
                        <a:extLst>
                          <a:ext uri="{FF2B5EF4-FFF2-40B4-BE49-F238E27FC236}">
                            <a16:creationId xmlns:a16="http://schemas.microsoft.com/office/drawing/2014/main" id="{32DD625E-D989-B352-466A-98DEC0130A3B}"/>
                          </a:ext>
                        </a:extLst>
                      </p:cNvPr>
                      <p:cNvPicPr/>
                      <p:nvPr/>
                    </p:nvPicPr>
                    <p:blipFill>
                      <a:blip r:embed="rId12"/>
                      <a:stretch>
                        <a:fillRect/>
                      </a:stretch>
                    </p:blipFill>
                    <p:spPr>
                      <a:xfrm>
                        <a:off x="7350435" y="2602363"/>
                        <a:ext cx="2473278" cy="184819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FC38625-64A1-B7B7-180B-BAB4C777E6AB}"/>
              </a:ext>
            </a:extLst>
          </p:cNvPr>
          <p:cNvGraphicFramePr>
            <a:graphicFrameLocks noChangeAspect="1"/>
          </p:cNvGraphicFramePr>
          <p:nvPr>
            <p:extLst>
              <p:ext uri="{D42A27DB-BD31-4B8C-83A1-F6EECF244321}">
                <p14:modId xmlns:p14="http://schemas.microsoft.com/office/powerpoint/2010/main" val="1498336875"/>
              </p:ext>
            </p:extLst>
          </p:nvPr>
        </p:nvGraphicFramePr>
        <p:xfrm>
          <a:off x="9664748" y="2665282"/>
          <a:ext cx="2150009" cy="1793093"/>
        </p:xfrm>
        <a:graphic>
          <a:graphicData uri="http://schemas.openxmlformats.org/presentationml/2006/ole">
            <mc:AlternateContent xmlns:mc="http://schemas.openxmlformats.org/markup-compatibility/2006">
              <mc:Choice xmlns:v="urn:schemas-microsoft-com:vml" Requires="v">
                <p:oleObj name="Prism 10" r:id="rId13" imgW="3895228" imgH="2938137" progId="Prism10.Document">
                  <p:embed/>
                </p:oleObj>
              </mc:Choice>
              <mc:Fallback>
                <p:oleObj name="Prism 10" r:id="rId13" imgW="3895228" imgH="2938137" progId="Prism10.Document">
                  <p:embed/>
                  <p:pic>
                    <p:nvPicPr>
                      <p:cNvPr id="170" name="Object 169">
                        <a:extLst>
                          <a:ext uri="{FF2B5EF4-FFF2-40B4-BE49-F238E27FC236}">
                            <a16:creationId xmlns:a16="http://schemas.microsoft.com/office/drawing/2014/main" id="{F95D0C78-421B-C19B-A4F5-97B0BE2FB3D1}"/>
                          </a:ext>
                        </a:extLst>
                      </p:cNvPr>
                      <p:cNvPicPr/>
                      <p:nvPr/>
                    </p:nvPicPr>
                    <p:blipFill>
                      <a:blip r:embed="rId14"/>
                      <a:stretch>
                        <a:fillRect/>
                      </a:stretch>
                    </p:blipFill>
                    <p:spPr>
                      <a:xfrm>
                        <a:off x="9664748" y="2665282"/>
                        <a:ext cx="2150009" cy="179309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C154BB0-4AB0-F5EA-1882-8D3A6C73FDDE}"/>
              </a:ext>
            </a:extLst>
          </p:cNvPr>
          <p:cNvGraphicFramePr>
            <a:graphicFrameLocks noChangeAspect="1"/>
          </p:cNvGraphicFramePr>
          <p:nvPr>
            <p:extLst>
              <p:ext uri="{D42A27DB-BD31-4B8C-83A1-F6EECF244321}">
                <p14:modId xmlns:p14="http://schemas.microsoft.com/office/powerpoint/2010/main" val="1513185178"/>
              </p:ext>
            </p:extLst>
          </p:nvPr>
        </p:nvGraphicFramePr>
        <p:xfrm>
          <a:off x="5088341" y="4367311"/>
          <a:ext cx="2386415" cy="2053341"/>
        </p:xfrm>
        <a:graphic>
          <a:graphicData uri="http://schemas.openxmlformats.org/presentationml/2006/ole">
            <mc:AlternateContent xmlns:mc="http://schemas.openxmlformats.org/markup-compatibility/2006">
              <mc:Choice xmlns:v="urn:schemas-microsoft-com:vml" Requires="v">
                <p:oleObj name="Prism 10" r:id="rId15" imgW="3843368" imgH="3616307" progId="Prism10.Document">
                  <p:embed/>
                </p:oleObj>
              </mc:Choice>
              <mc:Fallback>
                <p:oleObj name="Prism 10" r:id="rId15" imgW="3843368" imgH="3616307" progId="Prism10.Document">
                  <p:embed/>
                  <p:pic>
                    <p:nvPicPr>
                      <p:cNvPr id="158" name="Object 157">
                        <a:extLst>
                          <a:ext uri="{FF2B5EF4-FFF2-40B4-BE49-F238E27FC236}">
                            <a16:creationId xmlns:a16="http://schemas.microsoft.com/office/drawing/2014/main" id="{C7C1950A-A5C1-958E-EC73-3375FDE2256D}"/>
                          </a:ext>
                        </a:extLst>
                      </p:cNvPr>
                      <p:cNvPicPr/>
                      <p:nvPr/>
                    </p:nvPicPr>
                    <p:blipFill>
                      <a:blip r:embed="rId16"/>
                      <a:stretch>
                        <a:fillRect/>
                      </a:stretch>
                    </p:blipFill>
                    <p:spPr>
                      <a:xfrm>
                        <a:off x="5088341" y="4367311"/>
                        <a:ext cx="2386415" cy="205334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39B9BCE-862E-9F74-8977-515E362A9A3D}"/>
              </a:ext>
            </a:extLst>
          </p:cNvPr>
          <p:cNvGraphicFramePr>
            <a:graphicFrameLocks noChangeAspect="1"/>
          </p:cNvGraphicFramePr>
          <p:nvPr>
            <p:extLst>
              <p:ext uri="{D42A27DB-BD31-4B8C-83A1-F6EECF244321}">
                <p14:modId xmlns:p14="http://schemas.microsoft.com/office/powerpoint/2010/main" val="1799953955"/>
              </p:ext>
            </p:extLst>
          </p:nvPr>
        </p:nvGraphicFramePr>
        <p:xfrm>
          <a:off x="7381210" y="4340996"/>
          <a:ext cx="2413863" cy="1968885"/>
        </p:xfrm>
        <a:graphic>
          <a:graphicData uri="http://schemas.openxmlformats.org/presentationml/2006/ole">
            <mc:AlternateContent xmlns:mc="http://schemas.openxmlformats.org/markup-compatibility/2006">
              <mc:Choice xmlns:v="urn:schemas-microsoft-com:vml" Requires="v">
                <p:oleObj name="Prism 10" r:id="rId17" imgW="3764138" imgH="3395532" progId="Prism10.Document">
                  <p:embed/>
                </p:oleObj>
              </mc:Choice>
              <mc:Fallback>
                <p:oleObj name="Prism 10" r:id="rId17" imgW="3764138" imgH="3395532" progId="Prism10.Document">
                  <p:embed/>
                  <p:pic>
                    <p:nvPicPr>
                      <p:cNvPr id="163" name="Object 162">
                        <a:extLst>
                          <a:ext uri="{FF2B5EF4-FFF2-40B4-BE49-F238E27FC236}">
                            <a16:creationId xmlns:a16="http://schemas.microsoft.com/office/drawing/2014/main" id="{68EDD48B-5F1D-A710-570C-237930E6FF61}"/>
                          </a:ext>
                        </a:extLst>
                      </p:cNvPr>
                      <p:cNvPicPr/>
                      <p:nvPr/>
                    </p:nvPicPr>
                    <p:blipFill>
                      <a:blip r:embed="rId18"/>
                      <a:stretch>
                        <a:fillRect/>
                      </a:stretch>
                    </p:blipFill>
                    <p:spPr>
                      <a:xfrm>
                        <a:off x="7381210" y="4340996"/>
                        <a:ext cx="2413863" cy="196888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FEB46D6-8E49-D7CA-2317-EC48D60D7D7A}"/>
              </a:ext>
            </a:extLst>
          </p:cNvPr>
          <p:cNvGraphicFramePr>
            <a:graphicFrameLocks noChangeAspect="1"/>
          </p:cNvGraphicFramePr>
          <p:nvPr>
            <p:extLst>
              <p:ext uri="{D42A27DB-BD31-4B8C-83A1-F6EECF244321}">
                <p14:modId xmlns:p14="http://schemas.microsoft.com/office/powerpoint/2010/main" val="194741516"/>
              </p:ext>
            </p:extLst>
          </p:nvPr>
        </p:nvGraphicFramePr>
        <p:xfrm>
          <a:off x="9676007" y="4464791"/>
          <a:ext cx="2166919" cy="1755435"/>
        </p:xfrm>
        <a:graphic>
          <a:graphicData uri="http://schemas.openxmlformats.org/presentationml/2006/ole">
            <mc:AlternateContent xmlns:mc="http://schemas.openxmlformats.org/markup-compatibility/2006">
              <mc:Choice xmlns:v="urn:schemas-microsoft-com:vml" Requires="v">
                <p:oleObj name="Prism 10" r:id="rId19" imgW="3895228" imgH="2864665" progId="Prism10.Document">
                  <p:embed/>
                </p:oleObj>
              </mc:Choice>
              <mc:Fallback>
                <p:oleObj name="Prism 10" r:id="rId19" imgW="3895228" imgH="2864665" progId="Prism10.Document">
                  <p:embed/>
                  <p:pic>
                    <p:nvPicPr>
                      <p:cNvPr id="172" name="Object 171">
                        <a:extLst>
                          <a:ext uri="{FF2B5EF4-FFF2-40B4-BE49-F238E27FC236}">
                            <a16:creationId xmlns:a16="http://schemas.microsoft.com/office/drawing/2014/main" id="{789B29E6-77FC-067A-0F31-791DC7D995EC}"/>
                          </a:ext>
                        </a:extLst>
                      </p:cNvPr>
                      <p:cNvPicPr/>
                      <p:nvPr/>
                    </p:nvPicPr>
                    <p:blipFill>
                      <a:blip r:embed="rId20"/>
                      <a:stretch>
                        <a:fillRect/>
                      </a:stretch>
                    </p:blipFill>
                    <p:spPr>
                      <a:xfrm>
                        <a:off x="9676007" y="4464791"/>
                        <a:ext cx="2166919" cy="1755435"/>
                      </a:xfrm>
                      <a:prstGeom prst="rect">
                        <a:avLst/>
                      </a:prstGeom>
                    </p:spPr>
                  </p:pic>
                </p:oleObj>
              </mc:Fallback>
            </mc:AlternateContent>
          </a:graphicData>
        </a:graphic>
      </p:graphicFrame>
    </p:spTree>
    <p:extLst>
      <p:ext uri="{BB962C8B-B14F-4D97-AF65-F5344CB8AC3E}">
        <p14:creationId xmlns:p14="http://schemas.microsoft.com/office/powerpoint/2010/main" val="181511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how we did it</a:t>
            </a:r>
          </a:p>
        </p:txBody>
      </p:sp>
      <p:sp>
        <p:nvSpPr>
          <p:cNvPr id="3" name="Content Placeholder 2"/>
          <p:cNvSpPr>
            <a:spLocks noGrp="1"/>
          </p:cNvSpPr>
          <p:nvPr>
            <p:ph idx="1"/>
          </p:nvPr>
        </p:nvSpPr>
        <p:spPr>
          <a:xfrm>
            <a:off x="609429" y="1128889"/>
            <a:ext cx="5266438" cy="4775200"/>
          </a:xfrm>
        </p:spPr>
        <p:txBody>
          <a:bodyPr/>
          <a:lstStyle/>
          <a:p>
            <a:pPr marL="285750" indent="-285750">
              <a:buSzPct val="150000"/>
              <a:buFont typeface="Wingdings" panose="05000000000000000000" pitchFamily="2" charset="2"/>
              <a:buChar char="Ø"/>
            </a:pPr>
            <a:r>
              <a:rPr lang="en-CA" sz="1400" b="1" dirty="0">
                <a:solidFill>
                  <a:srgbClr val="000000"/>
                </a:solidFill>
              </a:rPr>
              <a:t>Chemotherapeutic agent paclitaxel (10 mg/kg once every other day) was used to in a mouse model of chemotherapy induced peripheral neuropathy and/or to reduce 4T1 breast cancer tumor growth in female mice.</a:t>
            </a:r>
          </a:p>
          <a:p>
            <a:pPr marL="0" indent="0">
              <a:buSzPct val="150000"/>
              <a:buNone/>
            </a:pPr>
            <a:endParaRPr lang="en-CA" sz="1400" b="1" dirty="0">
              <a:solidFill>
                <a:srgbClr val="000000"/>
              </a:solidFill>
            </a:endParaRPr>
          </a:p>
          <a:p>
            <a:pPr marL="285750" indent="-285750">
              <a:buSzPct val="150000"/>
              <a:buFont typeface="Wingdings" panose="05000000000000000000" pitchFamily="2" charset="2"/>
              <a:buChar char="Ø"/>
            </a:pPr>
            <a:r>
              <a:rPr lang="en-CA" sz="1400" b="1" dirty="0">
                <a:solidFill>
                  <a:srgbClr val="000000"/>
                </a:solidFill>
              </a:rPr>
              <a:t> Mechanical hypersensitivity was assessed using an electronic von Frey </a:t>
            </a:r>
            <a:r>
              <a:rPr lang="en-CA" sz="1400" b="1" dirty="0" err="1">
                <a:solidFill>
                  <a:srgbClr val="000000"/>
                </a:solidFill>
              </a:rPr>
              <a:t>anesthesiometer</a:t>
            </a:r>
            <a:r>
              <a:rPr lang="en-CA" sz="1400" b="1" dirty="0">
                <a:solidFill>
                  <a:srgbClr val="000000"/>
                </a:solidFill>
              </a:rPr>
              <a:t>, and cold hypersensitivity was assessed by measuring response times to cold stimuli (acetone). Stimulation was applied to the plantar </a:t>
            </a:r>
            <a:r>
              <a:rPr lang="en-CA" sz="1400" b="1" dirty="0" err="1">
                <a:solidFill>
                  <a:srgbClr val="000000"/>
                </a:solidFill>
              </a:rPr>
              <a:t>hindpaw</a:t>
            </a:r>
            <a:r>
              <a:rPr lang="en-CA" sz="1400" b="1" dirty="0">
                <a:solidFill>
                  <a:srgbClr val="000000"/>
                </a:solidFill>
              </a:rPr>
              <a:t> surface. </a:t>
            </a:r>
          </a:p>
          <a:p>
            <a:pPr marL="0" indent="0">
              <a:buSzPct val="150000"/>
              <a:buNone/>
            </a:pPr>
            <a:endParaRPr lang="en-CA" sz="1400" b="1" dirty="0">
              <a:solidFill>
                <a:srgbClr val="000000"/>
              </a:solidFill>
              <a:cs typeface="Arial" charset="0"/>
            </a:endParaRPr>
          </a:p>
          <a:p>
            <a:pPr marL="285750" indent="-285750">
              <a:buSzPct val="150000"/>
              <a:buFont typeface="Wingdings" panose="05000000000000000000" pitchFamily="2" charset="2"/>
              <a:buChar char="Ø"/>
            </a:pPr>
            <a:r>
              <a:rPr lang="en-CA" sz="1400" b="1" dirty="0">
                <a:solidFill>
                  <a:srgbClr val="000000"/>
                </a:solidFill>
              </a:rPr>
              <a:t> LEI-515,URB937, JZL184, or vehicle (VEH) were administered prophylactically (</a:t>
            </a:r>
            <a:r>
              <a:rPr lang="en-CA" sz="1400" b="1" dirty="0" err="1">
                <a:solidFill>
                  <a:srgbClr val="000000"/>
                </a:solidFill>
              </a:rPr>
              <a:t>i.p.</a:t>
            </a:r>
            <a:r>
              <a:rPr lang="en-CA" sz="1400" b="1" dirty="0">
                <a:solidFill>
                  <a:srgbClr val="000000"/>
                </a:solidFill>
              </a:rPr>
              <a:t>) once daily. On days where both paclitaxel and pharmacological treatment were administered, paclitaxel was administered 2 hours after treatment. </a:t>
            </a:r>
          </a:p>
          <a:p>
            <a:pPr marL="0" indent="0">
              <a:buSzPct val="150000"/>
              <a:buNone/>
            </a:pPr>
            <a:endParaRPr lang="en-CA" sz="1400" b="1" dirty="0">
              <a:solidFill>
                <a:srgbClr val="000000"/>
              </a:solidFill>
            </a:endParaRPr>
          </a:p>
          <a:p>
            <a:pPr marL="285750" indent="-285750">
              <a:buSzPct val="150000"/>
              <a:buFont typeface="Wingdings" panose="05000000000000000000" pitchFamily="2" charset="2"/>
              <a:buChar char="Ø"/>
            </a:pPr>
            <a:r>
              <a:rPr lang="en-CA" sz="1400" b="1" dirty="0">
                <a:solidFill>
                  <a:srgbClr val="000000"/>
                </a:solidFill>
              </a:rPr>
              <a:t>Tumor volumes were measured once daily using calipers before any behavioral assessment or drug treatment.</a:t>
            </a:r>
          </a:p>
          <a:p>
            <a:pPr marL="285750" indent="-285750">
              <a:buSzPct val="150000"/>
              <a:buFont typeface="Wingdings" panose="05000000000000000000" pitchFamily="2" charset="2"/>
              <a:buChar char="Ø"/>
            </a:pPr>
            <a:endParaRPr lang="en-CA" sz="1400" b="1" dirty="0">
              <a:solidFill>
                <a:srgbClr val="000000"/>
              </a:solidFill>
            </a:endParaRPr>
          </a:p>
          <a:p>
            <a:pPr marL="285750" indent="-285750">
              <a:buSzPct val="150000"/>
              <a:buFont typeface="Wingdings" panose="05000000000000000000" pitchFamily="2" charset="2"/>
              <a:buChar char="Ø"/>
            </a:pPr>
            <a:r>
              <a:rPr lang="en-CA" sz="1400" b="1" dirty="0">
                <a:solidFill>
                  <a:srgbClr val="000000"/>
                </a:solidFill>
              </a:rPr>
              <a:t>Colonic content weights were measured at the terminal end of these studies. </a:t>
            </a:r>
          </a:p>
          <a:p>
            <a:pPr marL="0" indent="0">
              <a:buNone/>
            </a:pPr>
            <a:endParaRPr lang="en-US" sz="1400" dirty="0"/>
          </a:p>
          <a:p>
            <a:pPr marL="0" indent="0">
              <a:buNone/>
            </a:pPr>
            <a:endParaRPr lang="en-US" sz="1400" dirty="0"/>
          </a:p>
        </p:txBody>
      </p:sp>
      <p:sp>
        <p:nvSpPr>
          <p:cNvPr id="4" name="TextBox 3">
            <a:extLst>
              <a:ext uri="{FF2B5EF4-FFF2-40B4-BE49-F238E27FC236}">
                <a16:creationId xmlns:a16="http://schemas.microsoft.com/office/drawing/2014/main" id="{2006FF58-0BF7-F948-D005-1B19D27D8228}"/>
              </a:ext>
            </a:extLst>
          </p:cNvPr>
          <p:cNvSpPr txBox="1"/>
          <p:nvPr/>
        </p:nvSpPr>
        <p:spPr>
          <a:xfrm>
            <a:off x="6194372" y="3387777"/>
            <a:ext cx="2328386" cy="244622"/>
          </a:xfrm>
          <a:prstGeom prst="rect">
            <a:avLst/>
          </a:prstGeom>
          <a:noFill/>
        </p:spPr>
        <p:txBody>
          <a:bodyPr wrap="square" lIns="74615" tIns="37308" rIns="74615" bIns="37308" rtlCol="0">
            <a:spAutoFit/>
          </a:bodyPr>
          <a:lstStyle/>
          <a:p>
            <a:pPr defTabSz="4879610" fontAlgn="base">
              <a:spcBef>
                <a:spcPct val="0"/>
              </a:spcBef>
              <a:spcAft>
                <a:spcPct val="0"/>
              </a:spcAft>
            </a:pPr>
            <a:r>
              <a:rPr lang="en-US" sz="1100" b="1" dirty="0">
                <a:solidFill>
                  <a:srgbClr val="000000"/>
                </a:solidFill>
                <a:latin typeface="Arial" charset="0"/>
              </a:rPr>
              <a:t>Baseline Measurement </a:t>
            </a:r>
          </a:p>
        </p:txBody>
      </p:sp>
      <p:sp>
        <p:nvSpPr>
          <p:cNvPr id="5" name="TextBox 4">
            <a:extLst>
              <a:ext uri="{FF2B5EF4-FFF2-40B4-BE49-F238E27FC236}">
                <a16:creationId xmlns:a16="http://schemas.microsoft.com/office/drawing/2014/main" id="{4927181F-DF04-4C27-E7A4-A1EA22B8CE5C}"/>
              </a:ext>
            </a:extLst>
          </p:cNvPr>
          <p:cNvSpPr txBox="1"/>
          <p:nvPr/>
        </p:nvSpPr>
        <p:spPr>
          <a:xfrm>
            <a:off x="8166664" y="3395342"/>
            <a:ext cx="1715534" cy="261610"/>
          </a:xfrm>
          <a:prstGeom prst="rect">
            <a:avLst/>
          </a:prstGeom>
          <a:noFill/>
          <a:ln>
            <a:noFill/>
          </a:ln>
        </p:spPr>
        <p:txBody>
          <a:bodyPr wrap="none" rtlCol="0">
            <a:spAutoFit/>
          </a:bodyPr>
          <a:lstStyle/>
          <a:p>
            <a:pPr defTabSz="4879610" fontAlgn="base">
              <a:spcBef>
                <a:spcPct val="0"/>
              </a:spcBef>
              <a:spcAft>
                <a:spcPct val="0"/>
              </a:spcAft>
            </a:pPr>
            <a:r>
              <a:rPr lang="en-US" sz="1100" b="1" dirty="0">
                <a:solidFill>
                  <a:srgbClr val="000000"/>
                </a:solidFill>
                <a:latin typeface="Arial" charset="0"/>
              </a:rPr>
              <a:t>Paclitaxel Injection (IP)</a:t>
            </a:r>
          </a:p>
        </p:txBody>
      </p:sp>
      <p:sp>
        <p:nvSpPr>
          <p:cNvPr id="6" name="TextBox 5">
            <a:extLst>
              <a:ext uri="{FF2B5EF4-FFF2-40B4-BE49-F238E27FC236}">
                <a16:creationId xmlns:a16="http://schemas.microsoft.com/office/drawing/2014/main" id="{8EF70A5A-B252-9C27-5A4A-F0AEC4331927}"/>
              </a:ext>
            </a:extLst>
          </p:cNvPr>
          <p:cNvSpPr txBox="1"/>
          <p:nvPr/>
        </p:nvSpPr>
        <p:spPr>
          <a:xfrm>
            <a:off x="10078283" y="3310749"/>
            <a:ext cx="2498851" cy="413899"/>
          </a:xfrm>
          <a:prstGeom prst="rect">
            <a:avLst/>
          </a:prstGeom>
          <a:noFill/>
        </p:spPr>
        <p:txBody>
          <a:bodyPr wrap="square" lIns="74615" tIns="37308" rIns="74615" bIns="37308" rtlCol="0">
            <a:spAutoFit/>
          </a:bodyPr>
          <a:lstStyle/>
          <a:p>
            <a:r>
              <a:rPr lang="en-US" sz="1100" b="1" dirty="0">
                <a:solidFill>
                  <a:srgbClr val="000000"/>
                </a:solidFill>
                <a:latin typeface="Arial" panose="020B0604020202020204" pitchFamily="34" charset="0"/>
                <a:cs typeface="Arial" panose="020B0604020202020204" pitchFamily="34" charset="0"/>
              </a:rPr>
              <a:t>Pain Behavior Elicited </a:t>
            </a:r>
          </a:p>
          <a:p>
            <a:r>
              <a:rPr lang="en-US" sz="1100" b="1" dirty="0">
                <a:solidFill>
                  <a:srgbClr val="000000"/>
                </a:solidFill>
                <a:latin typeface="Arial" panose="020B0604020202020204" pitchFamily="34" charset="0"/>
                <a:cs typeface="Arial" panose="020B0604020202020204" pitchFamily="34" charset="0"/>
              </a:rPr>
              <a:t>By Mechanical/Cold Stimuli</a:t>
            </a:r>
          </a:p>
        </p:txBody>
      </p:sp>
      <p:pic>
        <p:nvPicPr>
          <p:cNvPr id="7" name="Picture 6">
            <a:extLst>
              <a:ext uri="{FF2B5EF4-FFF2-40B4-BE49-F238E27FC236}">
                <a16:creationId xmlns:a16="http://schemas.microsoft.com/office/drawing/2014/main" id="{6370C29D-E9AA-F3D2-0F37-00B6504127ED}"/>
              </a:ext>
            </a:extLst>
          </p:cNvPr>
          <p:cNvPicPr>
            <a:picLocks noChangeAspect="1"/>
          </p:cNvPicPr>
          <p:nvPr/>
        </p:nvPicPr>
        <p:blipFill>
          <a:blip r:embed="rId3"/>
          <a:stretch>
            <a:fillRect/>
          </a:stretch>
        </p:blipFill>
        <p:spPr>
          <a:xfrm>
            <a:off x="6316135" y="909551"/>
            <a:ext cx="1265632" cy="826511"/>
          </a:xfrm>
          <a:prstGeom prst="rect">
            <a:avLst/>
          </a:prstGeom>
          <a:ln>
            <a:noFill/>
          </a:ln>
        </p:spPr>
      </p:pic>
      <p:pic>
        <p:nvPicPr>
          <p:cNvPr id="8" name="Picture 7">
            <a:extLst>
              <a:ext uri="{FF2B5EF4-FFF2-40B4-BE49-F238E27FC236}">
                <a16:creationId xmlns:a16="http://schemas.microsoft.com/office/drawing/2014/main" id="{82D8EA01-C50F-F690-F474-F418D81C5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749" y="2289572"/>
            <a:ext cx="729730" cy="680222"/>
          </a:xfrm>
          <a:prstGeom prst="rect">
            <a:avLst/>
          </a:prstGeom>
        </p:spPr>
      </p:pic>
      <p:pic>
        <p:nvPicPr>
          <p:cNvPr id="9" name="Picture 10" descr="Increased ocular risks for women undergoing taxane-based chemotherapy -  American Academy of Ophthalmology">
            <a:extLst>
              <a:ext uri="{FF2B5EF4-FFF2-40B4-BE49-F238E27FC236}">
                <a16:creationId xmlns:a16="http://schemas.microsoft.com/office/drawing/2014/main" id="{8EBB04A7-27CD-8C5B-F0BC-22E9EDD3E1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024" t="13003" r="-1869" b="13374"/>
          <a:stretch/>
        </p:blipFill>
        <p:spPr bwMode="auto">
          <a:xfrm>
            <a:off x="8064094" y="1060013"/>
            <a:ext cx="1522553" cy="12225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A797B2C-F4D4-8931-E384-6E87ABBF869E}"/>
              </a:ext>
            </a:extLst>
          </p:cNvPr>
          <p:cNvPicPr>
            <a:picLocks noChangeAspect="1"/>
          </p:cNvPicPr>
          <p:nvPr/>
        </p:nvPicPr>
        <p:blipFill>
          <a:blip r:embed="rId6"/>
          <a:stretch>
            <a:fillRect/>
          </a:stretch>
        </p:blipFill>
        <p:spPr>
          <a:xfrm>
            <a:off x="10068975" y="1009261"/>
            <a:ext cx="1401761" cy="662010"/>
          </a:xfrm>
          <a:prstGeom prst="rect">
            <a:avLst/>
          </a:prstGeom>
          <a:ln>
            <a:noFill/>
          </a:ln>
        </p:spPr>
      </p:pic>
      <p:pic>
        <p:nvPicPr>
          <p:cNvPr id="12" name="Picture 11">
            <a:extLst>
              <a:ext uri="{FF2B5EF4-FFF2-40B4-BE49-F238E27FC236}">
                <a16:creationId xmlns:a16="http://schemas.microsoft.com/office/drawing/2014/main" id="{12167B25-BC81-AC59-59DC-A1B678B6B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596" y="2289572"/>
            <a:ext cx="731658" cy="682019"/>
          </a:xfrm>
          <a:prstGeom prst="rect">
            <a:avLst/>
          </a:prstGeom>
        </p:spPr>
      </p:pic>
      <p:sp>
        <p:nvSpPr>
          <p:cNvPr id="13" name="TextBox 12">
            <a:extLst>
              <a:ext uri="{FF2B5EF4-FFF2-40B4-BE49-F238E27FC236}">
                <a16:creationId xmlns:a16="http://schemas.microsoft.com/office/drawing/2014/main" id="{0BC01B87-8D29-7F25-AD3D-DBC322DC5DE4}"/>
              </a:ext>
            </a:extLst>
          </p:cNvPr>
          <p:cNvSpPr txBox="1"/>
          <p:nvPr/>
        </p:nvSpPr>
        <p:spPr>
          <a:xfrm>
            <a:off x="6427011" y="1805014"/>
            <a:ext cx="2328386" cy="260011"/>
          </a:xfrm>
          <a:prstGeom prst="rect">
            <a:avLst/>
          </a:prstGeom>
          <a:noFill/>
        </p:spPr>
        <p:txBody>
          <a:bodyPr wrap="square" lIns="74615" tIns="37308" rIns="74615" bIns="37308" rtlCol="0">
            <a:spAutoFit/>
          </a:bodyPr>
          <a:lstStyle/>
          <a:p>
            <a:pPr defTabSz="4879610" fontAlgn="base">
              <a:spcBef>
                <a:spcPct val="0"/>
              </a:spcBef>
              <a:spcAft>
                <a:spcPct val="0"/>
              </a:spcAft>
            </a:pPr>
            <a:r>
              <a:rPr lang="en-US" sz="1200" b="1" dirty="0">
                <a:solidFill>
                  <a:srgbClr val="000000"/>
                </a:solidFill>
                <a:latin typeface="Arial" charset="0"/>
              </a:rPr>
              <a:t>Von Frey</a:t>
            </a:r>
          </a:p>
        </p:txBody>
      </p:sp>
      <p:sp>
        <p:nvSpPr>
          <p:cNvPr id="14" name="TextBox 13">
            <a:extLst>
              <a:ext uri="{FF2B5EF4-FFF2-40B4-BE49-F238E27FC236}">
                <a16:creationId xmlns:a16="http://schemas.microsoft.com/office/drawing/2014/main" id="{887CB1FF-E540-CB10-BBDA-730F41BF5260}"/>
              </a:ext>
            </a:extLst>
          </p:cNvPr>
          <p:cNvSpPr txBox="1"/>
          <p:nvPr/>
        </p:nvSpPr>
        <p:spPr>
          <a:xfrm>
            <a:off x="10078283" y="1790290"/>
            <a:ext cx="2328386" cy="260011"/>
          </a:xfrm>
          <a:prstGeom prst="rect">
            <a:avLst/>
          </a:prstGeom>
          <a:noFill/>
        </p:spPr>
        <p:txBody>
          <a:bodyPr wrap="square" lIns="74615" tIns="37308" rIns="74615" bIns="37308" rtlCol="0">
            <a:spAutoFit/>
          </a:bodyPr>
          <a:lstStyle/>
          <a:p>
            <a:pPr defTabSz="4879610" fontAlgn="base">
              <a:spcBef>
                <a:spcPct val="0"/>
              </a:spcBef>
              <a:spcAft>
                <a:spcPct val="0"/>
              </a:spcAft>
            </a:pPr>
            <a:r>
              <a:rPr lang="en-US" sz="1200" b="1" dirty="0">
                <a:solidFill>
                  <a:srgbClr val="000000"/>
                </a:solidFill>
                <a:latin typeface="Arial" charset="0"/>
              </a:rPr>
              <a:t>Von Frey</a:t>
            </a:r>
          </a:p>
        </p:txBody>
      </p:sp>
      <p:sp>
        <p:nvSpPr>
          <p:cNvPr id="15" name="TextBox 14">
            <a:extLst>
              <a:ext uri="{FF2B5EF4-FFF2-40B4-BE49-F238E27FC236}">
                <a16:creationId xmlns:a16="http://schemas.microsoft.com/office/drawing/2014/main" id="{0B993FAC-D939-761C-0350-1F6E178CCA8B}"/>
              </a:ext>
            </a:extLst>
          </p:cNvPr>
          <p:cNvSpPr txBox="1"/>
          <p:nvPr/>
        </p:nvSpPr>
        <p:spPr>
          <a:xfrm>
            <a:off x="6427011" y="2957308"/>
            <a:ext cx="2328386" cy="260011"/>
          </a:xfrm>
          <a:prstGeom prst="rect">
            <a:avLst/>
          </a:prstGeom>
          <a:noFill/>
        </p:spPr>
        <p:txBody>
          <a:bodyPr wrap="square" lIns="74615" tIns="37308" rIns="74615" bIns="37308" rtlCol="0">
            <a:spAutoFit/>
          </a:bodyPr>
          <a:lstStyle/>
          <a:p>
            <a:pPr defTabSz="4879610" fontAlgn="base">
              <a:spcBef>
                <a:spcPct val="0"/>
              </a:spcBef>
              <a:spcAft>
                <a:spcPct val="0"/>
              </a:spcAft>
            </a:pPr>
            <a:r>
              <a:rPr lang="en-US" sz="1200" b="1" dirty="0">
                <a:solidFill>
                  <a:srgbClr val="000000"/>
                </a:solidFill>
                <a:latin typeface="Arial" charset="0"/>
              </a:rPr>
              <a:t>Acetone Test</a:t>
            </a:r>
          </a:p>
        </p:txBody>
      </p:sp>
      <p:sp>
        <p:nvSpPr>
          <p:cNvPr id="16" name="TextBox 15">
            <a:extLst>
              <a:ext uri="{FF2B5EF4-FFF2-40B4-BE49-F238E27FC236}">
                <a16:creationId xmlns:a16="http://schemas.microsoft.com/office/drawing/2014/main" id="{FDB07355-B6ED-FEA3-97BA-DC3E6A3D838A}"/>
              </a:ext>
            </a:extLst>
          </p:cNvPr>
          <p:cNvSpPr txBox="1"/>
          <p:nvPr/>
        </p:nvSpPr>
        <p:spPr>
          <a:xfrm>
            <a:off x="10078283" y="3003240"/>
            <a:ext cx="2328386" cy="260011"/>
          </a:xfrm>
          <a:prstGeom prst="rect">
            <a:avLst/>
          </a:prstGeom>
          <a:noFill/>
        </p:spPr>
        <p:txBody>
          <a:bodyPr wrap="square" lIns="74615" tIns="37308" rIns="74615" bIns="37308" rtlCol="0">
            <a:spAutoFit/>
          </a:bodyPr>
          <a:lstStyle/>
          <a:p>
            <a:pPr defTabSz="4879610" fontAlgn="base">
              <a:spcBef>
                <a:spcPct val="0"/>
              </a:spcBef>
              <a:spcAft>
                <a:spcPct val="0"/>
              </a:spcAft>
            </a:pPr>
            <a:r>
              <a:rPr lang="en-US" sz="1200" b="1" dirty="0">
                <a:solidFill>
                  <a:srgbClr val="000000"/>
                </a:solidFill>
                <a:latin typeface="Arial" charset="0"/>
              </a:rPr>
              <a:t>Acetone Test</a:t>
            </a:r>
          </a:p>
        </p:txBody>
      </p:sp>
      <p:pic>
        <p:nvPicPr>
          <p:cNvPr id="17" name="Picture 16" descr="A ferret drinking from a bottle&#10;&#10;Description automatically generated with low confidence">
            <a:extLst>
              <a:ext uri="{FF2B5EF4-FFF2-40B4-BE49-F238E27FC236}">
                <a16:creationId xmlns:a16="http://schemas.microsoft.com/office/drawing/2014/main" id="{CF8ABEA2-0903-EBDA-1FDD-E56E5051B4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258" y="2351481"/>
            <a:ext cx="1217754" cy="991720"/>
          </a:xfrm>
          <a:prstGeom prst="rect">
            <a:avLst/>
          </a:prstGeom>
        </p:spPr>
      </p:pic>
      <p:sp>
        <p:nvSpPr>
          <p:cNvPr id="18" name="Arrow: Right 17">
            <a:extLst>
              <a:ext uri="{FF2B5EF4-FFF2-40B4-BE49-F238E27FC236}">
                <a16:creationId xmlns:a16="http://schemas.microsoft.com/office/drawing/2014/main" id="{1EE7EC02-E7EE-1206-D7EB-D412EBF4E215}"/>
              </a:ext>
            </a:extLst>
          </p:cNvPr>
          <p:cNvSpPr/>
          <p:nvPr/>
        </p:nvSpPr>
        <p:spPr>
          <a:xfrm>
            <a:off x="7578168" y="2108028"/>
            <a:ext cx="390101" cy="260012"/>
          </a:xfrm>
          <a:prstGeom prst="rightArrow">
            <a:avLst/>
          </a:prstGeom>
          <a:solidFill>
            <a:srgbClr val="9F16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245500F3-F010-2A9D-991F-1B66EE331C8B}"/>
              </a:ext>
            </a:extLst>
          </p:cNvPr>
          <p:cNvSpPr/>
          <p:nvPr/>
        </p:nvSpPr>
        <p:spPr>
          <a:xfrm>
            <a:off x="9682742" y="2159566"/>
            <a:ext cx="390101" cy="260012"/>
          </a:xfrm>
          <a:prstGeom prst="rightArrow">
            <a:avLst/>
          </a:prstGeom>
          <a:solidFill>
            <a:srgbClr val="9F16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0" name="Picture 12" descr="A Scientist Researcher In Holding An Experimental White Mouse By Blue Goved  Hand And Measuring The Lateral Tumor Size By A Caliper Stock Photo -  Download Image Now - iStock">
            <a:extLst>
              <a:ext uri="{FF2B5EF4-FFF2-40B4-BE49-F238E27FC236}">
                <a16:creationId xmlns:a16="http://schemas.microsoft.com/office/drawing/2014/main" id="{2190A5EF-F2E2-DE97-AF3F-FF4017C1D42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994" t="6498" r="40558" b="723"/>
          <a:stretch/>
        </p:blipFill>
        <p:spPr bwMode="auto">
          <a:xfrm>
            <a:off x="6439170" y="3981655"/>
            <a:ext cx="1149286" cy="16347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BA06787-8A92-B3E5-A27A-DD081DAE2B74}"/>
              </a:ext>
            </a:extLst>
          </p:cNvPr>
          <p:cNvPicPr>
            <a:picLocks noChangeAspect="1"/>
          </p:cNvPicPr>
          <p:nvPr/>
        </p:nvPicPr>
        <p:blipFill>
          <a:blip r:embed="rId9"/>
          <a:stretch>
            <a:fillRect/>
          </a:stretch>
        </p:blipFill>
        <p:spPr>
          <a:xfrm>
            <a:off x="7919023" y="4154983"/>
            <a:ext cx="1142295" cy="1390619"/>
          </a:xfrm>
          <a:prstGeom prst="rect">
            <a:avLst/>
          </a:prstGeom>
        </p:spPr>
      </p:pic>
      <p:pic>
        <p:nvPicPr>
          <p:cNvPr id="22" name="Picture 21">
            <a:extLst>
              <a:ext uri="{FF2B5EF4-FFF2-40B4-BE49-F238E27FC236}">
                <a16:creationId xmlns:a16="http://schemas.microsoft.com/office/drawing/2014/main" id="{F4B0C187-84DD-74B9-D499-6FCF90D9736E}"/>
              </a:ext>
            </a:extLst>
          </p:cNvPr>
          <p:cNvPicPr>
            <a:picLocks noChangeAspect="1"/>
          </p:cNvPicPr>
          <p:nvPr/>
        </p:nvPicPr>
        <p:blipFill>
          <a:blip r:embed="rId10"/>
          <a:stretch>
            <a:fillRect/>
          </a:stretch>
        </p:blipFill>
        <p:spPr>
          <a:xfrm>
            <a:off x="9427590" y="4133624"/>
            <a:ext cx="969747" cy="1402592"/>
          </a:xfrm>
          <a:prstGeom prst="rect">
            <a:avLst/>
          </a:prstGeom>
        </p:spPr>
      </p:pic>
      <p:pic>
        <p:nvPicPr>
          <p:cNvPr id="23" name="Picture 8" descr="Analytical Balances | Fisher Scientific">
            <a:extLst>
              <a:ext uri="{FF2B5EF4-FFF2-40B4-BE49-F238E27FC236}">
                <a16:creationId xmlns:a16="http://schemas.microsoft.com/office/drawing/2014/main" id="{312E30FE-BFC9-CE8D-41ED-C359E91DF99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165" r="28024"/>
          <a:stretch/>
        </p:blipFill>
        <p:spPr bwMode="auto">
          <a:xfrm>
            <a:off x="10763609" y="4025501"/>
            <a:ext cx="1149286" cy="16347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299B50F-DD94-9C46-8560-1C12CF4D4C00}"/>
              </a:ext>
            </a:extLst>
          </p:cNvPr>
          <p:cNvSpPr txBox="1"/>
          <p:nvPr/>
        </p:nvSpPr>
        <p:spPr>
          <a:xfrm>
            <a:off x="6384433" y="5697139"/>
            <a:ext cx="1346317" cy="413899"/>
          </a:xfrm>
          <a:prstGeom prst="rect">
            <a:avLst/>
          </a:prstGeom>
          <a:noFill/>
        </p:spPr>
        <p:txBody>
          <a:bodyPr wrap="square" lIns="74615" tIns="37308" rIns="74615" bIns="37308" rtlCol="0">
            <a:spAutoFit/>
          </a:bodyPr>
          <a:lstStyle/>
          <a:p>
            <a:pPr defTabSz="4879610" fontAlgn="base">
              <a:spcBef>
                <a:spcPct val="0"/>
              </a:spcBef>
              <a:spcAft>
                <a:spcPct val="0"/>
              </a:spcAft>
            </a:pPr>
            <a:r>
              <a:rPr lang="en-US" sz="1100" b="1" dirty="0">
                <a:solidFill>
                  <a:srgbClr val="000000"/>
                </a:solidFill>
                <a:latin typeface="Arial" charset="0"/>
              </a:rPr>
              <a:t>Tumor Volumes Measured Daily</a:t>
            </a:r>
          </a:p>
        </p:txBody>
      </p:sp>
      <p:sp>
        <p:nvSpPr>
          <p:cNvPr id="25" name="TextBox 24">
            <a:extLst>
              <a:ext uri="{FF2B5EF4-FFF2-40B4-BE49-F238E27FC236}">
                <a16:creationId xmlns:a16="http://schemas.microsoft.com/office/drawing/2014/main" id="{DA177BCD-82C9-5C45-B9AA-730196733C2E}"/>
              </a:ext>
            </a:extLst>
          </p:cNvPr>
          <p:cNvSpPr txBox="1"/>
          <p:nvPr/>
        </p:nvSpPr>
        <p:spPr>
          <a:xfrm>
            <a:off x="7932486" y="5781777"/>
            <a:ext cx="4272977" cy="244622"/>
          </a:xfrm>
          <a:prstGeom prst="rect">
            <a:avLst/>
          </a:prstGeom>
          <a:noFill/>
        </p:spPr>
        <p:txBody>
          <a:bodyPr wrap="square" lIns="74615" tIns="37308" rIns="74615" bIns="37308" rtlCol="0">
            <a:spAutoFit/>
          </a:bodyPr>
          <a:lstStyle/>
          <a:p>
            <a:pPr defTabSz="4879610" fontAlgn="base">
              <a:spcBef>
                <a:spcPct val="0"/>
              </a:spcBef>
              <a:spcAft>
                <a:spcPct val="0"/>
              </a:spcAft>
            </a:pPr>
            <a:r>
              <a:rPr lang="en-US" sz="1100" b="1" dirty="0">
                <a:solidFill>
                  <a:srgbClr val="000000"/>
                </a:solidFill>
                <a:latin typeface="Arial" charset="0"/>
              </a:rPr>
              <a:t>Colonic Contents and Tumor Weighed at Terminal Endpoint</a:t>
            </a:r>
          </a:p>
        </p:txBody>
      </p:sp>
    </p:spTree>
    <p:extLst>
      <p:ext uri="{BB962C8B-B14F-4D97-AF65-F5344CB8AC3E}">
        <p14:creationId xmlns:p14="http://schemas.microsoft.com/office/powerpoint/2010/main" val="320420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23" y="223988"/>
            <a:ext cx="10973154" cy="616125"/>
          </a:xfrm>
        </p:spPr>
        <p:txBody>
          <a:bodyPr/>
          <a:lstStyle/>
          <a:p>
            <a:r>
              <a:rPr lang="en-US" dirty="0"/>
              <a:t>Future implications for patients or the community/ or next steps</a:t>
            </a:r>
          </a:p>
        </p:txBody>
      </p:sp>
      <p:sp>
        <p:nvSpPr>
          <p:cNvPr id="3" name="Content Placeholder 2"/>
          <p:cNvSpPr>
            <a:spLocks noGrp="1"/>
          </p:cNvSpPr>
          <p:nvPr>
            <p:ph idx="1"/>
          </p:nvPr>
        </p:nvSpPr>
        <p:spPr>
          <a:xfrm>
            <a:off x="182880" y="1041400"/>
            <a:ext cx="11937999" cy="4775200"/>
          </a:xfrm>
        </p:spPr>
        <p:txBody>
          <a:bodyPr/>
          <a:lstStyle/>
          <a:p>
            <a:pPr>
              <a:lnSpc>
                <a:spcPct val="150000"/>
              </a:lnSpc>
              <a:spcBef>
                <a:spcPts val="0"/>
              </a:spcBef>
              <a:spcAft>
                <a:spcPts val="80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Cancer is currently the second leading cause of premature deaths worldwide and may soon become the first. Female breast cancer was the most diagnosed cancer worldwide, with over 2.26 million diagnoses in 2020 alone.</a:t>
            </a:r>
          </a:p>
          <a:p>
            <a:pPr marL="0" marR="0" indent="0">
              <a:lnSpc>
                <a:spcPct val="150000"/>
              </a:lnSpc>
              <a:spcBef>
                <a:spcPts val="0"/>
              </a:spcBef>
              <a:spcAft>
                <a:spcPts val="800"/>
              </a:spcAft>
              <a:buNone/>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Chemotherapeutic agents used to treat breast cancer produce chemotherapy-induced peripheral neuropathy (CIPN), which is a dose-limiting side effect in the treatment of many cancers and can develop into a chronic neuropathic pain state. In addition to finding treatment options that work for CIPN, we need to ensure that pharmacological treatments introduced do not worsen the development of cancer. </a:t>
            </a:r>
          </a:p>
          <a:p>
            <a:pPr marL="0" marR="0">
              <a:lnSpc>
                <a:spcPct val="150000"/>
              </a:lnSpc>
              <a:spcBef>
                <a:spcPts val="0"/>
              </a:spcBef>
              <a:spcAft>
                <a:spcPts val="800"/>
              </a:spcAft>
            </a:pP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0"/>
              </a:spcBef>
              <a:spcAft>
                <a:spcPts val="80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Using a mouse model of breast cancer, we were able to show that peripheral inhibition of enzymes controlling endocannabinoid metabolism prevented development of CIPN symptoms without impeding anti-cancer properties of chemotherapeutic treatment in a mouse breast cancer model. Peripheral MGL and FAAH inhibition hold therapeutic potential for breast cancer patients and should be tested clinically alongside chemotherapeutic treatment.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15348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5456</TotalTime>
  <Words>549</Words>
  <Application>Microsoft Office PowerPoint</Application>
  <PresentationFormat>Widescreen</PresentationFormat>
  <Paragraphs>44</Paragraphs>
  <Slides>4</Slides>
  <Notes>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1" baseType="lpstr">
      <vt:lpstr>Arial</vt:lpstr>
      <vt:lpstr>Calibri</vt:lpstr>
      <vt:lpstr>Calibri Light</vt:lpstr>
      <vt:lpstr>Wingdings</vt:lpstr>
      <vt:lpstr>Default Design</vt:lpstr>
      <vt:lpstr>Office Theme</vt:lpstr>
      <vt:lpstr>Prism 10</vt:lpstr>
      <vt:lpstr>PowerPoint Presentation</vt:lpstr>
      <vt:lpstr>Here’s what we found</vt:lpstr>
      <vt:lpstr>Here’s how we did it</vt:lpstr>
      <vt:lpstr>Future implications for patients or the community/ or next steps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Wirt, Jonah Lee</cp:lastModifiedBy>
  <cp:revision>301</cp:revision>
  <cp:lastPrinted>2019-06-12T19:20:56Z</cp:lastPrinted>
  <dcterms:created xsi:type="dcterms:W3CDTF">2017-12-05T19:51:19Z</dcterms:created>
  <dcterms:modified xsi:type="dcterms:W3CDTF">2024-08-16T15:29:55Z</dcterms:modified>
</cp:coreProperties>
</file>