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82" r:id="rId4"/>
  </p:sldMasterIdLst>
  <p:notesMasterIdLst>
    <p:notesMasterId r:id="rId10"/>
  </p:notesMasterIdLst>
  <p:handoutMasterIdLst>
    <p:handoutMasterId r:id="rId11"/>
  </p:handoutMasterIdLst>
  <p:sldIdLst>
    <p:sldId id="256" r:id="rId5"/>
    <p:sldId id="258" r:id="rId6"/>
    <p:sldId id="257" r:id="rId7"/>
    <p:sldId id="259" r:id="rId8"/>
    <p:sldId id="260"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7" userDrawn="1">
          <p15:clr>
            <a:srgbClr val="A4A3A4"/>
          </p15:clr>
        </p15:guide>
        <p15:guide id="2" pos="39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90000"/>
    <a:srgbClr val="ACA39A"/>
    <a:srgbClr val="969696"/>
    <a:srgbClr val="9E9A95"/>
    <a:srgbClr val="382E25"/>
    <a:srgbClr val="C17945"/>
    <a:srgbClr val="31526A"/>
    <a:srgbClr val="690304"/>
    <a:srgbClr val="252626"/>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85" autoAdjust="0"/>
    <p:restoredTop sz="94681" autoAdjust="0"/>
  </p:normalViewPr>
  <p:slideViewPr>
    <p:cSldViewPr snapToGrid="0" snapToObjects="1">
      <p:cViewPr>
        <p:scale>
          <a:sx n="47" d="100"/>
          <a:sy n="47" d="100"/>
        </p:scale>
        <p:origin x="600" y="1576"/>
      </p:cViewPr>
      <p:guideLst>
        <p:guide orient="horz" pos="4247"/>
        <p:guide pos="3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132" d="100"/>
          <a:sy n="132" d="100"/>
        </p:scale>
        <p:origin x="-592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7859BD-4604-2843-976C-9F2DEE3C79DB}" type="datetimeFigureOut">
              <a:rPr lang="en-US" smtClean="0"/>
              <a:t>8/15/24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B64456-6A4C-DF40-836A-7ED7CB7228F1}" type="slidenum">
              <a:rPr lang="en-US" smtClean="0"/>
              <a:t>‹#›</a:t>
            </a:fld>
            <a:endParaRPr lang="en-US" dirty="0"/>
          </a:p>
        </p:txBody>
      </p:sp>
    </p:spTree>
    <p:extLst>
      <p:ext uri="{BB962C8B-B14F-4D97-AF65-F5344CB8AC3E}">
        <p14:creationId xmlns:p14="http://schemas.microsoft.com/office/powerpoint/2010/main" val="2632783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08F45-8DB7-E449-85E4-EC04F96DF3AA}" type="datetimeFigureOut">
              <a:rPr lang="en-US" smtClean="0"/>
              <a:t>8/15/24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6D261-4ACC-5E49-97C5-9D8FD2D9A3AF}" type="slidenum">
              <a:rPr lang="en-US" smtClean="0"/>
              <a:t>‹#›</a:t>
            </a:fld>
            <a:endParaRPr lang="en-US" dirty="0"/>
          </a:p>
        </p:txBody>
      </p:sp>
    </p:spTree>
    <p:extLst>
      <p:ext uri="{BB962C8B-B14F-4D97-AF65-F5344CB8AC3E}">
        <p14:creationId xmlns:p14="http://schemas.microsoft.com/office/powerpoint/2010/main" val="1947345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2</a:t>
            </a:fld>
            <a:endParaRPr lang="en-US" dirty="0"/>
          </a:p>
        </p:txBody>
      </p:sp>
    </p:spTree>
    <p:extLst>
      <p:ext uri="{BB962C8B-B14F-4D97-AF65-F5344CB8AC3E}">
        <p14:creationId xmlns:p14="http://schemas.microsoft.com/office/powerpoint/2010/main" val="994314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 results of this study highlight the potential of AuNPs, showing that they can be characterized and injected without adverse effects on retinal thickness or function.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AuNPs have significant potential to be used as safe therapeutic approaches to effectively treat retinal diseases.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 future of this project will involve subretinal injections of the Gold Nanoparticles with subsequent testing with the goal of building an artificial retina with hopes to restore vision in patients with retinal degeneration.</a:t>
            </a:r>
          </a:p>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4</a:t>
            </a:fld>
            <a:endParaRPr lang="en-US" dirty="0"/>
          </a:p>
        </p:txBody>
      </p:sp>
    </p:spTree>
    <p:extLst>
      <p:ext uri="{BB962C8B-B14F-4D97-AF65-F5344CB8AC3E}">
        <p14:creationId xmlns:p14="http://schemas.microsoft.com/office/powerpoint/2010/main" val="633244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7277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0996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83618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page">
    <p:bg>
      <p:bgPr>
        <a:solidFill>
          <a:srgbClr val="ACA39A">
            <a:alpha val="40000"/>
          </a:srgbClr>
        </a:solidFill>
        <a:effectLst/>
      </p:bgPr>
    </p:bg>
    <p:spTree>
      <p:nvGrpSpPr>
        <p:cNvPr id="1" name=""/>
        <p:cNvGrpSpPr/>
        <p:nvPr/>
      </p:nvGrpSpPr>
      <p:grpSpPr>
        <a:xfrm>
          <a:off x="0" y="0"/>
          <a:ext cx="0" cy="0"/>
          <a:chOff x="0" y="0"/>
          <a:chExt cx="0" cy="0"/>
        </a:xfrm>
      </p:grpSpPr>
      <p:sp>
        <p:nvSpPr>
          <p:cNvPr id="15" name="Text Placeholder 19">
            <a:extLst>
              <a:ext uri="{FF2B5EF4-FFF2-40B4-BE49-F238E27FC236}">
                <a16:creationId xmlns:a16="http://schemas.microsoft.com/office/drawing/2014/main" id="{C9A91140-A017-E042-AACE-3BC11888B624}"/>
              </a:ext>
            </a:extLst>
          </p:cNvPr>
          <p:cNvSpPr>
            <a:spLocks noGrp="1"/>
          </p:cNvSpPr>
          <p:nvPr>
            <p:ph type="body" sz="quarter" idx="11" hasCustomPrompt="1"/>
          </p:nvPr>
        </p:nvSpPr>
        <p:spPr>
          <a:xfrm>
            <a:off x="2988299" y="338092"/>
            <a:ext cx="5842227" cy="336549"/>
          </a:xfrm>
          <a:prstGeom prst="rect">
            <a:avLst/>
          </a:prstGeom>
        </p:spPr>
        <p:txBody>
          <a:bodyPr anchor="ctr">
            <a:noAutofit/>
          </a:bodyPr>
          <a:lstStyle>
            <a:lvl1pPr marL="0" indent="0" algn="r">
              <a:buNone/>
              <a:defRPr sz="1400" b="0" spc="0" baseline="0">
                <a:solidFill>
                  <a:schemeClr val="tx1"/>
                </a:solidFill>
                <a:latin typeface="Arial"/>
                <a:cs typeface="Arial"/>
              </a:defRPr>
            </a:lvl1pPr>
          </a:lstStyle>
          <a:p>
            <a:pPr lvl="0"/>
            <a:r>
              <a:rPr lang="en-US" dirty="0"/>
              <a:t>SUBHEAD OR NAME OF DEPARTMENT, PROGRAM OR UNIT</a:t>
            </a:r>
          </a:p>
        </p:txBody>
      </p:sp>
      <p:sp>
        <p:nvSpPr>
          <p:cNvPr id="16" name="Title 1">
            <a:extLst>
              <a:ext uri="{FF2B5EF4-FFF2-40B4-BE49-F238E27FC236}">
                <a16:creationId xmlns:a16="http://schemas.microsoft.com/office/drawing/2014/main" id="{38BEB617-516B-C249-8FE5-7BA549031011}"/>
              </a:ext>
            </a:extLst>
          </p:cNvPr>
          <p:cNvSpPr>
            <a:spLocks noGrp="1"/>
          </p:cNvSpPr>
          <p:nvPr>
            <p:ph type="title" hasCustomPrompt="1"/>
          </p:nvPr>
        </p:nvSpPr>
        <p:spPr>
          <a:xfrm>
            <a:off x="502906" y="2634659"/>
            <a:ext cx="7734221" cy="1485992"/>
          </a:xfrm>
          <a:prstGeom prst="rect">
            <a:avLst/>
          </a:prstGeom>
        </p:spPr>
        <p:txBody>
          <a:bodyPr anchor="ctr">
            <a:normAutofit/>
          </a:bodyPr>
          <a:lstStyle>
            <a:lvl1pPr>
              <a:lnSpc>
                <a:spcPct val="90000"/>
              </a:lnSpc>
              <a:defRPr sz="3600" b="1" i="0" spc="0" baseline="0">
                <a:solidFill>
                  <a:schemeClr val="tx1"/>
                </a:solidFill>
                <a:latin typeface="Arial"/>
                <a:cs typeface="Arial"/>
              </a:defRPr>
            </a:lvl1pPr>
          </a:lstStyle>
          <a:p>
            <a:r>
              <a:rPr lang="en-US" dirty="0"/>
              <a:t>Option 1 – Opening Slide – text resizes as content is entered</a:t>
            </a:r>
          </a:p>
        </p:txBody>
      </p:sp>
      <p:sp>
        <p:nvSpPr>
          <p:cNvPr id="17" name="Text Placeholder 19">
            <a:extLst>
              <a:ext uri="{FF2B5EF4-FFF2-40B4-BE49-F238E27FC236}">
                <a16:creationId xmlns:a16="http://schemas.microsoft.com/office/drawing/2014/main" id="{A17B975E-BE6B-3E4A-8B92-9C17B56151B0}"/>
              </a:ext>
            </a:extLst>
          </p:cNvPr>
          <p:cNvSpPr>
            <a:spLocks noGrp="1"/>
          </p:cNvSpPr>
          <p:nvPr>
            <p:ph type="body" sz="quarter" idx="12" hasCustomPrompt="1"/>
          </p:nvPr>
        </p:nvSpPr>
        <p:spPr>
          <a:xfrm>
            <a:off x="530694" y="4352744"/>
            <a:ext cx="7734222" cy="336549"/>
          </a:xfrm>
          <a:prstGeom prst="rect">
            <a:avLst/>
          </a:prstGeom>
        </p:spPr>
        <p:txBody>
          <a:bodyPr anchor="ctr">
            <a:noAutofit/>
          </a:bodyPr>
          <a:lstStyle>
            <a:lvl1pPr marL="0" indent="0">
              <a:buNone/>
              <a:defRPr sz="2000" b="0" spc="0" baseline="0">
                <a:solidFill>
                  <a:schemeClr val="tx1"/>
                </a:solidFill>
                <a:latin typeface="Arial"/>
                <a:cs typeface="Arial"/>
              </a:defRPr>
            </a:lvl1pPr>
          </a:lstStyle>
          <a:p>
            <a:pPr lvl="0"/>
            <a:r>
              <a:rPr lang="en-US" dirty="0"/>
              <a:t>PRESENTER AND TITLE</a:t>
            </a:r>
          </a:p>
        </p:txBody>
      </p:sp>
      <p:sp>
        <p:nvSpPr>
          <p:cNvPr id="18" name="Rectangle 17">
            <a:extLst>
              <a:ext uri="{FF2B5EF4-FFF2-40B4-BE49-F238E27FC236}">
                <a16:creationId xmlns:a16="http://schemas.microsoft.com/office/drawing/2014/main" id="{E2C18B99-EECD-5046-BE31-4620DD51D896}"/>
              </a:ext>
            </a:extLst>
          </p:cNvPr>
          <p:cNvSpPr/>
          <p:nvPr userDrawn="1"/>
        </p:nvSpPr>
        <p:spPr>
          <a:xfrm>
            <a:off x="633304" y="-648376"/>
            <a:ext cx="733465" cy="2367520"/>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0F1D7D63-9EA1-0449-B76D-BF4026831A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425" y="581278"/>
            <a:ext cx="1289146" cy="1415797"/>
          </a:xfrm>
          <a:prstGeom prst="rect">
            <a:avLst/>
          </a:prstGeom>
        </p:spPr>
      </p:pic>
      <p:sp>
        <p:nvSpPr>
          <p:cNvPr id="10" name="Rectangle 9">
            <a:extLst>
              <a:ext uri="{FF2B5EF4-FFF2-40B4-BE49-F238E27FC236}">
                <a16:creationId xmlns:a16="http://schemas.microsoft.com/office/drawing/2014/main" id="{31EBDE83-1E67-3343-9355-A6972EE5B5B7}"/>
              </a:ext>
            </a:extLst>
          </p:cNvPr>
          <p:cNvSpPr/>
          <p:nvPr userDrawn="1"/>
        </p:nvSpPr>
        <p:spPr>
          <a:xfrm>
            <a:off x="-81280" y="6356229"/>
            <a:ext cx="9225281"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BA3D753-0CB5-C64E-A1D9-63BC0278F946}"/>
              </a:ext>
            </a:extLst>
          </p:cNvPr>
          <p:cNvSpPr txBox="1"/>
          <p:nvPr userDrawn="1"/>
        </p:nvSpPr>
        <p:spPr>
          <a:xfrm>
            <a:off x="2609575" y="6409823"/>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spTree>
    <p:extLst>
      <p:ext uri="{BB962C8B-B14F-4D97-AF65-F5344CB8AC3E}">
        <p14:creationId xmlns:p14="http://schemas.microsoft.com/office/powerpoint/2010/main" val="319584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0027" y="629461"/>
            <a:ext cx="8004391" cy="932087"/>
          </a:xfrm>
          <a:prstGeom prst="rect">
            <a:avLst/>
          </a:prstGeo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p:cNvSpPr/>
          <p:nvPr userDrawn="1"/>
        </p:nvSpPr>
        <p:spPr>
          <a:xfrm>
            <a:off x="0" y="705593"/>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p:cNvSpPr>
            <a:spLocks noGrp="1"/>
          </p:cNvSpPr>
          <p:nvPr>
            <p:ph type="body" sz="quarter" idx="10" hasCustomPrompt="1"/>
          </p:nvPr>
        </p:nvSpPr>
        <p:spPr>
          <a:xfrm>
            <a:off x="4833956" y="198393"/>
            <a:ext cx="3700462" cy="336549"/>
          </a:xfrm>
          <a:prstGeom prst="rect">
            <a:avLst/>
          </a:prstGeom>
        </p:spPr>
        <p:txBody>
          <a:bodyPr>
            <a:noAutofit/>
          </a:bodyPr>
          <a:lstStyle>
            <a:lvl1pPr marL="0" indent="0" algn="r">
              <a:buNone/>
              <a:defRPr sz="1467" b="0" i="0" spc="0" baseline="0">
                <a:solidFill>
                  <a:schemeClr val="tx1"/>
                </a:solidFill>
                <a:latin typeface="Arial"/>
                <a:cs typeface="Arial"/>
              </a:defRPr>
            </a:lvl1pPr>
          </a:lstStyle>
          <a:p>
            <a:pPr lvl="0"/>
            <a:r>
              <a:rPr lang="en-US" dirty="0"/>
              <a:t>SECTION TITLE OR SUBTITLE</a:t>
            </a:r>
          </a:p>
        </p:txBody>
      </p:sp>
      <p:sp>
        <p:nvSpPr>
          <p:cNvPr id="4" name="TextBox 3"/>
          <p:cNvSpPr txBox="1"/>
          <p:nvPr userDrawn="1"/>
        </p:nvSpPr>
        <p:spPr>
          <a:xfrm>
            <a:off x="3556003" y="4721414"/>
            <a:ext cx="184731" cy="461665"/>
          </a:xfrm>
          <a:prstGeom prst="rect">
            <a:avLst/>
          </a:prstGeom>
          <a:noFill/>
        </p:spPr>
        <p:txBody>
          <a:bodyPr wrap="none" rtlCol="0">
            <a:spAutoFit/>
          </a:bodyPr>
          <a:lstStyle/>
          <a:p>
            <a:endParaRPr lang="en-US" sz="2400" dirty="0"/>
          </a:p>
        </p:txBody>
      </p:sp>
      <p:sp>
        <p:nvSpPr>
          <p:cNvPr id="7" name="Text Placeholder 2"/>
          <p:cNvSpPr>
            <a:spLocks noGrp="1"/>
          </p:cNvSpPr>
          <p:nvPr>
            <p:ph idx="1" hasCustomPrompt="1"/>
          </p:nvPr>
        </p:nvSpPr>
        <p:spPr>
          <a:xfrm>
            <a:off x="518824" y="1695167"/>
            <a:ext cx="8015594" cy="3747511"/>
          </a:xfrm>
          <a:prstGeom prst="rect">
            <a:avLst/>
          </a:prstGeom>
        </p:spPr>
        <p:txBody>
          <a:bodyPr vert="horz" lIns="91440" tIns="45720" rIns="91440" bIns="45720" rtlCol="0">
            <a:normAutofit/>
          </a:bodyPr>
          <a:lstStyle>
            <a:lvl1pPr marL="457178" marR="0" indent="-457178" algn="l" defTabSz="609570" rtl="0" eaLnBrk="1" fontAlgn="auto" latinLnBrk="0" hangingPunct="1">
              <a:lnSpc>
                <a:spcPct val="100000"/>
              </a:lnSpc>
              <a:spcBef>
                <a:spcPts val="0"/>
              </a:spcBef>
              <a:spcAft>
                <a:spcPts val="2400"/>
              </a:spcAft>
              <a:buClr>
                <a:schemeClr val="tx1">
                  <a:lumMod val="50000"/>
                  <a:lumOff val="50000"/>
                </a:schemeClr>
              </a:buClr>
              <a:buSzPct val="100000"/>
              <a:buFont typeface="+mj-lt"/>
              <a:buAutoNum type="arabicPeriod"/>
              <a:tabLst/>
              <a:defRPr sz="2400">
                <a:solidFill>
                  <a:srgbClr val="404041"/>
                </a:solidFill>
                <a:latin typeface="Arial"/>
                <a:cs typeface="Arial"/>
              </a:defRPr>
            </a:lvl1pPr>
            <a:lvl2pPr>
              <a:lnSpc>
                <a:spcPct val="100000"/>
              </a:lnSpc>
              <a:defRPr sz="2133">
                <a:solidFill>
                  <a:srgbClr val="404041"/>
                </a:solidFill>
                <a:latin typeface="Arial"/>
                <a:cs typeface="Arial"/>
              </a:defRPr>
            </a:lvl2pPr>
            <a:lvl3pPr>
              <a:lnSpc>
                <a:spcPct val="100000"/>
              </a:lnSpc>
              <a:defRPr sz="2133">
                <a:solidFill>
                  <a:srgbClr val="404041"/>
                </a:solidFill>
                <a:latin typeface="Arial"/>
                <a:cs typeface="Arial"/>
              </a:defRPr>
            </a:lvl3pPr>
            <a:lvl4pPr>
              <a:lnSpc>
                <a:spcPct val="100000"/>
              </a:lnSpc>
              <a:defRPr sz="2133">
                <a:solidFill>
                  <a:srgbClr val="404041"/>
                </a:solidFill>
                <a:latin typeface="Arial"/>
                <a:cs typeface="Arial"/>
              </a:defRPr>
            </a:lvl4pPr>
            <a:lvl5pPr>
              <a:lnSpc>
                <a:spcPct val="100000"/>
              </a:lnSpc>
              <a:defRPr sz="2133">
                <a:solidFill>
                  <a:srgbClr val="404041"/>
                </a:solidFill>
                <a:latin typeface="Arial"/>
                <a:cs typeface="Arial"/>
              </a:defRPr>
            </a:lvl5pPr>
          </a:lstStyle>
          <a:p>
            <a:pPr lvl="0"/>
            <a:r>
              <a:rPr lang="en-US" dirty="0"/>
              <a:t>Click to edit master subtitle style</a:t>
            </a:r>
          </a:p>
        </p:txBody>
      </p:sp>
      <p:grpSp>
        <p:nvGrpSpPr>
          <p:cNvPr id="14" name="Group 13">
            <a:extLst>
              <a:ext uri="{FF2B5EF4-FFF2-40B4-BE49-F238E27FC236}">
                <a16:creationId xmlns:a16="http://schemas.microsoft.com/office/drawing/2014/main" id="{11831900-5DFA-C449-B203-FD4419ECAFB6}"/>
              </a:ext>
            </a:extLst>
          </p:cNvPr>
          <p:cNvGrpSpPr/>
          <p:nvPr userDrawn="1"/>
        </p:nvGrpSpPr>
        <p:grpSpPr>
          <a:xfrm>
            <a:off x="-81280" y="6004273"/>
            <a:ext cx="9225281" cy="853727"/>
            <a:chOff x="-81280" y="6004273"/>
            <a:chExt cx="9225281" cy="853727"/>
          </a:xfrm>
        </p:grpSpPr>
        <p:sp>
          <p:nvSpPr>
            <p:cNvPr id="15" name="Rectangle 14">
              <a:extLst>
                <a:ext uri="{FF2B5EF4-FFF2-40B4-BE49-F238E27FC236}">
                  <a16:creationId xmlns:a16="http://schemas.microsoft.com/office/drawing/2014/main" id="{83225EC0-58C9-9C42-8DC7-BA6495418F7E}"/>
                </a:ext>
              </a:extLst>
            </p:cNvPr>
            <p:cNvSpPr/>
            <p:nvPr userDrawn="1"/>
          </p:nvSpPr>
          <p:spPr>
            <a:xfrm>
              <a:off x="-81280" y="6356229"/>
              <a:ext cx="9225281"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71B2A61-BCB8-CD43-9877-D736AF8DCF63}"/>
                </a:ext>
              </a:extLst>
            </p:cNvPr>
            <p:cNvSpPr txBox="1"/>
            <p:nvPr userDrawn="1"/>
          </p:nvSpPr>
          <p:spPr>
            <a:xfrm>
              <a:off x="2609575" y="6409823"/>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grpSp>
          <p:nvGrpSpPr>
            <p:cNvPr id="23" name="Group 22">
              <a:extLst>
                <a:ext uri="{FF2B5EF4-FFF2-40B4-BE49-F238E27FC236}">
                  <a16:creationId xmlns:a16="http://schemas.microsoft.com/office/drawing/2014/main" id="{725AD022-C541-9040-B617-72073904F5B2}"/>
                </a:ext>
              </a:extLst>
            </p:cNvPr>
            <p:cNvGrpSpPr/>
            <p:nvPr userDrawn="1"/>
          </p:nvGrpSpPr>
          <p:grpSpPr>
            <a:xfrm>
              <a:off x="456234" y="6004273"/>
              <a:ext cx="725830" cy="853727"/>
              <a:chOff x="422970" y="4298510"/>
              <a:chExt cx="725830" cy="853727"/>
            </a:xfrm>
          </p:grpSpPr>
          <p:sp>
            <p:nvSpPr>
              <p:cNvPr id="24" name="Rectangle 23">
                <a:extLst>
                  <a:ext uri="{FF2B5EF4-FFF2-40B4-BE49-F238E27FC236}">
                    <a16:creationId xmlns:a16="http://schemas.microsoft.com/office/drawing/2014/main" id="{04C1B5F8-8A4E-914F-A816-83B6487604B2}"/>
                  </a:ext>
                </a:extLst>
              </p:cNvPr>
              <p:cNvSpPr/>
              <p:nvPr userDrawn="1"/>
            </p:nvSpPr>
            <p:spPr>
              <a:xfrm>
                <a:off x="583872" y="4456709"/>
                <a:ext cx="407139" cy="695528"/>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CF0EA74E-378E-EE4D-BA58-6C3280AFF4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70" y="4298510"/>
                <a:ext cx="725830" cy="797138"/>
              </a:xfrm>
              <a:prstGeom prst="rect">
                <a:avLst/>
              </a:prstGeom>
            </p:spPr>
          </p:pic>
        </p:grpSp>
      </p:grpSp>
    </p:spTree>
    <p:extLst>
      <p:ext uri="{BB962C8B-B14F-4D97-AF65-F5344CB8AC3E}">
        <p14:creationId xmlns:p14="http://schemas.microsoft.com/office/powerpoint/2010/main" val="1052304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rgbClr val="ACA39A">
            <a:alpha val="80000"/>
          </a:srgbClr>
        </a:solidFill>
        <a:effectLst/>
      </p:bgPr>
    </p:bg>
    <p:spTree>
      <p:nvGrpSpPr>
        <p:cNvPr id="1" name=""/>
        <p:cNvGrpSpPr/>
        <p:nvPr/>
      </p:nvGrpSpPr>
      <p:grpSpPr>
        <a:xfrm>
          <a:off x="0" y="0"/>
          <a:ext cx="0" cy="0"/>
          <a:chOff x="0" y="0"/>
          <a:chExt cx="0" cy="0"/>
        </a:xfrm>
      </p:grpSpPr>
      <p:sp>
        <p:nvSpPr>
          <p:cNvPr id="15" name="Text Placeholder 19">
            <a:extLst>
              <a:ext uri="{FF2B5EF4-FFF2-40B4-BE49-F238E27FC236}">
                <a16:creationId xmlns:a16="http://schemas.microsoft.com/office/drawing/2014/main" id="{C9A91140-A017-E042-AACE-3BC11888B624}"/>
              </a:ext>
            </a:extLst>
          </p:cNvPr>
          <p:cNvSpPr>
            <a:spLocks noGrp="1"/>
          </p:cNvSpPr>
          <p:nvPr>
            <p:ph type="body" sz="quarter" idx="11" hasCustomPrompt="1"/>
          </p:nvPr>
        </p:nvSpPr>
        <p:spPr>
          <a:xfrm>
            <a:off x="2988299" y="338092"/>
            <a:ext cx="5842227" cy="336549"/>
          </a:xfrm>
          <a:prstGeom prst="rect">
            <a:avLst/>
          </a:prstGeom>
        </p:spPr>
        <p:txBody>
          <a:bodyPr anchor="ctr">
            <a:noAutofit/>
          </a:bodyPr>
          <a:lstStyle>
            <a:lvl1pPr marL="0" indent="0" algn="r">
              <a:buNone/>
              <a:defRPr sz="1400" b="0" spc="0" baseline="0">
                <a:solidFill>
                  <a:schemeClr val="bg1"/>
                </a:solidFill>
                <a:latin typeface="Arial"/>
                <a:cs typeface="Arial"/>
              </a:defRPr>
            </a:lvl1pPr>
          </a:lstStyle>
          <a:p>
            <a:pPr lvl="0"/>
            <a:r>
              <a:rPr lang="en-US" dirty="0"/>
              <a:t>SUBHEAD OR NAME OF DEPARTMENT, PROGRAM OR UNIT</a:t>
            </a:r>
          </a:p>
        </p:txBody>
      </p:sp>
      <p:sp>
        <p:nvSpPr>
          <p:cNvPr id="16" name="Title 1">
            <a:extLst>
              <a:ext uri="{FF2B5EF4-FFF2-40B4-BE49-F238E27FC236}">
                <a16:creationId xmlns:a16="http://schemas.microsoft.com/office/drawing/2014/main" id="{38BEB617-516B-C249-8FE5-7BA549031011}"/>
              </a:ext>
            </a:extLst>
          </p:cNvPr>
          <p:cNvSpPr>
            <a:spLocks noGrp="1"/>
          </p:cNvSpPr>
          <p:nvPr>
            <p:ph type="title" hasCustomPrompt="1"/>
          </p:nvPr>
        </p:nvSpPr>
        <p:spPr>
          <a:xfrm>
            <a:off x="502906" y="2634659"/>
            <a:ext cx="7734221" cy="1485992"/>
          </a:xfrm>
          <a:prstGeom prst="rect">
            <a:avLst/>
          </a:prstGeom>
        </p:spPr>
        <p:txBody>
          <a:bodyPr anchor="ctr">
            <a:normAutofit/>
          </a:bodyPr>
          <a:lstStyle>
            <a:lvl1pPr>
              <a:lnSpc>
                <a:spcPct val="90000"/>
              </a:lnSpc>
              <a:defRPr sz="3600" b="1" i="0" spc="0" baseline="0">
                <a:solidFill>
                  <a:schemeClr val="tx1"/>
                </a:solidFill>
                <a:latin typeface="Arial"/>
                <a:cs typeface="Arial"/>
              </a:defRPr>
            </a:lvl1pPr>
          </a:lstStyle>
          <a:p>
            <a:r>
              <a:rPr lang="en-US" dirty="0"/>
              <a:t>Option 2 – Opening Slide – text resizes as content is entered</a:t>
            </a:r>
          </a:p>
        </p:txBody>
      </p:sp>
      <p:sp>
        <p:nvSpPr>
          <p:cNvPr id="17" name="Text Placeholder 19">
            <a:extLst>
              <a:ext uri="{FF2B5EF4-FFF2-40B4-BE49-F238E27FC236}">
                <a16:creationId xmlns:a16="http://schemas.microsoft.com/office/drawing/2014/main" id="{A17B975E-BE6B-3E4A-8B92-9C17B56151B0}"/>
              </a:ext>
            </a:extLst>
          </p:cNvPr>
          <p:cNvSpPr>
            <a:spLocks noGrp="1"/>
          </p:cNvSpPr>
          <p:nvPr>
            <p:ph type="body" sz="quarter" idx="12" hasCustomPrompt="1"/>
          </p:nvPr>
        </p:nvSpPr>
        <p:spPr>
          <a:xfrm>
            <a:off x="530694" y="4352744"/>
            <a:ext cx="7734222" cy="336549"/>
          </a:xfrm>
          <a:prstGeom prst="rect">
            <a:avLst/>
          </a:prstGeom>
        </p:spPr>
        <p:txBody>
          <a:bodyPr anchor="ctr">
            <a:noAutofit/>
          </a:bodyPr>
          <a:lstStyle>
            <a:lvl1pPr marL="0" indent="0">
              <a:buNone/>
              <a:defRPr sz="2000" b="0" spc="0" baseline="0">
                <a:solidFill>
                  <a:schemeClr val="tx1"/>
                </a:solidFill>
                <a:latin typeface="Arial"/>
                <a:cs typeface="Arial"/>
              </a:defRPr>
            </a:lvl1pPr>
          </a:lstStyle>
          <a:p>
            <a:pPr lvl="0"/>
            <a:r>
              <a:rPr lang="en-US" dirty="0"/>
              <a:t>PRESENTER AND TITLE</a:t>
            </a:r>
          </a:p>
        </p:txBody>
      </p:sp>
      <p:sp>
        <p:nvSpPr>
          <p:cNvPr id="18" name="Rectangle 17">
            <a:extLst>
              <a:ext uri="{FF2B5EF4-FFF2-40B4-BE49-F238E27FC236}">
                <a16:creationId xmlns:a16="http://schemas.microsoft.com/office/drawing/2014/main" id="{E2C18B99-EECD-5046-BE31-4620DD51D896}"/>
              </a:ext>
            </a:extLst>
          </p:cNvPr>
          <p:cNvSpPr/>
          <p:nvPr userDrawn="1"/>
        </p:nvSpPr>
        <p:spPr>
          <a:xfrm>
            <a:off x="633304" y="-648376"/>
            <a:ext cx="733465" cy="2367520"/>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0F1D7D63-9EA1-0449-B76D-BF4026831A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425" y="581278"/>
            <a:ext cx="1289146" cy="1415797"/>
          </a:xfrm>
          <a:prstGeom prst="rect">
            <a:avLst/>
          </a:prstGeom>
        </p:spPr>
      </p:pic>
      <p:sp>
        <p:nvSpPr>
          <p:cNvPr id="10" name="Rectangle 9">
            <a:extLst>
              <a:ext uri="{FF2B5EF4-FFF2-40B4-BE49-F238E27FC236}">
                <a16:creationId xmlns:a16="http://schemas.microsoft.com/office/drawing/2014/main" id="{83242148-DAB9-EF42-8C05-ECA63E9119C9}"/>
              </a:ext>
            </a:extLst>
          </p:cNvPr>
          <p:cNvSpPr/>
          <p:nvPr userDrawn="1"/>
        </p:nvSpPr>
        <p:spPr>
          <a:xfrm>
            <a:off x="-81280" y="6356229"/>
            <a:ext cx="9225281"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7CAEAFF-B7B4-DB4A-9653-463C001AED5D}"/>
              </a:ext>
            </a:extLst>
          </p:cNvPr>
          <p:cNvSpPr txBox="1"/>
          <p:nvPr userDrawn="1"/>
        </p:nvSpPr>
        <p:spPr>
          <a:xfrm>
            <a:off x="2609575" y="6409823"/>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spTree>
    <p:extLst>
      <p:ext uri="{BB962C8B-B14F-4D97-AF65-F5344CB8AC3E}">
        <p14:creationId xmlns:p14="http://schemas.microsoft.com/office/powerpoint/2010/main" val="1256653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pag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502906" y="2634659"/>
            <a:ext cx="7734221" cy="1485992"/>
          </a:xfrm>
          <a:prstGeom prst="rect">
            <a:avLst/>
          </a:prstGeom>
        </p:spPr>
        <p:txBody>
          <a:bodyPr anchor="ctr">
            <a:normAutofit/>
          </a:bodyPr>
          <a:lstStyle>
            <a:lvl1pPr>
              <a:lnSpc>
                <a:spcPct val="90000"/>
              </a:lnSpc>
              <a:defRPr sz="3600" b="1" i="0" spc="0" baseline="0">
                <a:solidFill>
                  <a:schemeClr val="bg1"/>
                </a:solidFill>
                <a:latin typeface="Arial"/>
                <a:cs typeface="Arial"/>
              </a:defRPr>
            </a:lvl1pPr>
          </a:lstStyle>
          <a:p>
            <a:r>
              <a:rPr lang="en-US" dirty="0"/>
              <a:t>Option 3 – Opening Slide – text resizes as content is entered</a:t>
            </a:r>
          </a:p>
        </p:txBody>
      </p:sp>
      <p:sp>
        <p:nvSpPr>
          <p:cNvPr id="13" name="Text Placeholder 19">
            <a:extLst>
              <a:ext uri="{FF2B5EF4-FFF2-40B4-BE49-F238E27FC236}">
                <a16:creationId xmlns:a16="http://schemas.microsoft.com/office/drawing/2014/main" id="{28818228-5B8A-BA4E-A737-D61A80E0F129}"/>
              </a:ext>
            </a:extLst>
          </p:cNvPr>
          <p:cNvSpPr>
            <a:spLocks noGrp="1"/>
          </p:cNvSpPr>
          <p:nvPr>
            <p:ph type="body" sz="quarter" idx="12" hasCustomPrompt="1"/>
          </p:nvPr>
        </p:nvSpPr>
        <p:spPr>
          <a:xfrm>
            <a:off x="530694" y="4352744"/>
            <a:ext cx="7734222" cy="336549"/>
          </a:xfrm>
          <a:prstGeom prst="rect">
            <a:avLst/>
          </a:prstGeom>
        </p:spPr>
        <p:txBody>
          <a:bodyPr anchor="ctr">
            <a:noAutofit/>
          </a:bodyPr>
          <a:lstStyle>
            <a:lvl1pPr marL="0" indent="0">
              <a:buNone/>
              <a:defRPr sz="2000" b="0" spc="0" baseline="0">
                <a:solidFill>
                  <a:schemeClr val="bg1"/>
                </a:solidFill>
                <a:latin typeface="Arial"/>
                <a:cs typeface="Arial"/>
              </a:defRPr>
            </a:lvl1pPr>
          </a:lstStyle>
          <a:p>
            <a:pPr lvl="0"/>
            <a:r>
              <a:rPr lang="en-US" dirty="0"/>
              <a:t>PRESENTER AND TITLE</a:t>
            </a:r>
          </a:p>
        </p:txBody>
      </p:sp>
      <p:sp>
        <p:nvSpPr>
          <p:cNvPr id="15" name="Rectangle 14">
            <a:extLst>
              <a:ext uri="{FF2B5EF4-FFF2-40B4-BE49-F238E27FC236}">
                <a16:creationId xmlns:a16="http://schemas.microsoft.com/office/drawing/2014/main" id="{C7000ADE-FE87-DD47-971C-2E0BEECC052B}"/>
              </a:ext>
            </a:extLst>
          </p:cNvPr>
          <p:cNvSpPr/>
          <p:nvPr userDrawn="1"/>
        </p:nvSpPr>
        <p:spPr>
          <a:xfrm>
            <a:off x="633304" y="-648376"/>
            <a:ext cx="733465" cy="2367520"/>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627E6ADE-2960-B248-BA38-CFC8FE1680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425" y="581278"/>
            <a:ext cx="1289146" cy="1415797"/>
          </a:xfrm>
          <a:prstGeom prst="rect">
            <a:avLst/>
          </a:prstGeom>
        </p:spPr>
      </p:pic>
      <p:sp>
        <p:nvSpPr>
          <p:cNvPr id="9" name="Text Placeholder 19">
            <a:extLst>
              <a:ext uri="{FF2B5EF4-FFF2-40B4-BE49-F238E27FC236}">
                <a16:creationId xmlns:a16="http://schemas.microsoft.com/office/drawing/2014/main" id="{43E72EA7-9A7E-CC44-82E3-EB30902289F1}"/>
              </a:ext>
            </a:extLst>
          </p:cNvPr>
          <p:cNvSpPr>
            <a:spLocks noGrp="1"/>
          </p:cNvSpPr>
          <p:nvPr>
            <p:ph type="body" sz="quarter" idx="11" hasCustomPrompt="1"/>
          </p:nvPr>
        </p:nvSpPr>
        <p:spPr>
          <a:xfrm>
            <a:off x="2988299" y="338092"/>
            <a:ext cx="5842227" cy="336549"/>
          </a:xfrm>
          <a:prstGeom prst="rect">
            <a:avLst/>
          </a:prstGeom>
        </p:spPr>
        <p:txBody>
          <a:bodyPr anchor="ctr">
            <a:noAutofit/>
          </a:bodyPr>
          <a:lstStyle>
            <a:lvl1pPr marL="0" indent="0" algn="r">
              <a:buNone/>
              <a:defRPr sz="1400" b="0" spc="0" baseline="0">
                <a:solidFill>
                  <a:schemeClr val="bg1"/>
                </a:solidFill>
                <a:latin typeface="Arial"/>
                <a:cs typeface="Arial"/>
              </a:defRPr>
            </a:lvl1pPr>
          </a:lstStyle>
          <a:p>
            <a:pPr lvl="0"/>
            <a:r>
              <a:rPr lang="en-US" dirty="0"/>
              <a:t>SUBHEAD OR NAME OF DEPARTMENT, PROGRAM OR UNIT</a:t>
            </a:r>
          </a:p>
        </p:txBody>
      </p:sp>
      <p:sp>
        <p:nvSpPr>
          <p:cNvPr id="10" name="Rectangle 9">
            <a:extLst>
              <a:ext uri="{FF2B5EF4-FFF2-40B4-BE49-F238E27FC236}">
                <a16:creationId xmlns:a16="http://schemas.microsoft.com/office/drawing/2014/main" id="{AA4C82AD-CE80-DA4A-9977-9A0A23E7D6F2}"/>
              </a:ext>
            </a:extLst>
          </p:cNvPr>
          <p:cNvSpPr/>
          <p:nvPr userDrawn="1"/>
        </p:nvSpPr>
        <p:spPr>
          <a:xfrm>
            <a:off x="-81280" y="6356229"/>
            <a:ext cx="9225281"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5F361AF-D66B-014F-92F1-D5D0DF99E2CF}"/>
              </a:ext>
            </a:extLst>
          </p:cNvPr>
          <p:cNvSpPr txBox="1"/>
          <p:nvPr userDrawn="1"/>
        </p:nvSpPr>
        <p:spPr>
          <a:xfrm>
            <a:off x="2609575" y="6409823"/>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spTree>
    <p:extLst>
      <p:ext uri="{BB962C8B-B14F-4D97-AF65-F5344CB8AC3E}">
        <p14:creationId xmlns:p14="http://schemas.microsoft.com/office/powerpoint/2010/main" val="3967581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ACA39A">
            <a:alpha val="60000"/>
          </a:srgbClr>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92" y="3187347"/>
            <a:ext cx="184731" cy="461665"/>
          </a:xfrm>
          <a:prstGeom prst="rect">
            <a:avLst/>
          </a:prstGeom>
          <a:noFill/>
        </p:spPr>
        <p:txBody>
          <a:bodyPr wrap="none" rtlCol="0">
            <a:spAutoFit/>
          </a:bodyPr>
          <a:lstStyle/>
          <a:p>
            <a:endParaRPr lang="en-US" sz="2400" dirty="0"/>
          </a:p>
        </p:txBody>
      </p:sp>
      <p:sp>
        <p:nvSpPr>
          <p:cNvPr id="10" name="TextBox 9"/>
          <p:cNvSpPr txBox="1"/>
          <p:nvPr userDrawn="1"/>
        </p:nvSpPr>
        <p:spPr>
          <a:xfrm>
            <a:off x="1378692" y="3187347"/>
            <a:ext cx="184731" cy="461665"/>
          </a:xfrm>
          <a:prstGeom prst="rect">
            <a:avLst/>
          </a:prstGeom>
          <a:noFill/>
        </p:spPr>
        <p:txBody>
          <a:bodyPr wrap="none" rtlCol="0">
            <a:spAutoFit/>
          </a:bodyPr>
          <a:lstStyle/>
          <a:p>
            <a:endParaRPr lang="en-US" sz="2400" dirty="0"/>
          </a:p>
        </p:txBody>
      </p:sp>
      <p:sp>
        <p:nvSpPr>
          <p:cNvPr id="11" name="TextBox 10"/>
          <p:cNvSpPr txBox="1"/>
          <p:nvPr userDrawn="1"/>
        </p:nvSpPr>
        <p:spPr>
          <a:xfrm>
            <a:off x="1378692" y="3187347"/>
            <a:ext cx="184731" cy="461665"/>
          </a:xfrm>
          <a:prstGeom prst="rect">
            <a:avLst/>
          </a:prstGeom>
          <a:noFill/>
        </p:spPr>
        <p:txBody>
          <a:bodyPr wrap="none" rtlCol="0">
            <a:spAutoFit/>
          </a:bodyPr>
          <a:lstStyle/>
          <a:p>
            <a:endParaRPr lang="en-US" sz="2400" dirty="0"/>
          </a:p>
        </p:txBody>
      </p:sp>
      <p:sp>
        <p:nvSpPr>
          <p:cNvPr id="14" name="Title 13"/>
          <p:cNvSpPr>
            <a:spLocks noGrp="1"/>
          </p:cNvSpPr>
          <p:nvPr>
            <p:ph type="title" hasCustomPrompt="1"/>
          </p:nvPr>
        </p:nvSpPr>
        <p:spPr>
          <a:xfrm>
            <a:off x="506694" y="3032696"/>
            <a:ext cx="6802482" cy="875880"/>
          </a:xfrm>
          <a:prstGeom prst="rect">
            <a:avLst/>
          </a:prstGeom>
        </p:spPr>
        <p:txBody>
          <a:bodyPr anchor="ctr">
            <a:noAutofit/>
          </a:bodyPr>
          <a:lstStyle>
            <a:lvl1pPr>
              <a:defRPr sz="5333" b="1" i="0" spc="0" baseline="0">
                <a:solidFill>
                  <a:schemeClr val="tx1"/>
                </a:solidFill>
                <a:latin typeface="Arial"/>
                <a:cs typeface="Arial"/>
              </a:defRPr>
            </a:lvl1pPr>
          </a:lstStyle>
          <a:p>
            <a:r>
              <a:rPr lang="en-US" dirty="0"/>
              <a:t>Section Heading</a:t>
            </a:r>
          </a:p>
        </p:txBody>
      </p:sp>
      <p:sp>
        <p:nvSpPr>
          <p:cNvPr id="20" name="Text Placeholder 19"/>
          <p:cNvSpPr>
            <a:spLocks noGrp="1"/>
          </p:cNvSpPr>
          <p:nvPr>
            <p:ph type="body" sz="quarter" idx="10" hasCustomPrompt="1"/>
          </p:nvPr>
        </p:nvSpPr>
        <p:spPr>
          <a:xfrm>
            <a:off x="526131" y="2710383"/>
            <a:ext cx="4828294" cy="336549"/>
          </a:xfrm>
          <a:prstGeom prst="rect">
            <a:avLst/>
          </a:prstGeom>
        </p:spPr>
        <p:txBody>
          <a:bodyPr anchor="ctr">
            <a:noAutofit/>
          </a:bodyPr>
          <a:lstStyle>
            <a:lvl1pPr marL="0" indent="0">
              <a:buNone/>
              <a:defRPr sz="1867" b="1" i="0" spc="67" baseline="0">
                <a:solidFill>
                  <a:schemeClr val="tx1"/>
                </a:solidFill>
                <a:latin typeface="Arial"/>
                <a:cs typeface="Arial"/>
              </a:defRPr>
            </a:lvl1pPr>
          </a:lstStyle>
          <a:p>
            <a:pPr lvl="0"/>
            <a:r>
              <a:rPr lang="en-US" dirty="0"/>
              <a:t>SECTION NUMBER OR SUBTITLE</a:t>
            </a:r>
          </a:p>
        </p:txBody>
      </p:sp>
      <p:sp>
        <p:nvSpPr>
          <p:cNvPr id="4" name="Rectangle 3"/>
          <p:cNvSpPr/>
          <p:nvPr userDrawn="1"/>
        </p:nvSpPr>
        <p:spPr>
          <a:xfrm>
            <a:off x="-14942" y="2709333"/>
            <a:ext cx="148614" cy="1115608"/>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3" name="Group 2">
            <a:extLst>
              <a:ext uri="{FF2B5EF4-FFF2-40B4-BE49-F238E27FC236}">
                <a16:creationId xmlns:a16="http://schemas.microsoft.com/office/drawing/2014/main" id="{763BCC8B-7100-F042-97B6-75D8E3569281}"/>
              </a:ext>
            </a:extLst>
          </p:cNvPr>
          <p:cNvGrpSpPr/>
          <p:nvPr userDrawn="1"/>
        </p:nvGrpSpPr>
        <p:grpSpPr>
          <a:xfrm>
            <a:off x="-81280" y="6004273"/>
            <a:ext cx="9225281" cy="853727"/>
            <a:chOff x="-81280" y="6004273"/>
            <a:chExt cx="9225281" cy="853727"/>
          </a:xfrm>
        </p:grpSpPr>
        <p:sp>
          <p:nvSpPr>
            <p:cNvPr id="29" name="Rectangle 28">
              <a:extLst>
                <a:ext uri="{FF2B5EF4-FFF2-40B4-BE49-F238E27FC236}">
                  <a16:creationId xmlns:a16="http://schemas.microsoft.com/office/drawing/2014/main" id="{4CFCCA75-D946-AA42-A99C-68D6F645312F}"/>
                </a:ext>
              </a:extLst>
            </p:cNvPr>
            <p:cNvSpPr/>
            <p:nvPr userDrawn="1"/>
          </p:nvSpPr>
          <p:spPr>
            <a:xfrm>
              <a:off x="-81280" y="6356229"/>
              <a:ext cx="9225281"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101B6AB-C75E-5645-B488-A13307268B1E}"/>
                </a:ext>
              </a:extLst>
            </p:cNvPr>
            <p:cNvSpPr txBox="1"/>
            <p:nvPr userDrawn="1"/>
          </p:nvSpPr>
          <p:spPr>
            <a:xfrm>
              <a:off x="2609575" y="6409823"/>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grpSp>
          <p:nvGrpSpPr>
            <p:cNvPr id="31" name="Group 30">
              <a:extLst>
                <a:ext uri="{FF2B5EF4-FFF2-40B4-BE49-F238E27FC236}">
                  <a16:creationId xmlns:a16="http://schemas.microsoft.com/office/drawing/2014/main" id="{ADD389B8-1D2F-A940-A835-7D70E6C5B1E3}"/>
                </a:ext>
              </a:extLst>
            </p:cNvPr>
            <p:cNvGrpSpPr/>
            <p:nvPr userDrawn="1"/>
          </p:nvGrpSpPr>
          <p:grpSpPr>
            <a:xfrm>
              <a:off x="456234" y="6004273"/>
              <a:ext cx="725830" cy="853727"/>
              <a:chOff x="422970" y="4298510"/>
              <a:chExt cx="725830" cy="853727"/>
            </a:xfrm>
          </p:grpSpPr>
          <p:sp>
            <p:nvSpPr>
              <p:cNvPr id="32" name="Rectangle 31">
                <a:extLst>
                  <a:ext uri="{FF2B5EF4-FFF2-40B4-BE49-F238E27FC236}">
                    <a16:creationId xmlns:a16="http://schemas.microsoft.com/office/drawing/2014/main" id="{6E4D9FAB-8496-CF41-A125-E97746F29A55}"/>
                  </a:ext>
                </a:extLst>
              </p:cNvPr>
              <p:cNvSpPr/>
              <p:nvPr userDrawn="1"/>
            </p:nvSpPr>
            <p:spPr>
              <a:xfrm>
                <a:off x="583872" y="4456709"/>
                <a:ext cx="407139" cy="695528"/>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31BDC4B4-4312-194D-B30A-BEE20C4546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70" y="4298510"/>
                <a:ext cx="725830" cy="797138"/>
              </a:xfrm>
              <a:prstGeom prst="rect">
                <a:avLst/>
              </a:prstGeom>
            </p:spPr>
          </p:pic>
        </p:grpSp>
      </p:grpSp>
    </p:spTree>
    <p:extLst>
      <p:ext uri="{BB962C8B-B14F-4D97-AF65-F5344CB8AC3E}">
        <p14:creationId xmlns:p14="http://schemas.microsoft.com/office/powerpoint/2010/main" val="2354721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92" y="3187347"/>
            <a:ext cx="184731" cy="461665"/>
          </a:xfrm>
          <a:prstGeom prst="rect">
            <a:avLst/>
          </a:prstGeom>
          <a:noFill/>
        </p:spPr>
        <p:txBody>
          <a:bodyPr wrap="none" rtlCol="0">
            <a:spAutoFit/>
          </a:bodyPr>
          <a:lstStyle/>
          <a:p>
            <a:endParaRPr lang="en-US" sz="2400" dirty="0"/>
          </a:p>
        </p:txBody>
      </p:sp>
      <p:sp>
        <p:nvSpPr>
          <p:cNvPr id="10" name="TextBox 9"/>
          <p:cNvSpPr txBox="1"/>
          <p:nvPr userDrawn="1"/>
        </p:nvSpPr>
        <p:spPr>
          <a:xfrm>
            <a:off x="1378692" y="3187347"/>
            <a:ext cx="184731" cy="461665"/>
          </a:xfrm>
          <a:prstGeom prst="rect">
            <a:avLst/>
          </a:prstGeom>
          <a:noFill/>
        </p:spPr>
        <p:txBody>
          <a:bodyPr wrap="none" rtlCol="0">
            <a:spAutoFit/>
          </a:bodyPr>
          <a:lstStyle/>
          <a:p>
            <a:endParaRPr lang="en-US" sz="2400" dirty="0"/>
          </a:p>
        </p:txBody>
      </p:sp>
      <p:sp>
        <p:nvSpPr>
          <p:cNvPr id="11" name="TextBox 10"/>
          <p:cNvSpPr txBox="1"/>
          <p:nvPr userDrawn="1"/>
        </p:nvSpPr>
        <p:spPr>
          <a:xfrm>
            <a:off x="1378692" y="3187347"/>
            <a:ext cx="184731" cy="461665"/>
          </a:xfrm>
          <a:prstGeom prst="rect">
            <a:avLst/>
          </a:prstGeom>
          <a:noFill/>
        </p:spPr>
        <p:txBody>
          <a:bodyPr wrap="none" rtlCol="0">
            <a:spAutoFit/>
          </a:bodyPr>
          <a:lstStyle/>
          <a:p>
            <a:endParaRPr lang="en-US" sz="2400" dirty="0"/>
          </a:p>
        </p:txBody>
      </p:sp>
      <p:sp>
        <p:nvSpPr>
          <p:cNvPr id="14" name="Title 13"/>
          <p:cNvSpPr>
            <a:spLocks noGrp="1"/>
          </p:cNvSpPr>
          <p:nvPr>
            <p:ph type="title" hasCustomPrompt="1"/>
          </p:nvPr>
        </p:nvSpPr>
        <p:spPr>
          <a:xfrm>
            <a:off x="506694" y="3032696"/>
            <a:ext cx="6802482" cy="875880"/>
          </a:xfrm>
          <a:prstGeom prst="rect">
            <a:avLst/>
          </a:prstGeom>
        </p:spPr>
        <p:txBody>
          <a:bodyPr anchor="ctr">
            <a:noAutofit/>
          </a:bodyPr>
          <a:lstStyle>
            <a:lvl1pPr>
              <a:defRPr sz="5333" b="1" i="0" spc="0" baseline="0">
                <a:solidFill>
                  <a:srgbClr val="FFFFFF"/>
                </a:solidFill>
                <a:latin typeface="Arial"/>
                <a:cs typeface="Arial"/>
              </a:defRPr>
            </a:lvl1pPr>
          </a:lstStyle>
          <a:p>
            <a:r>
              <a:rPr lang="en-US" dirty="0"/>
              <a:t>Section Heading</a:t>
            </a:r>
          </a:p>
        </p:txBody>
      </p:sp>
      <p:sp>
        <p:nvSpPr>
          <p:cNvPr id="20" name="Text Placeholder 19"/>
          <p:cNvSpPr>
            <a:spLocks noGrp="1"/>
          </p:cNvSpPr>
          <p:nvPr>
            <p:ph type="body" sz="quarter" idx="10" hasCustomPrompt="1"/>
          </p:nvPr>
        </p:nvSpPr>
        <p:spPr>
          <a:xfrm>
            <a:off x="526131" y="2710383"/>
            <a:ext cx="5221526" cy="336549"/>
          </a:xfrm>
          <a:prstGeom prst="rect">
            <a:avLst/>
          </a:prstGeom>
        </p:spPr>
        <p:txBody>
          <a:bodyPr anchor="ctr">
            <a:noAutofit/>
          </a:bodyPr>
          <a:lstStyle>
            <a:lvl1pPr marL="0" indent="0">
              <a:buNone/>
              <a:defRPr sz="1867" b="1" i="0" spc="67" baseline="0">
                <a:solidFill>
                  <a:srgbClr val="A6A6A6"/>
                </a:solidFill>
                <a:latin typeface="Arial"/>
                <a:cs typeface="Arial"/>
              </a:defRPr>
            </a:lvl1pPr>
          </a:lstStyle>
          <a:p>
            <a:pPr lvl="0"/>
            <a:r>
              <a:rPr lang="en-US" dirty="0"/>
              <a:t>SECTION NUMBER OR SUBTITLE</a:t>
            </a:r>
          </a:p>
        </p:txBody>
      </p:sp>
      <p:sp>
        <p:nvSpPr>
          <p:cNvPr id="4" name="Rectangle 3"/>
          <p:cNvSpPr/>
          <p:nvPr userDrawn="1"/>
        </p:nvSpPr>
        <p:spPr>
          <a:xfrm>
            <a:off x="-14942" y="2709333"/>
            <a:ext cx="148614" cy="1115608"/>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15" name="Group 14">
            <a:extLst>
              <a:ext uri="{FF2B5EF4-FFF2-40B4-BE49-F238E27FC236}">
                <a16:creationId xmlns:a16="http://schemas.microsoft.com/office/drawing/2014/main" id="{45E70C11-D721-FA4C-AD86-CF45AD80A1A7}"/>
              </a:ext>
            </a:extLst>
          </p:cNvPr>
          <p:cNvGrpSpPr/>
          <p:nvPr userDrawn="1"/>
        </p:nvGrpSpPr>
        <p:grpSpPr>
          <a:xfrm>
            <a:off x="-81280" y="6004273"/>
            <a:ext cx="9225281" cy="853727"/>
            <a:chOff x="-81280" y="6004273"/>
            <a:chExt cx="9225281" cy="853727"/>
          </a:xfrm>
        </p:grpSpPr>
        <p:sp>
          <p:nvSpPr>
            <p:cNvPr id="16" name="Rectangle 15">
              <a:extLst>
                <a:ext uri="{FF2B5EF4-FFF2-40B4-BE49-F238E27FC236}">
                  <a16:creationId xmlns:a16="http://schemas.microsoft.com/office/drawing/2014/main" id="{F475BF4D-8F87-B247-B721-BEF42D4D4D16}"/>
                </a:ext>
              </a:extLst>
            </p:cNvPr>
            <p:cNvSpPr/>
            <p:nvPr userDrawn="1"/>
          </p:nvSpPr>
          <p:spPr>
            <a:xfrm>
              <a:off x="-81280" y="6356229"/>
              <a:ext cx="9225281"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FD3D55D-209C-CD4A-B1FA-AF79C85A9B4D}"/>
                </a:ext>
              </a:extLst>
            </p:cNvPr>
            <p:cNvSpPr txBox="1"/>
            <p:nvPr userDrawn="1"/>
          </p:nvSpPr>
          <p:spPr>
            <a:xfrm>
              <a:off x="2609575" y="6409823"/>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grpSp>
          <p:nvGrpSpPr>
            <p:cNvPr id="18" name="Group 17">
              <a:extLst>
                <a:ext uri="{FF2B5EF4-FFF2-40B4-BE49-F238E27FC236}">
                  <a16:creationId xmlns:a16="http://schemas.microsoft.com/office/drawing/2014/main" id="{FAC1EBF9-BBED-0040-95E3-5003DD722759}"/>
                </a:ext>
              </a:extLst>
            </p:cNvPr>
            <p:cNvGrpSpPr/>
            <p:nvPr userDrawn="1"/>
          </p:nvGrpSpPr>
          <p:grpSpPr>
            <a:xfrm>
              <a:off x="456234" y="6004273"/>
              <a:ext cx="725830" cy="853727"/>
              <a:chOff x="422970" y="4298510"/>
              <a:chExt cx="725830" cy="853727"/>
            </a:xfrm>
          </p:grpSpPr>
          <p:sp>
            <p:nvSpPr>
              <p:cNvPr id="19" name="Rectangle 18">
                <a:extLst>
                  <a:ext uri="{FF2B5EF4-FFF2-40B4-BE49-F238E27FC236}">
                    <a16:creationId xmlns:a16="http://schemas.microsoft.com/office/drawing/2014/main" id="{BE392C5E-C5BF-C84D-9F80-A14D794607C9}"/>
                  </a:ext>
                </a:extLst>
              </p:cNvPr>
              <p:cNvSpPr/>
              <p:nvPr userDrawn="1"/>
            </p:nvSpPr>
            <p:spPr>
              <a:xfrm>
                <a:off x="583872" y="4456709"/>
                <a:ext cx="407139" cy="695528"/>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D8861962-EE8C-BB43-86EA-85003BF2F5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70" y="4298510"/>
                <a:ext cx="725830" cy="797138"/>
              </a:xfrm>
              <a:prstGeom prst="rect">
                <a:avLst/>
              </a:prstGeom>
            </p:spPr>
          </p:pic>
        </p:grpSp>
      </p:grpSp>
    </p:spTree>
    <p:extLst>
      <p:ext uri="{BB962C8B-B14F-4D97-AF65-F5344CB8AC3E}">
        <p14:creationId xmlns:p14="http://schemas.microsoft.com/office/powerpoint/2010/main" val="3457854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5306" y="619181"/>
            <a:ext cx="4560579" cy="1039091"/>
          </a:xfrm>
          <a:prstGeom prst="rect">
            <a:avLst/>
          </a:prstGeom>
        </p:spPr>
        <p:txBody>
          <a:bodyPr vert="horz" lIns="91440" tIns="45720" rIns="91440" bIns="45720" rtlCol="0" anchor="ctr">
            <a:noAutofit/>
          </a:bodyPr>
          <a:lstStyle>
            <a:lvl1pPr>
              <a:defRPr sz="4000" b="1" i="0" spc="0">
                <a:solidFill>
                  <a:srgbClr val="404041"/>
                </a:solidFill>
                <a:latin typeface="Arial"/>
                <a:cs typeface="Arial"/>
              </a:defRPr>
            </a:lvl1pPr>
          </a:lstStyle>
          <a:p>
            <a:r>
              <a:rPr lang="en-US" dirty="0"/>
              <a:t>Click to edit master title style</a:t>
            </a:r>
          </a:p>
        </p:txBody>
      </p:sp>
      <p:sp>
        <p:nvSpPr>
          <p:cNvPr id="8" name="Text Placeholder 2"/>
          <p:cNvSpPr>
            <a:spLocks noGrp="1"/>
          </p:cNvSpPr>
          <p:nvPr>
            <p:ph idx="1"/>
          </p:nvPr>
        </p:nvSpPr>
        <p:spPr>
          <a:xfrm>
            <a:off x="525306" y="2172540"/>
            <a:ext cx="4560579" cy="3723149"/>
          </a:xfrm>
          <a:prstGeom prst="rect">
            <a:avLst/>
          </a:prstGeom>
        </p:spPr>
        <p:txBody>
          <a:bodyPr vert="horz" lIns="91440" tIns="45720" rIns="91440" bIns="45720" rtlCol="0">
            <a:normAutofit/>
          </a:bodyPr>
          <a:lstStyle>
            <a:lvl1pPr marL="457178" indent="-457178">
              <a:lnSpc>
                <a:spcPct val="100000"/>
              </a:lnSpc>
              <a:buFont typeface="Arial"/>
              <a:buChar char="•"/>
              <a:defRPr sz="2400">
                <a:solidFill>
                  <a:srgbClr val="404041"/>
                </a:solidFill>
                <a:latin typeface="Arial"/>
                <a:cs typeface="Arial"/>
              </a:defRPr>
            </a:lvl1pPr>
            <a:lvl2pPr marL="990550" indent="-380981">
              <a:lnSpc>
                <a:spcPct val="100000"/>
              </a:lnSpc>
              <a:buFont typeface="Arial"/>
              <a:buChar char="•"/>
              <a:defRPr sz="2400">
                <a:solidFill>
                  <a:srgbClr val="404041"/>
                </a:solidFill>
                <a:latin typeface="Arial"/>
                <a:cs typeface="Arial"/>
              </a:defRPr>
            </a:lvl2pPr>
            <a:lvl3pPr marL="1523925" indent="-304784">
              <a:lnSpc>
                <a:spcPct val="100000"/>
              </a:lnSpc>
              <a:buFont typeface="Arial"/>
              <a:buChar char="•"/>
              <a:defRPr sz="2400">
                <a:solidFill>
                  <a:srgbClr val="404041"/>
                </a:solidFill>
                <a:latin typeface="Arial"/>
                <a:cs typeface="Arial"/>
              </a:defRPr>
            </a:lvl3pPr>
            <a:lvl4pPr marL="2133493" indent="-304784">
              <a:lnSpc>
                <a:spcPct val="100000"/>
              </a:lnSpc>
              <a:buFont typeface="Arial"/>
              <a:buChar char="•"/>
              <a:defRPr sz="2400">
                <a:solidFill>
                  <a:srgbClr val="404041"/>
                </a:solidFill>
                <a:latin typeface="Arial"/>
                <a:cs typeface="Arial"/>
              </a:defRPr>
            </a:lvl4pPr>
            <a:lvl5pPr marL="2743062" indent="-304784">
              <a:lnSpc>
                <a:spcPct val="100000"/>
              </a:lnSpc>
              <a:buFont typeface="Arial"/>
              <a:buChar char="•"/>
              <a:defRPr sz="2400">
                <a:solidFill>
                  <a:srgbClr val="40404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0"/>
          </p:nvPr>
        </p:nvSpPr>
        <p:spPr>
          <a:xfrm>
            <a:off x="5573061" y="0"/>
            <a:ext cx="3570941" cy="6858000"/>
          </a:xfrm>
          <a:prstGeom prst="rect">
            <a:avLst/>
          </a:prstGeom>
        </p:spPr>
        <p:txBody>
          <a:bodyPr/>
          <a:lstStyle/>
          <a:p>
            <a:r>
              <a:rPr lang="en-US"/>
              <a:t>Click icon to add picture</a:t>
            </a:r>
            <a:endParaRPr lang="en-US" dirty="0"/>
          </a:p>
        </p:txBody>
      </p:sp>
      <p:sp>
        <p:nvSpPr>
          <p:cNvPr id="16" name="Rectangle 15">
            <a:extLst>
              <a:ext uri="{FF2B5EF4-FFF2-40B4-BE49-F238E27FC236}">
                <a16:creationId xmlns:a16="http://schemas.microsoft.com/office/drawing/2014/main" id="{A19C5B1A-78DC-8940-852F-CBF95970CB16}"/>
              </a:ext>
            </a:extLst>
          </p:cNvPr>
          <p:cNvSpPr/>
          <p:nvPr userDrawn="1"/>
        </p:nvSpPr>
        <p:spPr>
          <a:xfrm>
            <a:off x="0" y="705593"/>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13" name="Group 12">
            <a:extLst>
              <a:ext uri="{FF2B5EF4-FFF2-40B4-BE49-F238E27FC236}">
                <a16:creationId xmlns:a16="http://schemas.microsoft.com/office/drawing/2014/main" id="{9FB6DEB2-FAD8-1248-B63B-AD02CC83AFFC}"/>
              </a:ext>
            </a:extLst>
          </p:cNvPr>
          <p:cNvGrpSpPr/>
          <p:nvPr userDrawn="1"/>
        </p:nvGrpSpPr>
        <p:grpSpPr>
          <a:xfrm>
            <a:off x="-81280" y="6004273"/>
            <a:ext cx="9225281" cy="853727"/>
            <a:chOff x="-81280" y="6004273"/>
            <a:chExt cx="9225281" cy="853727"/>
          </a:xfrm>
        </p:grpSpPr>
        <p:sp>
          <p:nvSpPr>
            <p:cNvPr id="15" name="Rectangle 14">
              <a:extLst>
                <a:ext uri="{FF2B5EF4-FFF2-40B4-BE49-F238E27FC236}">
                  <a16:creationId xmlns:a16="http://schemas.microsoft.com/office/drawing/2014/main" id="{001ADB33-16F5-104E-8CCF-293FF120AC1D}"/>
                </a:ext>
              </a:extLst>
            </p:cNvPr>
            <p:cNvSpPr/>
            <p:nvPr userDrawn="1"/>
          </p:nvSpPr>
          <p:spPr>
            <a:xfrm>
              <a:off x="-81280" y="6356229"/>
              <a:ext cx="9225281"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9C28A3B-5815-A140-A5C5-5C9CBAC732EB}"/>
                </a:ext>
              </a:extLst>
            </p:cNvPr>
            <p:cNvSpPr txBox="1"/>
            <p:nvPr userDrawn="1"/>
          </p:nvSpPr>
          <p:spPr>
            <a:xfrm>
              <a:off x="2609575" y="6409823"/>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grpSp>
          <p:nvGrpSpPr>
            <p:cNvPr id="18" name="Group 17">
              <a:extLst>
                <a:ext uri="{FF2B5EF4-FFF2-40B4-BE49-F238E27FC236}">
                  <a16:creationId xmlns:a16="http://schemas.microsoft.com/office/drawing/2014/main" id="{94C42682-5D4F-5D43-907B-8B1CBABBF4EF}"/>
                </a:ext>
              </a:extLst>
            </p:cNvPr>
            <p:cNvGrpSpPr/>
            <p:nvPr userDrawn="1"/>
          </p:nvGrpSpPr>
          <p:grpSpPr>
            <a:xfrm>
              <a:off x="456234" y="6004273"/>
              <a:ext cx="725830" cy="853727"/>
              <a:chOff x="422970" y="4298510"/>
              <a:chExt cx="725830" cy="853727"/>
            </a:xfrm>
          </p:grpSpPr>
          <p:sp>
            <p:nvSpPr>
              <p:cNvPr id="23" name="Rectangle 22">
                <a:extLst>
                  <a:ext uri="{FF2B5EF4-FFF2-40B4-BE49-F238E27FC236}">
                    <a16:creationId xmlns:a16="http://schemas.microsoft.com/office/drawing/2014/main" id="{ACEE8771-0D39-0346-9F30-FDD9B0ACEC11}"/>
                  </a:ext>
                </a:extLst>
              </p:cNvPr>
              <p:cNvSpPr/>
              <p:nvPr userDrawn="1"/>
            </p:nvSpPr>
            <p:spPr>
              <a:xfrm>
                <a:off x="583872" y="4456709"/>
                <a:ext cx="407139" cy="695528"/>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3A06C9CE-0869-074C-B99F-35BDD46D2A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70" y="4298510"/>
                <a:ext cx="725830" cy="797138"/>
              </a:xfrm>
              <a:prstGeom prst="rect">
                <a:avLst/>
              </a:prstGeom>
            </p:spPr>
          </p:pic>
        </p:grpSp>
      </p:grpSp>
    </p:spTree>
    <p:extLst>
      <p:ext uri="{BB962C8B-B14F-4D97-AF65-F5344CB8AC3E}">
        <p14:creationId xmlns:p14="http://schemas.microsoft.com/office/powerpoint/2010/main" val="3220382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D2F7D9-ACC7-8243-8FFE-DD36574CF48E}"/>
              </a:ext>
            </a:extLst>
          </p:cNvPr>
          <p:cNvSpPr/>
          <p:nvPr userDrawn="1"/>
        </p:nvSpPr>
        <p:spPr>
          <a:xfrm>
            <a:off x="0" y="705593"/>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15" name="Group 14">
            <a:extLst>
              <a:ext uri="{FF2B5EF4-FFF2-40B4-BE49-F238E27FC236}">
                <a16:creationId xmlns:a16="http://schemas.microsoft.com/office/drawing/2014/main" id="{EB7AC1BC-C11E-4142-8EC6-F0A3B98ED453}"/>
              </a:ext>
            </a:extLst>
          </p:cNvPr>
          <p:cNvGrpSpPr/>
          <p:nvPr userDrawn="1"/>
        </p:nvGrpSpPr>
        <p:grpSpPr>
          <a:xfrm>
            <a:off x="-81280" y="6004273"/>
            <a:ext cx="9225281" cy="853727"/>
            <a:chOff x="-81280" y="6004273"/>
            <a:chExt cx="9225281" cy="853727"/>
          </a:xfrm>
        </p:grpSpPr>
        <p:sp>
          <p:nvSpPr>
            <p:cNvPr id="16" name="Rectangle 15">
              <a:extLst>
                <a:ext uri="{FF2B5EF4-FFF2-40B4-BE49-F238E27FC236}">
                  <a16:creationId xmlns:a16="http://schemas.microsoft.com/office/drawing/2014/main" id="{1D8518FC-EF65-A644-A584-5B33B8202637}"/>
                </a:ext>
              </a:extLst>
            </p:cNvPr>
            <p:cNvSpPr/>
            <p:nvPr userDrawn="1"/>
          </p:nvSpPr>
          <p:spPr>
            <a:xfrm>
              <a:off x="-81280" y="6356229"/>
              <a:ext cx="9225281"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A7F56F8-2B21-414B-B079-0832710CDDA1}"/>
                </a:ext>
              </a:extLst>
            </p:cNvPr>
            <p:cNvSpPr txBox="1"/>
            <p:nvPr userDrawn="1"/>
          </p:nvSpPr>
          <p:spPr>
            <a:xfrm>
              <a:off x="2609575" y="6409823"/>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grpSp>
          <p:nvGrpSpPr>
            <p:cNvPr id="18" name="Group 17">
              <a:extLst>
                <a:ext uri="{FF2B5EF4-FFF2-40B4-BE49-F238E27FC236}">
                  <a16:creationId xmlns:a16="http://schemas.microsoft.com/office/drawing/2014/main" id="{8B930A06-E942-244C-B42A-9894BE32385D}"/>
                </a:ext>
              </a:extLst>
            </p:cNvPr>
            <p:cNvGrpSpPr/>
            <p:nvPr userDrawn="1"/>
          </p:nvGrpSpPr>
          <p:grpSpPr>
            <a:xfrm>
              <a:off x="456234" y="6004273"/>
              <a:ext cx="725830" cy="853727"/>
              <a:chOff x="422970" y="4298510"/>
              <a:chExt cx="725830" cy="853727"/>
            </a:xfrm>
          </p:grpSpPr>
          <p:sp>
            <p:nvSpPr>
              <p:cNvPr id="19" name="Rectangle 18">
                <a:extLst>
                  <a:ext uri="{FF2B5EF4-FFF2-40B4-BE49-F238E27FC236}">
                    <a16:creationId xmlns:a16="http://schemas.microsoft.com/office/drawing/2014/main" id="{CA438B71-D3F1-AC4F-9A09-FE006930A45E}"/>
                  </a:ext>
                </a:extLst>
              </p:cNvPr>
              <p:cNvSpPr/>
              <p:nvPr userDrawn="1"/>
            </p:nvSpPr>
            <p:spPr>
              <a:xfrm>
                <a:off x="583872" y="4456709"/>
                <a:ext cx="407139" cy="695528"/>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B0E5903F-8217-EF45-BE31-706120F3BC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70" y="4298510"/>
                <a:ext cx="725830" cy="797138"/>
              </a:xfrm>
              <a:prstGeom prst="rect">
                <a:avLst/>
              </a:prstGeom>
            </p:spPr>
          </p:pic>
        </p:grpSp>
      </p:grpSp>
    </p:spTree>
    <p:extLst>
      <p:ext uri="{BB962C8B-B14F-4D97-AF65-F5344CB8AC3E}">
        <p14:creationId xmlns:p14="http://schemas.microsoft.com/office/powerpoint/2010/main" val="131565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52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1943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0110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8/16/24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2033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8/16/24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07843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476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5737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49110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8/16/24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525520553"/>
      </p:ext>
    </p:extLst>
  </p:cSld>
  <p:clrMap bg1="lt1" tx1="dk1" bg2="lt2" tx2="dk2" accent1="accent1" accent2="accent2" accent3="accent3" accent4="accent4" accent5="accent5" accent6="accent6" hlink="hlink" folHlink="folHlink"/>
  <p:sldLayoutIdLst>
    <p:sldLayoutId id="2147493483" r:id="rId1"/>
    <p:sldLayoutId id="2147493484" r:id="rId2"/>
    <p:sldLayoutId id="2147493485" r:id="rId3"/>
    <p:sldLayoutId id="2147493486" r:id="rId4"/>
    <p:sldLayoutId id="2147493487" r:id="rId5"/>
    <p:sldLayoutId id="2147493488" r:id="rId6"/>
    <p:sldLayoutId id="2147493489" r:id="rId7"/>
    <p:sldLayoutId id="2147493490" r:id="rId8"/>
    <p:sldLayoutId id="2147493491" r:id="rId9"/>
    <p:sldLayoutId id="2147493492" r:id="rId10"/>
    <p:sldLayoutId id="2147493493" r:id="rId11"/>
    <p:sldLayoutId id="2147493494" r:id="rId12"/>
    <p:sldLayoutId id="2147493495" r:id="rId13"/>
    <p:sldLayoutId id="2147493469" r:id="rId14"/>
    <p:sldLayoutId id="2147493480" r:id="rId15"/>
    <p:sldLayoutId id="2147493478" r:id="rId16"/>
    <p:sldLayoutId id="2147493467" r:id="rId17"/>
    <p:sldLayoutId id="2147493457" r:id="rId18"/>
    <p:sldLayoutId id="21474934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image" Target="../media/image17.jpg"/><Relationship Id="rId2" Type="http://schemas.openxmlformats.org/officeDocument/2006/relationships/notesSlide" Target="../notesSlides/notesSlide2.xml"/><Relationship Id="rId16"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CE7DF2-B883-EF49-8221-3B4029CD999B}"/>
              </a:ext>
            </a:extLst>
          </p:cNvPr>
          <p:cNvSpPr>
            <a:spLocks noGrp="1"/>
          </p:cNvSpPr>
          <p:nvPr>
            <p:ph type="body" sz="quarter" idx="11"/>
          </p:nvPr>
        </p:nvSpPr>
        <p:spPr/>
        <p:txBody>
          <a:bodyPr/>
          <a:lstStyle/>
          <a:p>
            <a:r>
              <a:rPr lang="en-US" dirty="0"/>
              <a:t>Department of Ophthalmology</a:t>
            </a:r>
          </a:p>
        </p:txBody>
      </p:sp>
      <p:sp>
        <p:nvSpPr>
          <p:cNvPr id="2" name="Title 1">
            <a:extLst>
              <a:ext uri="{FF2B5EF4-FFF2-40B4-BE49-F238E27FC236}">
                <a16:creationId xmlns:a16="http://schemas.microsoft.com/office/drawing/2014/main" id="{E676B4E9-481F-3945-B927-4457770ABA71}"/>
              </a:ext>
            </a:extLst>
          </p:cNvPr>
          <p:cNvSpPr>
            <a:spLocks noGrp="1"/>
          </p:cNvSpPr>
          <p:nvPr>
            <p:ph type="title"/>
          </p:nvPr>
        </p:nvSpPr>
        <p:spPr>
          <a:xfrm>
            <a:off x="502906" y="2537863"/>
            <a:ext cx="8327620" cy="1485992"/>
          </a:xfrm>
        </p:spPr>
        <p:txBody>
          <a:bodyPr>
            <a:normAutofit fontScale="90000"/>
          </a:bodyPr>
          <a:lstStyle/>
          <a:p>
            <a:pPr algn="ctr"/>
            <a:r>
              <a:rPr lang="en-US" sz="3600" b="1" dirty="0"/>
              <a:t>Toxicological Impact of Gold Nanoparticles on Retinal Tissue Health in Mice</a:t>
            </a:r>
            <a:br>
              <a:rPr lang="en-US" sz="3600" b="1" dirty="0"/>
            </a:br>
            <a:endParaRPr lang="en-US" dirty="0"/>
          </a:p>
        </p:txBody>
      </p:sp>
      <p:sp>
        <p:nvSpPr>
          <p:cNvPr id="4" name="Text Placeholder 3">
            <a:extLst>
              <a:ext uri="{FF2B5EF4-FFF2-40B4-BE49-F238E27FC236}">
                <a16:creationId xmlns:a16="http://schemas.microsoft.com/office/drawing/2014/main" id="{EA801F4E-D139-E44D-890D-912DEE948CFB}"/>
              </a:ext>
            </a:extLst>
          </p:cNvPr>
          <p:cNvSpPr>
            <a:spLocks noGrp="1"/>
          </p:cNvSpPr>
          <p:nvPr>
            <p:ph type="body" sz="quarter" idx="12"/>
          </p:nvPr>
        </p:nvSpPr>
        <p:spPr>
          <a:xfrm>
            <a:off x="585122" y="4951830"/>
            <a:ext cx="7734222" cy="336549"/>
          </a:xfrm>
        </p:spPr>
        <p:txBody>
          <a:bodyPr/>
          <a:lstStyle/>
          <a:p>
            <a:pPr algn="ctr"/>
            <a:r>
              <a:rPr lang="en-US" sz="1600" dirty="0"/>
              <a:t>Kelsey Robinson</a:t>
            </a:r>
            <a:r>
              <a:rPr lang="en-US" sz="1600" baseline="30000" dirty="0"/>
              <a:t>1</a:t>
            </a:r>
            <a:r>
              <a:rPr lang="en-US" sz="1600" dirty="0"/>
              <a:t>, Ben McCall</a:t>
            </a:r>
            <a:r>
              <a:rPr lang="en-US" sz="1600" baseline="30000" dirty="0"/>
              <a:t>2</a:t>
            </a:r>
            <a:r>
              <a:rPr lang="en-US" sz="1600" dirty="0"/>
              <a:t>, Yong Gao</a:t>
            </a:r>
            <a:r>
              <a:rPr lang="en-US" sz="1600" baseline="30000" dirty="0"/>
              <a:t>1</a:t>
            </a:r>
            <a:r>
              <a:rPr lang="en-US" sz="1600" dirty="0"/>
              <a:t>, Sunland L Gong</a:t>
            </a:r>
            <a:r>
              <a:rPr lang="en-US" sz="1600" baseline="30000" dirty="0"/>
              <a:t>1 </a:t>
            </a:r>
            <a:r>
              <a:rPr lang="en-US" sz="1600" dirty="0"/>
              <a:t>, Afshin </a:t>
            </a:r>
            <a:r>
              <a:rPr lang="en-US" sz="1600" dirty="0" err="1"/>
              <a:t>Izadian</a:t>
            </a:r>
            <a:r>
              <a:rPr lang="en-US" sz="1600" dirty="0"/>
              <a:t>, Ph.D.</a:t>
            </a:r>
            <a:r>
              <a:rPr lang="en-US" sz="1600" baseline="30000" dirty="0"/>
              <a:t>2,</a:t>
            </a:r>
            <a:r>
              <a:rPr lang="en-US" sz="1600" dirty="0"/>
              <a:t> Amir Reza Hajrasouliha, MD</a:t>
            </a:r>
            <a:r>
              <a:rPr lang="en-US" sz="1600" baseline="30000" dirty="0"/>
              <a:t>1</a:t>
            </a:r>
          </a:p>
          <a:p>
            <a:pPr algn="ctr"/>
            <a:endParaRPr lang="en-US" sz="1600" baseline="30000" dirty="0"/>
          </a:p>
          <a:p>
            <a:pPr algn="ctr">
              <a:spcBef>
                <a:spcPts val="0"/>
              </a:spcBef>
              <a:spcAft>
                <a:spcPts val="700"/>
              </a:spcAft>
            </a:pPr>
            <a:r>
              <a:rPr lang="en-US" sz="1600" dirty="0"/>
              <a:t>Glick Eye Institute, Indiana University School of Medicine</a:t>
            </a:r>
            <a:r>
              <a:rPr lang="en-US" sz="1600" baseline="30000" dirty="0"/>
              <a:t>1</a:t>
            </a:r>
            <a:r>
              <a:rPr lang="en-US" sz="1600" dirty="0"/>
              <a:t>, </a:t>
            </a:r>
          </a:p>
          <a:p>
            <a:pPr algn="ctr">
              <a:spcBef>
                <a:spcPts val="0"/>
              </a:spcBef>
              <a:spcAft>
                <a:spcPts val="700"/>
              </a:spcAft>
            </a:pPr>
            <a:r>
              <a:rPr lang="en-US" sz="1600" dirty="0"/>
              <a:t>Department of Engineering and Technology Purdue University, West Lafayette</a:t>
            </a:r>
            <a:r>
              <a:rPr lang="en-US" sz="1600" baseline="30000" dirty="0"/>
              <a:t>2</a:t>
            </a:r>
            <a:endParaRPr lang="en-US" sz="1600" dirty="0"/>
          </a:p>
          <a:p>
            <a:pPr algn="ctr"/>
            <a:endParaRPr lang="en-US" sz="1600" dirty="0"/>
          </a:p>
        </p:txBody>
      </p:sp>
    </p:spTree>
    <p:extLst>
      <p:ext uri="{BB962C8B-B14F-4D97-AF65-F5344CB8AC3E}">
        <p14:creationId xmlns:p14="http://schemas.microsoft.com/office/powerpoint/2010/main" val="2561148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close-up of a diagram of a human eye&#10;&#10;Description automatically generated">
            <a:extLst>
              <a:ext uri="{FF2B5EF4-FFF2-40B4-BE49-F238E27FC236}">
                <a16:creationId xmlns:a16="http://schemas.microsoft.com/office/drawing/2014/main" id="{E7342FFF-8053-25E8-6BA9-AD58514EA57E}"/>
              </a:ext>
            </a:extLst>
          </p:cNvPr>
          <p:cNvPicPr>
            <a:picLocks noGrp="1" noChangeAspect="1"/>
          </p:cNvPicPr>
          <p:nvPr>
            <p:ph idx="1"/>
          </p:nvPr>
        </p:nvPicPr>
        <p:blipFill>
          <a:blip r:embed="rId3"/>
          <a:srcRect l="1101" t="6205" r="12028" b="21627"/>
          <a:stretch/>
        </p:blipFill>
        <p:spPr>
          <a:xfrm>
            <a:off x="5057366" y="2118009"/>
            <a:ext cx="3846075" cy="2236537"/>
          </a:xfrm>
        </p:spPr>
      </p:pic>
      <p:sp>
        <p:nvSpPr>
          <p:cNvPr id="12" name="TextBox 11">
            <a:extLst>
              <a:ext uri="{FF2B5EF4-FFF2-40B4-BE49-F238E27FC236}">
                <a16:creationId xmlns:a16="http://schemas.microsoft.com/office/drawing/2014/main" id="{87C926CB-805C-4CE1-8D1D-D6E2D80A4B4B}"/>
              </a:ext>
            </a:extLst>
          </p:cNvPr>
          <p:cNvSpPr txBox="1"/>
          <p:nvPr/>
        </p:nvSpPr>
        <p:spPr>
          <a:xfrm>
            <a:off x="8316152" y="3043797"/>
            <a:ext cx="184731" cy="369332"/>
          </a:xfrm>
          <a:prstGeom prst="rect">
            <a:avLst/>
          </a:prstGeom>
          <a:noFill/>
          <a:effectLst/>
        </p:spPr>
        <p:txBody>
          <a:bodyPr wrap="square" rtlCol="0">
            <a:spAutoFit/>
          </a:bodyPr>
          <a:lstStyle/>
          <a:p>
            <a:endParaRPr lang="en-US" dirty="0"/>
          </a:p>
        </p:txBody>
      </p:sp>
      <p:grpSp>
        <p:nvGrpSpPr>
          <p:cNvPr id="38" name="Group 37">
            <a:extLst>
              <a:ext uri="{FF2B5EF4-FFF2-40B4-BE49-F238E27FC236}">
                <a16:creationId xmlns:a16="http://schemas.microsoft.com/office/drawing/2014/main" id="{567A81BB-7130-4C98-EE43-9A00FF08BA4E}"/>
              </a:ext>
            </a:extLst>
          </p:cNvPr>
          <p:cNvGrpSpPr/>
          <p:nvPr/>
        </p:nvGrpSpPr>
        <p:grpSpPr>
          <a:xfrm>
            <a:off x="6579348" y="2118009"/>
            <a:ext cx="2490393" cy="2511146"/>
            <a:chOff x="6435668" y="258690"/>
            <a:chExt cx="2490393" cy="2511146"/>
          </a:xfrm>
        </p:grpSpPr>
        <p:sp>
          <p:nvSpPr>
            <p:cNvPr id="11" name="Rectangle 10">
              <a:extLst>
                <a:ext uri="{FF2B5EF4-FFF2-40B4-BE49-F238E27FC236}">
                  <a16:creationId xmlns:a16="http://schemas.microsoft.com/office/drawing/2014/main" id="{FFC075C4-5A8F-D8E2-9DCE-2A161A00DB62}"/>
                </a:ext>
              </a:extLst>
            </p:cNvPr>
            <p:cNvSpPr/>
            <p:nvPr/>
          </p:nvSpPr>
          <p:spPr>
            <a:xfrm>
              <a:off x="6435668" y="1952786"/>
              <a:ext cx="172383" cy="154984"/>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198B3187-BD24-0273-90E4-2878D6F0FD25}"/>
                </a:ext>
              </a:extLst>
            </p:cNvPr>
            <p:cNvCxnSpPr>
              <a:cxnSpLocks/>
            </p:cNvCxnSpPr>
            <p:nvPr/>
          </p:nvCxnSpPr>
          <p:spPr>
            <a:xfrm flipV="1">
              <a:off x="6608051" y="258690"/>
              <a:ext cx="986119" cy="169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65F3976-0EE0-6948-34FC-5CB07CBC45EB}"/>
                </a:ext>
              </a:extLst>
            </p:cNvPr>
            <p:cNvCxnSpPr>
              <a:cxnSpLocks/>
            </p:cNvCxnSpPr>
            <p:nvPr/>
          </p:nvCxnSpPr>
          <p:spPr>
            <a:xfrm>
              <a:off x="6608051" y="2107770"/>
              <a:ext cx="986119" cy="38745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04A8F7D0-324F-3B6A-1365-398505129956}"/>
                </a:ext>
              </a:extLst>
            </p:cNvPr>
            <p:cNvSpPr txBox="1"/>
            <p:nvPr/>
          </p:nvSpPr>
          <p:spPr>
            <a:xfrm>
              <a:off x="7516680" y="2508226"/>
              <a:ext cx="1409381" cy="261610"/>
            </a:xfrm>
            <a:prstGeom prst="rect">
              <a:avLst/>
            </a:prstGeom>
            <a:noFill/>
          </p:spPr>
          <p:txBody>
            <a:bodyPr wrap="square" rtlCol="0">
              <a:spAutoFit/>
            </a:bodyPr>
            <a:lstStyle/>
            <a:p>
              <a:pPr algn="ctr"/>
              <a:r>
                <a:rPr lang="en-US" sz="1100" dirty="0"/>
                <a:t>WT C57 Retina</a:t>
              </a:r>
            </a:p>
          </p:txBody>
        </p:sp>
        <p:sp>
          <p:nvSpPr>
            <p:cNvPr id="28" name="TextBox 27">
              <a:extLst>
                <a:ext uri="{FF2B5EF4-FFF2-40B4-BE49-F238E27FC236}">
                  <a16:creationId xmlns:a16="http://schemas.microsoft.com/office/drawing/2014/main" id="{6752B596-C84C-68FF-5A28-BCD6DA02E9F8}"/>
                </a:ext>
              </a:extLst>
            </p:cNvPr>
            <p:cNvSpPr txBox="1"/>
            <p:nvPr/>
          </p:nvSpPr>
          <p:spPr>
            <a:xfrm>
              <a:off x="6880162" y="1449624"/>
              <a:ext cx="539520" cy="430887"/>
            </a:xfrm>
            <a:prstGeom prst="rect">
              <a:avLst/>
            </a:prstGeom>
            <a:noFill/>
          </p:spPr>
          <p:txBody>
            <a:bodyPr wrap="square" rtlCol="0">
              <a:spAutoFit/>
            </a:bodyPr>
            <a:lstStyle/>
            <a:p>
              <a:r>
                <a:rPr lang="en-US" sz="1100" dirty="0"/>
                <a:t>Optic nerve</a:t>
              </a:r>
            </a:p>
          </p:txBody>
        </p:sp>
      </p:grpSp>
      <p:grpSp>
        <p:nvGrpSpPr>
          <p:cNvPr id="36" name="Group 35">
            <a:extLst>
              <a:ext uri="{FF2B5EF4-FFF2-40B4-BE49-F238E27FC236}">
                <a16:creationId xmlns:a16="http://schemas.microsoft.com/office/drawing/2014/main" id="{B11B1935-2CDE-250B-46F3-C797499950F8}"/>
              </a:ext>
            </a:extLst>
          </p:cNvPr>
          <p:cNvGrpSpPr/>
          <p:nvPr/>
        </p:nvGrpSpPr>
        <p:grpSpPr>
          <a:xfrm>
            <a:off x="4828682" y="2475781"/>
            <a:ext cx="1719670" cy="1349932"/>
            <a:chOff x="4685002" y="616462"/>
            <a:chExt cx="1719670" cy="1349932"/>
          </a:xfrm>
        </p:grpSpPr>
        <p:sp>
          <p:nvSpPr>
            <p:cNvPr id="27" name="TextBox 26">
              <a:extLst>
                <a:ext uri="{FF2B5EF4-FFF2-40B4-BE49-F238E27FC236}">
                  <a16:creationId xmlns:a16="http://schemas.microsoft.com/office/drawing/2014/main" id="{F025FC1D-272A-E3BA-8418-66F33722B88D}"/>
                </a:ext>
              </a:extLst>
            </p:cNvPr>
            <p:cNvSpPr txBox="1"/>
            <p:nvPr/>
          </p:nvSpPr>
          <p:spPr>
            <a:xfrm>
              <a:off x="5517391" y="616462"/>
              <a:ext cx="887281" cy="430887"/>
            </a:xfrm>
            <a:prstGeom prst="rect">
              <a:avLst/>
            </a:prstGeom>
            <a:noFill/>
          </p:spPr>
          <p:txBody>
            <a:bodyPr wrap="square" rtlCol="0">
              <a:spAutoFit/>
            </a:bodyPr>
            <a:lstStyle/>
            <a:p>
              <a:r>
                <a:rPr lang="en-US" sz="1100" dirty="0"/>
                <a:t>Intravitreal Injection</a:t>
              </a:r>
            </a:p>
          </p:txBody>
        </p:sp>
        <p:grpSp>
          <p:nvGrpSpPr>
            <p:cNvPr id="35" name="Group 34">
              <a:extLst>
                <a:ext uri="{FF2B5EF4-FFF2-40B4-BE49-F238E27FC236}">
                  <a16:creationId xmlns:a16="http://schemas.microsoft.com/office/drawing/2014/main" id="{5B5EBE6D-C495-06CB-C513-EBEF3090FA7F}"/>
                </a:ext>
              </a:extLst>
            </p:cNvPr>
            <p:cNvGrpSpPr/>
            <p:nvPr/>
          </p:nvGrpSpPr>
          <p:grpSpPr>
            <a:xfrm>
              <a:off x="4685002" y="723864"/>
              <a:ext cx="922158" cy="1242530"/>
              <a:chOff x="4685002" y="723864"/>
              <a:chExt cx="922158" cy="1242530"/>
            </a:xfrm>
          </p:grpSpPr>
          <p:sp>
            <p:nvSpPr>
              <p:cNvPr id="32" name="TextBox 31">
                <a:extLst>
                  <a:ext uri="{FF2B5EF4-FFF2-40B4-BE49-F238E27FC236}">
                    <a16:creationId xmlns:a16="http://schemas.microsoft.com/office/drawing/2014/main" id="{F4C48891-721A-602C-96C3-C6375458139A}"/>
                  </a:ext>
                </a:extLst>
              </p:cNvPr>
              <p:cNvSpPr txBox="1"/>
              <p:nvPr/>
            </p:nvSpPr>
            <p:spPr>
              <a:xfrm>
                <a:off x="4819962" y="1702923"/>
                <a:ext cx="697429" cy="263471"/>
              </a:xfrm>
              <a:prstGeom prst="rect">
                <a:avLst/>
              </a:prstGeom>
              <a:noFill/>
            </p:spPr>
            <p:txBody>
              <a:bodyPr wrap="square" rtlCol="0">
                <a:spAutoFit/>
              </a:bodyPr>
              <a:lstStyle/>
              <a:p>
                <a:r>
                  <a:rPr lang="en-US" sz="1100" dirty="0"/>
                  <a:t>Cornea</a:t>
                </a:r>
              </a:p>
            </p:txBody>
          </p:sp>
          <p:sp>
            <p:nvSpPr>
              <p:cNvPr id="33" name="TextBox 32">
                <a:extLst>
                  <a:ext uri="{FF2B5EF4-FFF2-40B4-BE49-F238E27FC236}">
                    <a16:creationId xmlns:a16="http://schemas.microsoft.com/office/drawing/2014/main" id="{4CC2F0B8-FCED-4170-357B-5E26E8ED7680}"/>
                  </a:ext>
                </a:extLst>
              </p:cNvPr>
              <p:cNvSpPr txBox="1"/>
              <p:nvPr/>
            </p:nvSpPr>
            <p:spPr>
              <a:xfrm>
                <a:off x="4685002" y="723864"/>
                <a:ext cx="922158" cy="261610"/>
              </a:xfrm>
              <a:prstGeom prst="rect">
                <a:avLst/>
              </a:prstGeom>
              <a:noFill/>
            </p:spPr>
            <p:txBody>
              <a:bodyPr wrap="square" rtlCol="0">
                <a:spAutoFit/>
              </a:bodyPr>
              <a:lstStyle/>
              <a:p>
                <a:r>
                  <a:rPr lang="en-US" sz="1100" dirty="0"/>
                  <a:t>NPs</a:t>
                </a:r>
              </a:p>
            </p:txBody>
          </p:sp>
        </p:grpSp>
      </p:grpSp>
      <p:sp>
        <p:nvSpPr>
          <p:cNvPr id="2" name="Title 1">
            <a:extLst>
              <a:ext uri="{FF2B5EF4-FFF2-40B4-BE49-F238E27FC236}">
                <a16:creationId xmlns:a16="http://schemas.microsoft.com/office/drawing/2014/main" id="{BC28DA87-1C28-FC8E-D574-7B95B74D615D}"/>
              </a:ext>
            </a:extLst>
          </p:cNvPr>
          <p:cNvSpPr>
            <a:spLocks noGrp="1"/>
          </p:cNvSpPr>
          <p:nvPr>
            <p:ph type="ctrTitle"/>
          </p:nvPr>
        </p:nvSpPr>
        <p:spPr/>
        <p:txBody>
          <a:bodyPr>
            <a:normAutofit/>
          </a:bodyPr>
          <a:lstStyle/>
          <a:p>
            <a:r>
              <a:rPr lang="en-US" sz="3600" dirty="0"/>
              <a:t>Background</a:t>
            </a:r>
          </a:p>
        </p:txBody>
      </p:sp>
      <p:sp>
        <p:nvSpPr>
          <p:cNvPr id="40" name="TextBox 39">
            <a:extLst>
              <a:ext uri="{FF2B5EF4-FFF2-40B4-BE49-F238E27FC236}">
                <a16:creationId xmlns:a16="http://schemas.microsoft.com/office/drawing/2014/main" id="{A774D942-04FD-FAFE-A66F-E1F817CEF939}"/>
              </a:ext>
            </a:extLst>
          </p:cNvPr>
          <p:cNvSpPr txBox="1"/>
          <p:nvPr/>
        </p:nvSpPr>
        <p:spPr>
          <a:xfrm>
            <a:off x="132241" y="1648184"/>
            <a:ext cx="4447060" cy="4247317"/>
          </a:xfrm>
          <a:prstGeom prst="rect">
            <a:avLst/>
          </a:prstGeom>
          <a:noFill/>
        </p:spPr>
        <p:txBody>
          <a:bodyPr wrap="square" rtlCol="0">
            <a:spAutoFit/>
          </a:bodyPr>
          <a:lstStyle/>
          <a:p>
            <a:pPr marL="285750" indent="-285750">
              <a:buFont typeface="Arial" panose="020B0604020202020204" pitchFamily="34" charset="0"/>
              <a:buChar char="•"/>
            </a:pPr>
            <a:r>
              <a:rPr lang="en-US" dirty="0"/>
              <a:t>Retinal Degeneration is the leading cause of Blindness in the United States.</a:t>
            </a:r>
          </a:p>
          <a:p>
            <a:pPr marL="285750" indent="-285750">
              <a:buFont typeface="Arial" panose="020B0604020202020204" pitchFamily="34" charset="0"/>
              <a:buChar char="•"/>
            </a:pPr>
            <a:r>
              <a:rPr lang="en-US" dirty="0"/>
              <a:t>No principal treatment or cure for retinal degenerative diseases.</a:t>
            </a:r>
          </a:p>
          <a:p>
            <a:pPr marL="285750" indent="-285750">
              <a:buFont typeface="Arial" panose="020B0604020202020204" pitchFamily="34" charset="0"/>
              <a:buChar char="•"/>
            </a:pPr>
            <a:r>
              <a:rPr lang="en-US" dirty="0">
                <a:cs typeface="Arial" panose="020B0604020202020204" pitchFamily="34" charset="0"/>
              </a:rPr>
              <a:t>Gold Nanoparticles (AuNPs) possess certain chemical and physical properties that make them of interest for retinal regeneration treatment</a:t>
            </a:r>
          </a:p>
          <a:p>
            <a:endParaRPr lang="en-US"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This study investigates the toxicity of AuNPs on mice retinal tissue with the intention of utilizing them in future ocular therapies.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7" name="TextBox 46">
            <a:extLst>
              <a:ext uri="{FF2B5EF4-FFF2-40B4-BE49-F238E27FC236}">
                <a16:creationId xmlns:a16="http://schemas.microsoft.com/office/drawing/2014/main" id="{3F3848B5-96E9-693A-3698-AC9DCF982554}"/>
              </a:ext>
            </a:extLst>
          </p:cNvPr>
          <p:cNvSpPr txBox="1"/>
          <p:nvPr/>
        </p:nvSpPr>
        <p:spPr>
          <a:xfrm>
            <a:off x="5057366" y="4629155"/>
            <a:ext cx="3846075" cy="461665"/>
          </a:xfrm>
          <a:prstGeom prst="rect">
            <a:avLst/>
          </a:prstGeom>
          <a:noFill/>
        </p:spPr>
        <p:txBody>
          <a:bodyPr wrap="square" rtlCol="0">
            <a:spAutoFit/>
          </a:bodyPr>
          <a:lstStyle/>
          <a:p>
            <a:r>
              <a:rPr lang="en-US" sz="1200" b="1" dirty="0"/>
              <a:t>Figure 1. </a:t>
            </a:r>
            <a:r>
              <a:rPr lang="en-US" sz="1200" dirty="0"/>
              <a:t>Intravitreal Injection (IVI) of Nanoparticles (NPs) with WT C57 mice retinal layers.</a:t>
            </a:r>
            <a:endParaRPr lang="en-US" sz="1200" b="1" dirty="0"/>
          </a:p>
        </p:txBody>
      </p:sp>
      <p:grpSp>
        <p:nvGrpSpPr>
          <p:cNvPr id="42" name="Group 41">
            <a:extLst>
              <a:ext uri="{FF2B5EF4-FFF2-40B4-BE49-F238E27FC236}">
                <a16:creationId xmlns:a16="http://schemas.microsoft.com/office/drawing/2014/main" id="{5FF76DA3-DFCE-DFA6-2B78-65A17111DA29}"/>
              </a:ext>
            </a:extLst>
          </p:cNvPr>
          <p:cNvGrpSpPr/>
          <p:nvPr/>
        </p:nvGrpSpPr>
        <p:grpSpPr>
          <a:xfrm>
            <a:off x="1478808" y="0"/>
            <a:ext cx="5739907" cy="6400800"/>
            <a:chOff x="9257765" y="52199"/>
            <a:chExt cx="5874718" cy="6481492"/>
          </a:xfrm>
        </p:grpSpPr>
        <p:pic>
          <p:nvPicPr>
            <p:cNvPr id="14" name="Picture 13" descr="A diagram of applications with text&#10;&#10;Description automatically generated">
              <a:extLst>
                <a:ext uri="{FF2B5EF4-FFF2-40B4-BE49-F238E27FC236}">
                  <a16:creationId xmlns:a16="http://schemas.microsoft.com/office/drawing/2014/main" id="{396488D3-8130-6C9F-60CD-5753A79B72D5}"/>
                </a:ext>
              </a:extLst>
            </p:cNvPr>
            <p:cNvPicPr>
              <a:picLocks noChangeAspect="1"/>
            </p:cNvPicPr>
            <p:nvPr/>
          </p:nvPicPr>
          <p:blipFill>
            <a:blip r:embed="rId4"/>
            <a:stretch>
              <a:fillRect/>
            </a:stretch>
          </p:blipFill>
          <p:spPr>
            <a:xfrm>
              <a:off x="9257765" y="52199"/>
              <a:ext cx="5874718" cy="5650495"/>
            </a:xfrm>
            <a:prstGeom prst="rect">
              <a:avLst/>
            </a:prstGeom>
            <a:noFill/>
            <a:ln>
              <a:solidFill>
                <a:schemeClr val="tx1"/>
              </a:solidFill>
            </a:ln>
          </p:spPr>
        </p:pic>
        <p:sp>
          <p:nvSpPr>
            <p:cNvPr id="41" name="TextBox 40">
              <a:extLst>
                <a:ext uri="{FF2B5EF4-FFF2-40B4-BE49-F238E27FC236}">
                  <a16:creationId xmlns:a16="http://schemas.microsoft.com/office/drawing/2014/main" id="{2D229EB5-C546-4312-2648-52806C8A1C1A}"/>
                </a:ext>
              </a:extLst>
            </p:cNvPr>
            <p:cNvSpPr txBox="1"/>
            <p:nvPr/>
          </p:nvSpPr>
          <p:spPr>
            <a:xfrm>
              <a:off x="9257765" y="5702694"/>
              <a:ext cx="5874718" cy="830997"/>
            </a:xfrm>
            <a:prstGeom prst="rect">
              <a:avLst/>
            </a:prstGeom>
            <a:noFill/>
          </p:spPr>
          <p:txBody>
            <a:bodyPr wrap="square" rtlCol="0">
              <a:spAutoFit/>
            </a:bodyPr>
            <a:lstStyle/>
            <a:p>
              <a:r>
                <a:rPr lang="en-US" sz="1200" b="0" i="0" dirty="0" err="1">
                  <a:solidFill>
                    <a:srgbClr val="212121"/>
                  </a:solidFill>
                  <a:effectLst/>
                  <a:latin typeface="Arial" panose="020B0604020202020204" pitchFamily="34" charset="0"/>
                  <a:cs typeface="Arial" panose="020B0604020202020204" pitchFamily="34" charset="0"/>
                </a:rPr>
                <a:t>Scheive</a:t>
              </a:r>
              <a:r>
                <a:rPr lang="en-US" sz="1200" b="0" i="0" dirty="0">
                  <a:solidFill>
                    <a:srgbClr val="212121"/>
                  </a:solidFill>
                  <a:effectLst/>
                  <a:latin typeface="Arial" panose="020B0604020202020204" pitchFamily="34" charset="0"/>
                  <a:cs typeface="Arial" panose="020B0604020202020204" pitchFamily="34" charset="0"/>
                </a:rPr>
                <a:t> M, Yazdani S, Hajrasouliha AR. The utility and risks of therapeutic nanotechnology in the retina. </a:t>
              </a:r>
              <a:r>
                <a:rPr lang="en-US" sz="1200" b="0" i="0" dirty="0" err="1">
                  <a:solidFill>
                    <a:srgbClr val="212121"/>
                  </a:solidFill>
                  <a:effectLst/>
                  <a:latin typeface="Arial" panose="020B0604020202020204" pitchFamily="34" charset="0"/>
                  <a:cs typeface="Arial" panose="020B0604020202020204" pitchFamily="34" charset="0"/>
                </a:rPr>
                <a:t>Ther</a:t>
              </a:r>
              <a:r>
                <a:rPr lang="en-US" sz="1200" b="0" i="0" dirty="0">
                  <a:solidFill>
                    <a:srgbClr val="212121"/>
                  </a:solidFill>
                  <a:effectLst/>
                  <a:latin typeface="Arial" panose="020B0604020202020204" pitchFamily="34" charset="0"/>
                  <a:cs typeface="Arial" panose="020B0604020202020204" pitchFamily="34" charset="0"/>
                </a:rPr>
                <a:t> Adv </a:t>
              </a:r>
              <a:r>
                <a:rPr lang="en-US" sz="1200" b="0" i="0" dirty="0" err="1">
                  <a:solidFill>
                    <a:srgbClr val="212121"/>
                  </a:solidFill>
                  <a:effectLst/>
                  <a:latin typeface="Arial" panose="020B0604020202020204" pitchFamily="34" charset="0"/>
                  <a:cs typeface="Arial" panose="020B0604020202020204" pitchFamily="34" charset="0"/>
                </a:rPr>
                <a:t>Ophthalmol</a:t>
              </a:r>
              <a:r>
                <a:rPr lang="en-US" sz="1200" b="0" i="0" dirty="0">
                  <a:solidFill>
                    <a:srgbClr val="212121"/>
                  </a:solidFill>
                  <a:effectLst/>
                  <a:latin typeface="Arial" panose="020B0604020202020204" pitchFamily="34" charset="0"/>
                  <a:cs typeface="Arial" panose="020B0604020202020204" pitchFamily="34" charset="0"/>
                </a:rPr>
                <a:t>. 2021 Mar 22;13:25158414211003381. </a:t>
              </a:r>
              <a:r>
                <a:rPr lang="en-US" sz="1200" b="0" i="0" dirty="0" err="1">
                  <a:solidFill>
                    <a:srgbClr val="212121"/>
                  </a:solidFill>
                  <a:effectLst/>
                  <a:latin typeface="Arial" panose="020B0604020202020204" pitchFamily="34" charset="0"/>
                  <a:cs typeface="Arial" panose="020B0604020202020204" pitchFamily="34" charset="0"/>
                </a:rPr>
                <a:t>doi</a:t>
              </a:r>
              <a:r>
                <a:rPr lang="en-US" sz="1200" b="0" i="0" dirty="0">
                  <a:solidFill>
                    <a:srgbClr val="212121"/>
                  </a:solidFill>
                  <a:effectLst/>
                  <a:latin typeface="Arial" panose="020B0604020202020204" pitchFamily="34" charset="0"/>
                  <a:cs typeface="Arial" panose="020B0604020202020204" pitchFamily="34" charset="0"/>
                </a:rPr>
                <a:t>: 10.1177/25158414211003381. PMID: 33817552; PMCID: PMC7989128.</a:t>
              </a:r>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2507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2467C4-934D-2442-9694-A1CDDCCE725D}"/>
              </a:ext>
            </a:extLst>
          </p:cNvPr>
          <p:cNvSpPr>
            <a:spLocks noGrp="1"/>
          </p:cNvSpPr>
          <p:nvPr>
            <p:ph type="ctrTitle"/>
          </p:nvPr>
        </p:nvSpPr>
        <p:spPr>
          <a:xfrm>
            <a:off x="530027" y="597377"/>
            <a:ext cx="8004391" cy="932087"/>
          </a:xfrm>
        </p:spPr>
        <p:txBody>
          <a:bodyPr>
            <a:normAutofit/>
          </a:bodyPr>
          <a:lstStyle/>
          <a:p>
            <a:r>
              <a:rPr lang="en-US" sz="3600" dirty="0"/>
              <a:t>Materials and Methods</a:t>
            </a:r>
          </a:p>
        </p:txBody>
      </p:sp>
      <p:grpSp>
        <p:nvGrpSpPr>
          <p:cNvPr id="32" name="Group 31">
            <a:extLst>
              <a:ext uri="{FF2B5EF4-FFF2-40B4-BE49-F238E27FC236}">
                <a16:creationId xmlns:a16="http://schemas.microsoft.com/office/drawing/2014/main" id="{57788893-FAD3-ED22-5C47-BEF7BAE7146C}"/>
              </a:ext>
            </a:extLst>
          </p:cNvPr>
          <p:cNvGrpSpPr/>
          <p:nvPr/>
        </p:nvGrpSpPr>
        <p:grpSpPr>
          <a:xfrm>
            <a:off x="177799" y="1377184"/>
            <a:ext cx="5355543" cy="2390712"/>
            <a:chOff x="817381" y="23263552"/>
            <a:chExt cx="8778240" cy="4316592"/>
          </a:xfrm>
        </p:grpSpPr>
        <p:pic>
          <p:nvPicPr>
            <p:cNvPr id="33" name="Picture 32" descr="A diagram of a solution&#10;&#10;Description automatically generated">
              <a:extLst>
                <a:ext uri="{FF2B5EF4-FFF2-40B4-BE49-F238E27FC236}">
                  <a16:creationId xmlns:a16="http://schemas.microsoft.com/office/drawing/2014/main" id="{C199C1B8-B6F3-2A21-81D7-1BCC3F17E6C7}"/>
                </a:ext>
              </a:extLst>
            </p:cNvPr>
            <p:cNvPicPr>
              <a:picLocks noChangeAspect="1"/>
            </p:cNvPicPr>
            <p:nvPr/>
          </p:nvPicPr>
          <p:blipFill rotWithShape="1">
            <a:blip r:embed="rId2"/>
            <a:srcRect l="1826" t="13735" r="1616" b="29073"/>
            <a:stretch/>
          </p:blipFill>
          <p:spPr>
            <a:xfrm>
              <a:off x="817381" y="23263552"/>
              <a:ext cx="8778240" cy="3805487"/>
            </a:xfrm>
            <a:prstGeom prst="rect">
              <a:avLst/>
            </a:prstGeom>
          </p:spPr>
        </p:pic>
        <p:sp>
          <p:nvSpPr>
            <p:cNvPr id="34" name="TextBox 33">
              <a:extLst>
                <a:ext uri="{FF2B5EF4-FFF2-40B4-BE49-F238E27FC236}">
                  <a16:creationId xmlns:a16="http://schemas.microsoft.com/office/drawing/2014/main" id="{80727898-431A-3CE5-8E28-34771FF13822}"/>
                </a:ext>
              </a:extLst>
            </p:cNvPr>
            <p:cNvSpPr txBox="1"/>
            <p:nvPr/>
          </p:nvSpPr>
          <p:spPr>
            <a:xfrm>
              <a:off x="817381" y="27080004"/>
              <a:ext cx="8778240" cy="500140"/>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Figure 2. </a:t>
              </a:r>
              <a:r>
                <a:rPr lang="en-US" sz="1200" dirty="0">
                  <a:latin typeface="Arial" panose="020B0604020202020204" pitchFamily="34" charset="0"/>
                  <a:cs typeface="Arial" panose="020B0604020202020204" pitchFamily="34" charset="0"/>
                </a:rPr>
                <a:t>Synthesis of nanoparticle solutions of AuNPs, NC, and BTNC.</a:t>
              </a:r>
            </a:p>
          </p:txBody>
        </p:sp>
        <p:cxnSp>
          <p:nvCxnSpPr>
            <p:cNvPr id="35" name="Straight Connector 34">
              <a:extLst>
                <a:ext uri="{FF2B5EF4-FFF2-40B4-BE49-F238E27FC236}">
                  <a16:creationId xmlns:a16="http://schemas.microsoft.com/office/drawing/2014/main" id="{B33BE948-AD4C-72F0-0592-C443B631CAEA}"/>
                </a:ext>
              </a:extLst>
            </p:cNvPr>
            <p:cNvCxnSpPr>
              <a:cxnSpLocks/>
            </p:cNvCxnSpPr>
            <p:nvPr/>
          </p:nvCxnSpPr>
          <p:spPr>
            <a:xfrm>
              <a:off x="844498" y="27036179"/>
              <a:ext cx="2813102" cy="0"/>
            </a:xfrm>
            <a:prstGeom prst="line">
              <a:avLst/>
            </a:prstGeom>
            <a:ln w="7620">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A4C0A78D-04FE-FC54-36A9-6CB213B69EB7}"/>
                </a:ext>
              </a:extLst>
            </p:cNvPr>
            <p:cNvCxnSpPr>
              <a:cxnSpLocks/>
            </p:cNvCxnSpPr>
            <p:nvPr/>
          </p:nvCxnSpPr>
          <p:spPr>
            <a:xfrm>
              <a:off x="3787291" y="27038283"/>
              <a:ext cx="2813102" cy="0"/>
            </a:xfrm>
            <a:prstGeom prst="line">
              <a:avLst/>
            </a:prstGeom>
            <a:ln w="7620">
              <a:solidFill>
                <a:schemeClr val="tx1"/>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A78E61B-0098-0026-C629-568C12095F5B}"/>
                </a:ext>
              </a:extLst>
            </p:cNvPr>
            <p:cNvCxnSpPr>
              <a:cxnSpLocks/>
            </p:cNvCxnSpPr>
            <p:nvPr/>
          </p:nvCxnSpPr>
          <p:spPr>
            <a:xfrm>
              <a:off x="6735998" y="27037304"/>
              <a:ext cx="2813102" cy="0"/>
            </a:xfrm>
            <a:prstGeom prst="line">
              <a:avLst/>
            </a:prstGeom>
            <a:ln w="7620">
              <a:solidFill>
                <a:schemeClr val="tx1"/>
              </a:solidFill>
            </a:ln>
          </p:spPr>
          <p:style>
            <a:lnRef idx="1">
              <a:schemeClr val="dk1"/>
            </a:lnRef>
            <a:fillRef idx="0">
              <a:schemeClr val="dk1"/>
            </a:fillRef>
            <a:effectRef idx="0">
              <a:schemeClr val="dk1"/>
            </a:effectRef>
            <a:fontRef idx="minor">
              <a:schemeClr val="tx1"/>
            </a:fontRef>
          </p:style>
        </p:cxnSp>
      </p:grpSp>
      <p:grpSp>
        <p:nvGrpSpPr>
          <p:cNvPr id="38" name="Group 37">
            <a:extLst>
              <a:ext uri="{FF2B5EF4-FFF2-40B4-BE49-F238E27FC236}">
                <a16:creationId xmlns:a16="http://schemas.microsoft.com/office/drawing/2014/main" id="{E16AE337-2F6A-D9EE-EEDE-70BF78CF4C60}"/>
              </a:ext>
            </a:extLst>
          </p:cNvPr>
          <p:cNvGrpSpPr/>
          <p:nvPr/>
        </p:nvGrpSpPr>
        <p:grpSpPr>
          <a:xfrm>
            <a:off x="177799" y="4401291"/>
            <a:ext cx="5355543" cy="1653477"/>
            <a:chOff x="1290226" y="27864485"/>
            <a:chExt cx="7861823" cy="2427270"/>
          </a:xfrm>
        </p:grpSpPr>
        <p:sp>
          <p:nvSpPr>
            <p:cNvPr id="39" name="TextBox 38">
              <a:extLst>
                <a:ext uri="{FF2B5EF4-FFF2-40B4-BE49-F238E27FC236}">
                  <a16:creationId xmlns:a16="http://schemas.microsoft.com/office/drawing/2014/main" id="{41B7C8AF-41F0-9937-D00E-82936955E733}"/>
                </a:ext>
              </a:extLst>
            </p:cNvPr>
            <p:cNvSpPr txBox="1"/>
            <p:nvPr/>
          </p:nvSpPr>
          <p:spPr>
            <a:xfrm>
              <a:off x="1290226" y="29614040"/>
              <a:ext cx="7861823" cy="67771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Figure 4. </a:t>
              </a:r>
              <a:r>
                <a:rPr lang="en-US" sz="1200" dirty="0">
                  <a:latin typeface="Arial" panose="020B0604020202020204" pitchFamily="34" charset="0"/>
                  <a:cs typeface="Arial" panose="020B0604020202020204" pitchFamily="34" charset="0"/>
                </a:rPr>
                <a:t>ERG electrode positions. 1, grounding electrode; 2, reference electrode; 3, corneal electrodes.</a:t>
              </a:r>
            </a:p>
          </p:txBody>
        </p:sp>
        <p:pic>
          <p:nvPicPr>
            <p:cNvPr id="40" name="Picture 39" descr="A cartoon of a mouse with wires&#10;&#10;Description automatically generated">
              <a:extLst>
                <a:ext uri="{FF2B5EF4-FFF2-40B4-BE49-F238E27FC236}">
                  <a16:creationId xmlns:a16="http://schemas.microsoft.com/office/drawing/2014/main" id="{F39F1A41-700C-06DE-8C1F-2C3A1E2D9543}"/>
                </a:ext>
              </a:extLst>
            </p:cNvPr>
            <p:cNvPicPr>
              <a:picLocks noChangeAspect="1"/>
            </p:cNvPicPr>
            <p:nvPr/>
          </p:nvPicPr>
          <p:blipFill rotWithShape="1">
            <a:blip r:embed="rId3"/>
            <a:srcRect l="7684" t="27315" r="8084" b="26962"/>
            <a:stretch/>
          </p:blipFill>
          <p:spPr>
            <a:xfrm>
              <a:off x="2753849" y="27864485"/>
              <a:ext cx="4346871" cy="1651697"/>
            </a:xfrm>
            <a:prstGeom prst="rect">
              <a:avLst/>
            </a:prstGeom>
          </p:spPr>
        </p:pic>
      </p:grpSp>
      <p:grpSp>
        <p:nvGrpSpPr>
          <p:cNvPr id="48" name="Group 47">
            <a:extLst>
              <a:ext uri="{FF2B5EF4-FFF2-40B4-BE49-F238E27FC236}">
                <a16:creationId xmlns:a16="http://schemas.microsoft.com/office/drawing/2014/main" id="{77660361-A338-5473-B2F6-D1D2FC38B73C}"/>
              </a:ext>
            </a:extLst>
          </p:cNvPr>
          <p:cNvGrpSpPr/>
          <p:nvPr/>
        </p:nvGrpSpPr>
        <p:grpSpPr>
          <a:xfrm>
            <a:off x="5725522" y="3803835"/>
            <a:ext cx="3386394" cy="2422363"/>
            <a:chOff x="5487292" y="1317354"/>
            <a:chExt cx="4042275" cy="2891530"/>
          </a:xfrm>
        </p:grpSpPr>
        <p:pic>
          <p:nvPicPr>
            <p:cNvPr id="42" name="Picture 41" descr="A green and black clover with a four leaf clover&#10;&#10;Description automatically generated">
              <a:extLst>
                <a:ext uri="{FF2B5EF4-FFF2-40B4-BE49-F238E27FC236}">
                  <a16:creationId xmlns:a16="http://schemas.microsoft.com/office/drawing/2014/main" id="{73949996-D5CE-BFBF-AD04-9DACD7486190}"/>
                </a:ext>
              </a:extLst>
            </p:cNvPr>
            <p:cNvPicPr>
              <a:picLocks noChangeAspect="1"/>
            </p:cNvPicPr>
            <p:nvPr/>
          </p:nvPicPr>
          <p:blipFill>
            <a:blip r:embed="rId4"/>
            <a:srcRect l="27518" t="7368" r="20638" b="18459"/>
            <a:stretch/>
          </p:blipFill>
          <p:spPr>
            <a:xfrm>
              <a:off x="5973285" y="1317354"/>
              <a:ext cx="2242200" cy="2245521"/>
            </a:xfrm>
            <a:prstGeom prst="rect">
              <a:avLst/>
            </a:prstGeom>
          </p:spPr>
        </p:pic>
        <p:sp>
          <p:nvSpPr>
            <p:cNvPr id="46" name="TextBox 45">
              <a:extLst>
                <a:ext uri="{FF2B5EF4-FFF2-40B4-BE49-F238E27FC236}">
                  <a16:creationId xmlns:a16="http://schemas.microsoft.com/office/drawing/2014/main" id="{6B5D2AB5-95B3-8E13-3F24-2410E0C2468C}"/>
                </a:ext>
              </a:extLst>
            </p:cNvPr>
            <p:cNvSpPr txBox="1"/>
            <p:nvPr/>
          </p:nvSpPr>
          <p:spPr>
            <a:xfrm>
              <a:off x="5487292" y="3657803"/>
              <a:ext cx="4042275" cy="551081"/>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Figure 5. </a:t>
              </a:r>
              <a:r>
                <a:rPr lang="en-US" sz="1200" dirty="0" err="1">
                  <a:latin typeface="Arial" panose="020B0604020202020204" pitchFamily="34" charset="0"/>
                  <a:cs typeface="Arial" panose="020B0604020202020204" pitchFamily="34" charset="0"/>
                </a:rPr>
                <a:t>Isolectin</a:t>
              </a:r>
              <a:r>
                <a:rPr lang="en-US" sz="1200" dirty="0">
                  <a:latin typeface="Arial" panose="020B0604020202020204" pitchFamily="34" charset="0"/>
                  <a:cs typeface="Arial" panose="020B0604020202020204" pitchFamily="34" charset="0"/>
                </a:rPr>
                <a:t> B4 Immunostaining, flat mount retina</a:t>
              </a:r>
            </a:p>
          </p:txBody>
        </p:sp>
      </p:grpSp>
      <p:grpSp>
        <p:nvGrpSpPr>
          <p:cNvPr id="49" name="Group 48">
            <a:extLst>
              <a:ext uri="{FF2B5EF4-FFF2-40B4-BE49-F238E27FC236}">
                <a16:creationId xmlns:a16="http://schemas.microsoft.com/office/drawing/2014/main" id="{57B09F94-F4E4-7E87-7F23-562589012A19}"/>
              </a:ext>
            </a:extLst>
          </p:cNvPr>
          <p:cNvGrpSpPr/>
          <p:nvPr/>
        </p:nvGrpSpPr>
        <p:grpSpPr>
          <a:xfrm>
            <a:off x="5725522" y="1350587"/>
            <a:ext cx="3374052" cy="2556447"/>
            <a:chOff x="5769948" y="1493333"/>
            <a:chExt cx="3374052" cy="2556447"/>
          </a:xfrm>
        </p:grpSpPr>
        <p:pic>
          <p:nvPicPr>
            <p:cNvPr id="44" name="Picture 43" descr="A computer generated image of a mouse on a microscope&#10;&#10;Description automatically generated">
              <a:extLst>
                <a:ext uri="{FF2B5EF4-FFF2-40B4-BE49-F238E27FC236}">
                  <a16:creationId xmlns:a16="http://schemas.microsoft.com/office/drawing/2014/main" id="{C251EF5B-1562-0BB5-B420-0E3E4A60E65F}"/>
                </a:ext>
              </a:extLst>
            </p:cNvPr>
            <p:cNvPicPr>
              <a:picLocks noChangeAspect="1"/>
            </p:cNvPicPr>
            <p:nvPr/>
          </p:nvPicPr>
          <p:blipFill>
            <a:blip r:embed="rId5"/>
            <a:srcRect l="25111" t="4914" r="3768" b="19029"/>
            <a:stretch/>
          </p:blipFill>
          <p:spPr>
            <a:xfrm>
              <a:off x="6140115" y="1493333"/>
              <a:ext cx="2633718" cy="1971591"/>
            </a:xfrm>
            <a:prstGeom prst="rect">
              <a:avLst/>
            </a:prstGeom>
          </p:spPr>
        </p:pic>
        <p:sp>
          <p:nvSpPr>
            <p:cNvPr id="47" name="TextBox 46">
              <a:extLst>
                <a:ext uri="{FF2B5EF4-FFF2-40B4-BE49-F238E27FC236}">
                  <a16:creationId xmlns:a16="http://schemas.microsoft.com/office/drawing/2014/main" id="{3D72E2E5-A8E3-FBFA-817F-0F7E7D99BE53}"/>
                </a:ext>
              </a:extLst>
            </p:cNvPr>
            <p:cNvSpPr txBox="1"/>
            <p:nvPr/>
          </p:nvSpPr>
          <p:spPr>
            <a:xfrm>
              <a:off x="5769948" y="3588115"/>
              <a:ext cx="3374052"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Figure 3. </a:t>
              </a:r>
              <a:r>
                <a:rPr lang="en-US" sz="1200" dirty="0">
                  <a:latin typeface="Arial" panose="020B0604020202020204" pitchFamily="34" charset="0"/>
                  <a:cs typeface="Arial" panose="020B0604020202020204" pitchFamily="34" charset="0"/>
                </a:rPr>
                <a:t>OCT system set up for mouse retinal imaging.</a:t>
              </a:r>
            </a:p>
          </p:txBody>
        </p:sp>
      </p:grpSp>
    </p:spTree>
    <p:extLst>
      <p:ext uri="{BB962C8B-B14F-4D97-AF65-F5344CB8AC3E}">
        <p14:creationId xmlns:p14="http://schemas.microsoft.com/office/powerpoint/2010/main" val="530476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spherical object&#10;&#10;Description automatically generated">
            <a:extLst>
              <a:ext uri="{FF2B5EF4-FFF2-40B4-BE49-F238E27FC236}">
                <a16:creationId xmlns:a16="http://schemas.microsoft.com/office/drawing/2014/main" id="{F4A3D256-5BCE-5FAF-F055-29D0E03841D7}"/>
              </a:ext>
            </a:extLst>
          </p:cNvPr>
          <p:cNvPicPr>
            <a:picLocks noChangeAspect="1"/>
          </p:cNvPicPr>
          <p:nvPr/>
        </p:nvPicPr>
        <p:blipFill>
          <a:blip r:embed="rId3"/>
          <a:stretch>
            <a:fillRect/>
          </a:stretch>
        </p:blipFill>
        <p:spPr>
          <a:xfrm>
            <a:off x="1426365" y="4368669"/>
            <a:ext cx="2244072" cy="1752304"/>
          </a:xfrm>
          <a:prstGeom prst="rect">
            <a:avLst/>
          </a:prstGeom>
        </p:spPr>
      </p:pic>
      <p:sp>
        <p:nvSpPr>
          <p:cNvPr id="11" name="TextBox 10">
            <a:extLst>
              <a:ext uri="{FF2B5EF4-FFF2-40B4-BE49-F238E27FC236}">
                <a16:creationId xmlns:a16="http://schemas.microsoft.com/office/drawing/2014/main" id="{842C7905-88C0-79AC-64D4-5E81834D3A03}"/>
              </a:ext>
            </a:extLst>
          </p:cNvPr>
          <p:cNvSpPr txBox="1"/>
          <p:nvPr/>
        </p:nvSpPr>
        <p:spPr>
          <a:xfrm>
            <a:off x="145187" y="917667"/>
            <a:ext cx="1267339" cy="120032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Figure 6. </a:t>
            </a:r>
            <a:r>
              <a:rPr lang="en-US" sz="1200" dirty="0">
                <a:latin typeface="Arial" panose="020B0604020202020204" pitchFamily="34" charset="0"/>
                <a:cs typeface="Arial" panose="020B0604020202020204" pitchFamily="34" charset="0"/>
              </a:rPr>
              <a:t>SEM and DLS results of AuNPs. Average SEM 20nm, DLS 23.61 nm.</a:t>
            </a:r>
          </a:p>
        </p:txBody>
      </p:sp>
      <p:sp>
        <p:nvSpPr>
          <p:cNvPr id="26" name="TextBox 25">
            <a:extLst>
              <a:ext uri="{FF2B5EF4-FFF2-40B4-BE49-F238E27FC236}">
                <a16:creationId xmlns:a16="http://schemas.microsoft.com/office/drawing/2014/main" id="{74CA37D2-E00B-F88C-315C-162011384F79}"/>
              </a:ext>
            </a:extLst>
          </p:cNvPr>
          <p:cNvSpPr txBox="1"/>
          <p:nvPr/>
        </p:nvSpPr>
        <p:spPr>
          <a:xfrm>
            <a:off x="7732279" y="1891198"/>
            <a:ext cx="1464788" cy="2123658"/>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Figure 9. </a:t>
            </a:r>
            <a:r>
              <a:rPr lang="en-US" sz="1200" dirty="0">
                <a:latin typeface="Arial" panose="020B0604020202020204" pitchFamily="34" charset="0"/>
                <a:cs typeface="Arial" panose="020B0604020202020204" pitchFamily="34" charset="0"/>
              </a:rPr>
              <a:t>Averages of retinal thicknesses (</a:t>
            </a:r>
            <a:r>
              <a:rPr lang="el-GR" sz="1200" b="0" i="0" dirty="0">
                <a:solidFill>
                  <a:srgbClr val="040C28"/>
                </a:solidFill>
                <a:effectLst/>
                <a:latin typeface="Google Sans"/>
              </a:rPr>
              <a:t>μ</a:t>
            </a:r>
            <a:r>
              <a:rPr lang="en-US" sz="1200" b="0" i="0" dirty="0">
                <a:solidFill>
                  <a:srgbClr val="040C28"/>
                </a:solidFill>
                <a:effectLst/>
                <a:latin typeface="Google Sans"/>
              </a:rPr>
              <a:t>m) </a:t>
            </a:r>
            <a:r>
              <a:rPr lang="en-US" sz="1200" dirty="0">
                <a:latin typeface="Arial" panose="020B0604020202020204" pitchFamily="34" charset="0"/>
                <a:cs typeface="Arial" panose="020B0604020202020204" pitchFamily="34" charset="0"/>
              </a:rPr>
              <a:t>in OCT images on Day 0, 1, 3, and 7 for 10 ug/mL, 100 ug/mL, and 1000 ug/mL IVI of AuNPs </a:t>
            </a:r>
            <a:r>
              <a:rPr lang="en-US" sz="1200" b="1" dirty="0">
                <a:latin typeface="Arial" panose="020B0604020202020204" pitchFamily="34" charset="0"/>
                <a:cs typeface="Arial" panose="020B0604020202020204" pitchFamily="34" charset="0"/>
              </a:rPr>
              <a:t>(A), </a:t>
            </a:r>
            <a:r>
              <a:rPr lang="en-US" sz="1200" dirty="0">
                <a:latin typeface="Arial" panose="020B0604020202020204" pitchFamily="34" charset="0"/>
                <a:cs typeface="Arial" panose="020B0604020202020204" pitchFamily="34" charset="0"/>
              </a:rPr>
              <a:t>NC</a:t>
            </a:r>
            <a:r>
              <a:rPr lang="en-US" sz="1200" b="1" dirty="0">
                <a:latin typeface="Arial" panose="020B0604020202020204" pitchFamily="34" charset="0"/>
                <a:cs typeface="Arial" panose="020B0604020202020204" pitchFamily="34" charset="0"/>
              </a:rPr>
              <a:t> (B), </a:t>
            </a:r>
            <a:r>
              <a:rPr lang="en-US" sz="1200" dirty="0">
                <a:latin typeface="Arial" panose="020B0604020202020204" pitchFamily="34" charset="0"/>
                <a:cs typeface="Arial" panose="020B0604020202020204" pitchFamily="34" charset="0"/>
              </a:rPr>
              <a:t>and BTNC </a:t>
            </a:r>
            <a:r>
              <a:rPr lang="en-US" sz="1200" b="1" dirty="0">
                <a:latin typeface="Arial" panose="020B0604020202020204" pitchFamily="34" charset="0"/>
                <a:cs typeface="Arial" panose="020B0604020202020204" pitchFamily="34" charset="0"/>
              </a:rPr>
              <a:t>(C)</a:t>
            </a:r>
            <a:r>
              <a:rPr lang="en-US" sz="1200" dirty="0">
                <a:latin typeface="Arial" panose="020B0604020202020204" pitchFamily="34" charset="0"/>
                <a:cs typeface="Arial" panose="020B0604020202020204" pitchFamily="34" charset="0"/>
              </a:rPr>
              <a:t>, respectively. </a:t>
            </a:r>
          </a:p>
        </p:txBody>
      </p:sp>
      <p:grpSp>
        <p:nvGrpSpPr>
          <p:cNvPr id="59" name="Group 58">
            <a:extLst>
              <a:ext uri="{FF2B5EF4-FFF2-40B4-BE49-F238E27FC236}">
                <a16:creationId xmlns:a16="http://schemas.microsoft.com/office/drawing/2014/main" id="{DB874745-30B5-0591-E8AA-025BC47B2F33}"/>
              </a:ext>
            </a:extLst>
          </p:cNvPr>
          <p:cNvGrpSpPr/>
          <p:nvPr/>
        </p:nvGrpSpPr>
        <p:grpSpPr>
          <a:xfrm>
            <a:off x="4471530" y="422169"/>
            <a:ext cx="3191565" cy="1994225"/>
            <a:chOff x="4772248" y="253724"/>
            <a:chExt cx="3911019" cy="2443770"/>
          </a:xfrm>
        </p:grpSpPr>
        <p:pic>
          <p:nvPicPr>
            <p:cNvPr id="12" name="Picture 8">
              <a:extLst>
                <a:ext uri="{FF2B5EF4-FFF2-40B4-BE49-F238E27FC236}">
                  <a16:creationId xmlns:a16="http://schemas.microsoft.com/office/drawing/2014/main" id="{D1583822-A0DD-45EC-082A-5C4188E357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1172" y="406499"/>
              <a:ext cx="3532095" cy="2290995"/>
            </a:xfrm>
            <a:prstGeom prst="rect">
              <a:avLst/>
            </a:prstGeom>
            <a:noFill/>
            <a:ln>
              <a:noFill/>
            </a:ln>
          </p:spPr>
        </p:pic>
        <p:sp>
          <p:nvSpPr>
            <p:cNvPr id="35" name="TextBox 34">
              <a:extLst>
                <a:ext uri="{FF2B5EF4-FFF2-40B4-BE49-F238E27FC236}">
                  <a16:creationId xmlns:a16="http://schemas.microsoft.com/office/drawing/2014/main" id="{21AC17B7-FFB4-AF43-2696-DF038DF47512}"/>
                </a:ext>
              </a:extLst>
            </p:cNvPr>
            <p:cNvSpPr txBox="1"/>
            <p:nvPr/>
          </p:nvSpPr>
          <p:spPr>
            <a:xfrm rot="10800000" flipV="1">
              <a:off x="4772248" y="253724"/>
              <a:ext cx="286510" cy="452588"/>
            </a:xfrm>
            <a:prstGeom prst="rect">
              <a:avLst/>
            </a:prstGeom>
            <a:noFill/>
          </p:spPr>
          <p:txBody>
            <a:bodyPr wrap="square" rtlCol="0">
              <a:spAutoFit/>
            </a:bodyPr>
            <a:lstStyle/>
            <a:p>
              <a:r>
                <a:rPr lang="en-US" b="1" dirty="0"/>
                <a:t>A</a:t>
              </a:r>
            </a:p>
          </p:txBody>
        </p:sp>
      </p:grpSp>
      <p:grpSp>
        <p:nvGrpSpPr>
          <p:cNvPr id="58" name="Group 57">
            <a:extLst>
              <a:ext uri="{FF2B5EF4-FFF2-40B4-BE49-F238E27FC236}">
                <a16:creationId xmlns:a16="http://schemas.microsoft.com/office/drawing/2014/main" id="{0425A6EA-E07C-FE7B-4913-2ADD7B834B9A}"/>
              </a:ext>
            </a:extLst>
          </p:cNvPr>
          <p:cNvGrpSpPr/>
          <p:nvPr/>
        </p:nvGrpSpPr>
        <p:grpSpPr>
          <a:xfrm>
            <a:off x="4471528" y="2428568"/>
            <a:ext cx="3205404" cy="1922446"/>
            <a:chOff x="4772604" y="4231492"/>
            <a:chExt cx="3927978" cy="2355811"/>
          </a:xfrm>
        </p:grpSpPr>
        <p:pic>
          <p:nvPicPr>
            <p:cNvPr id="13" name="Picture 14">
              <a:extLst>
                <a:ext uri="{FF2B5EF4-FFF2-40B4-BE49-F238E27FC236}">
                  <a16:creationId xmlns:a16="http://schemas.microsoft.com/office/drawing/2014/main" id="{C04610C9-4CD7-ECEF-77CF-6ED4D1F246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4739" y="4333927"/>
              <a:ext cx="3505843" cy="225337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08BBD62A-EB8C-8157-DCE5-8532D2EA8B02}"/>
                </a:ext>
              </a:extLst>
            </p:cNvPr>
            <p:cNvSpPr txBox="1"/>
            <p:nvPr/>
          </p:nvSpPr>
          <p:spPr>
            <a:xfrm>
              <a:off x="4772604" y="4231492"/>
              <a:ext cx="286510" cy="452588"/>
            </a:xfrm>
            <a:prstGeom prst="rect">
              <a:avLst/>
            </a:prstGeom>
            <a:noFill/>
          </p:spPr>
          <p:txBody>
            <a:bodyPr wrap="square" rtlCol="0">
              <a:spAutoFit/>
            </a:bodyPr>
            <a:lstStyle/>
            <a:p>
              <a:r>
                <a:rPr lang="en-US" b="1" dirty="0"/>
                <a:t>B</a:t>
              </a:r>
            </a:p>
          </p:txBody>
        </p:sp>
      </p:grpSp>
      <p:grpSp>
        <p:nvGrpSpPr>
          <p:cNvPr id="57" name="Group 56">
            <a:extLst>
              <a:ext uri="{FF2B5EF4-FFF2-40B4-BE49-F238E27FC236}">
                <a16:creationId xmlns:a16="http://schemas.microsoft.com/office/drawing/2014/main" id="{8EFFC0AE-7E73-6760-0E19-93E6FFC674B5}"/>
              </a:ext>
            </a:extLst>
          </p:cNvPr>
          <p:cNvGrpSpPr/>
          <p:nvPr/>
        </p:nvGrpSpPr>
        <p:grpSpPr>
          <a:xfrm>
            <a:off x="4453049" y="4372882"/>
            <a:ext cx="3237601" cy="1909633"/>
            <a:chOff x="4769101" y="8054476"/>
            <a:chExt cx="3967432" cy="2340109"/>
          </a:xfrm>
        </p:grpSpPr>
        <p:pic>
          <p:nvPicPr>
            <p:cNvPr id="15" name="Picture 12">
              <a:extLst>
                <a:ext uri="{FF2B5EF4-FFF2-40B4-BE49-F238E27FC236}">
                  <a16:creationId xmlns:a16="http://schemas.microsoft.com/office/drawing/2014/main" id="{FB25FAEA-B575-1E0D-F92C-8B0298EA27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7111" y="8143593"/>
              <a:ext cx="3569422" cy="22509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DD7A8583-EBC1-1307-C625-8ED137D1D645}"/>
                </a:ext>
              </a:extLst>
            </p:cNvPr>
            <p:cNvSpPr txBox="1"/>
            <p:nvPr/>
          </p:nvSpPr>
          <p:spPr>
            <a:xfrm>
              <a:off x="4769101" y="8054476"/>
              <a:ext cx="246838" cy="452588"/>
            </a:xfrm>
            <a:prstGeom prst="rect">
              <a:avLst/>
            </a:prstGeom>
            <a:noFill/>
          </p:spPr>
          <p:txBody>
            <a:bodyPr wrap="square" rtlCol="0">
              <a:spAutoFit/>
            </a:bodyPr>
            <a:lstStyle/>
            <a:p>
              <a:r>
                <a:rPr lang="en-US" b="1" dirty="0"/>
                <a:t>C</a:t>
              </a:r>
            </a:p>
          </p:txBody>
        </p:sp>
      </p:grpSp>
      <p:pic>
        <p:nvPicPr>
          <p:cNvPr id="38" name="Picture 37" descr="A close-up of a grey surface&#10;&#10;Description automatically generated">
            <a:extLst>
              <a:ext uri="{FF2B5EF4-FFF2-40B4-BE49-F238E27FC236}">
                <a16:creationId xmlns:a16="http://schemas.microsoft.com/office/drawing/2014/main" id="{B1230B8A-DCE9-9D46-2BD5-ED3FAF8D3557}"/>
              </a:ext>
            </a:extLst>
          </p:cNvPr>
          <p:cNvPicPr>
            <a:picLocks noChangeAspect="1"/>
          </p:cNvPicPr>
          <p:nvPr/>
        </p:nvPicPr>
        <p:blipFill>
          <a:blip r:embed="rId7"/>
          <a:stretch>
            <a:fillRect/>
          </a:stretch>
        </p:blipFill>
        <p:spPr>
          <a:xfrm>
            <a:off x="1411721" y="702169"/>
            <a:ext cx="2258716" cy="1735911"/>
          </a:xfrm>
          <a:prstGeom prst="rect">
            <a:avLst/>
          </a:prstGeom>
        </p:spPr>
      </p:pic>
      <p:pic>
        <p:nvPicPr>
          <p:cNvPr id="39" name="Picture 38" descr="A close-up of a microscope&#10;&#10;Description automatically generated">
            <a:extLst>
              <a:ext uri="{FF2B5EF4-FFF2-40B4-BE49-F238E27FC236}">
                <a16:creationId xmlns:a16="http://schemas.microsoft.com/office/drawing/2014/main" id="{908459AE-1872-6605-E1DE-A47D448C40CA}"/>
              </a:ext>
            </a:extLst>
          </p:cNvPr>
          <p:cNvPicPr>
            <a:picLocks noChangeAspect="1"/>
          </p:cNvPicPr>
          <p:nvPr/>
        </p:nvPicPr>
        <p:blipFill>
          <a:blip r:embed="rId8"/>
          <a:stretch>
            <a:fillRect/>
          </a:stretch>
        </p:blipFill>
        <p:spPr>
          <a:xfrm>
            <a:off x="1426365" y="2548803"/>
            <a:ext cx="2281202" cy="1733554"/>
          </a:xfrm>
          <a:prstGeom prst="rect">
            <a:avLst/>
          </a:prstGeom>
        </p:spPr>
      </p:pic>
      <p:sp>
        <p:nvSpPr>
          <p:cNvPr id="40" name="TextBox 39">
            <a:extLst>
              <a:ext uri="{FF2B5EF4-FFF2-40B4-BE49-F238E27FC236}">
                <a16:creationId xmlns:a16="http://schemas.microsoft.com/office/drawing/2014/main" id="{0456A28A-FA92-4EA8-34C4-642AC6DF26C0}"/>
              </a:ext>
            </a:extLst>
          </p:cNvPr>
          <p:cNvSpPr txBox="1"/>
          <p:nvPr/>
        </p:nvSpPr>
        <p:spPr>
          <a:xfrm>
            <a:off x="145187" y="4571195"/>
            <a:ext cx="1266534" cy="120032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Figure 8.  </a:t>
            </a:r>
            <a:r>
              <a:rPr lang="en-US" sz="1200" dirty="0">
                <a:latin typeface="Arial" panose="020B0604020202020204" pitchFamily="34" charset="0"/>
                <a:cs typeface="Arial" panose="020B0604020202020204" pitchFamily="34" charset="0"/>
              </a:rPr>
              <a:t>SEM and DLS results of BTNC. Average SEM 5000 nm, DLS 2785.23 nm.</a:t>
            </a:r>
          </a:p>
        </p:txBody>
      </p:sp>
      <p:sp>
        <p:nvSpPr>
          <p:cNvPr id="41" name="TextBox 40">
            <a:extLst>
              <a:ext uri="{FF2B5EF4-FFF2-40B4-BE49-F238E27FC236}">
                <a16:creationId xmlns:a16="http://schemas.microsoft.com/office/drawing/2014/main" id="{114FD8D9-7B1D-32FE-4E3D-8D804A4BEE7B}"/>
              </a:ext>
            </a:extLst>
          </p:cNvPr>
          <p:cNvSpPr txBox="1"/>
          <p:nvPr/>
        </p:nvSpPr>
        <p:spPr>
          <a:xfrm>
            <a:off x="145187" y="2733036"/>
            <a:ext cx="1266534" cy="120032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Figure 7. </a:t>
            </a:r>
            <a:r>
              <a:rPr lang="en-US" sz="1200" dirty="0">
                <a:latin typeface="Arial" panose="020B0604020202020204" pitchFamily="34" charset="0"/>
                <a:cs typeface="Arial" panose="020B0604020202020204" pitchFamily="34" charset="0"/>
              </a:rPr>
              <a:t>SEM and DLS results of NC. Average SEM 100 nm, DLS 290.10 nm.  </a:t>
            </a:r>
          </a:p>
        </p:txBody>
      </p:sp>
      <p:sp>
        <p:nvSpPr>
          <p:cNvPr id="61" name="TextBox 60">
            <a:extLst>
              <a:ext uri="{FF2B5EF4-FFF2-40B4-BE49-F238E27FC236}">
                <a16:creationId xmlns:a16="http://schemas.microsoft.com/office/drawing/2014/main" id="{749CBB1C-09F5-DFC0-04A0-CDBD28159C5C}"/>
              </a:ext>
            </a:extLst>
          </p:cNvPr>
          <p:cNvSpPr txBox="1"/>
          <p:nvPr/>
        </p:nvSpPr>
        <p:spPr>
          <a:xfrm>
            <a:off x="1161012" y="109952"/>
            <a:ext cx="2760133" cy="369332"/>
          </a:xfrm>
          <a:prstGeom prst="rect">
            <a:avLst/>
          </a:prstGeom>
          <a:noFill/>
          <a:ln w="19050">
            <a:solidFill>
              <a:schemeClr val="tx1"/>
            </a:solidFill>
          </a:ln>
        </p:spPr>
        <p:txBody>
          <a:bodyPr wrap="square" rtlCol="0">
            <a:spAutoFit/>
          </a:bodyPr>
          <a:lstStyle/>
          <a:p>
            <a:pPr algn="ctr"/>
            <a:r>
              <a:rPr lang="en-US" b="1" dirty="0">
                <a:solidFill>
                  <a:srgbClr val="990000"/>
                </a:solidFill>
              </a:rPr>
              <a:t>Characterization</a:t>
            </a:r>
          </a:p>
        </p:txBody>
      </p:sp>
      <p:sp>
        <p:nvSpPr>
          <p:cNvPr id="64" name="TextBox 63">
            <a:extLst>
              <a:ext uri="{FF2B5EF4-FFF2-40B4-BE49-F238E27FC236}">
                <a16:creationId xmlns:a16="http://schemas.microsoft.com/office/drawing/2014/main" id="{346EA0F9-E436-099D-3104-14545E470DFA}"/>
              </a:ext>
            </a:extLst>
          </p:cNvPr>
          <p:cNvSpPr txBox="1"/>
          <p:nvPr/>
        </p:nvSpPr>
        <p:spPr>
          <a:xfrm>
            <a:off x="4326280" y="107595"/>
            <a:ext cx="3174617" cy="369332"/>
          </a:xfrm>
          <a:prstGeom prst="rect">
            <a:avLst/>
          </a:prstGeom>
          <a:noFill/>
          <a:ln w="19050">
            <a:solidFill>
              <a:schemeClr val="tx1"/>
            </a:solidFill>
          </a:ln>
        </p:spPr>
        <p:txBody>
          <a:bodyPr wrap="square" rtlCol="0">
            <a:spAutoFit/>
          </a:bodyPr>
          <a:lstStyle/>
          <a:p>
            <a:pPr algn="ctr"/>
            <a:r>
              <a:rPr lang="en-US" b="1" dirty="0">
                <a:solidFill>
                  <a:srgbClr val="990000"/>
                </a:solidFill>
              </a:rPr>
              <a:t>OCT Retinal Thickness</a:t>
            </a:r>
          </a:p>
        </p:txBody>
      </p:sp>
      <p:grpSp>
        <p:nvGrpSpPr>
          <p:cNvPr id="69" name="Group 68">
            <a:extLst>
              <a:ext uri="{FF2B5EF4-FFF2-40B4-BE49-F238E27FC236}">
                <a16:creationId xmlns:a16="http://schemas.microsoft.com/office/drawing/2014/main" id="{C7BD7E2F-D81B-0B14-F6AA-30499B20ABF8}"/>
              </a:ext>
            </a:extLst>
          </p:cNvPr>
          <p:cNvGrpSpPr/>
          <p:nvPr/>
        </p:nvGrpSpPr>
        <p:grpSpPr>
          <a:xfrm>
            <a:off x="42995" y="8273"/>
            <a:ext cx="9201705" cy="6355586"/>
            <a:chOff x="5056519" y="10922291"/>
            <a:chExt cx="9201705" cy="6355586"/>
          </a:xfrm>
        </p:grpSpPr>
        <p:sp>
          <p:nvSpPr>
            <p:cNvPr id="8" name="Text Box 158">
              <a:extLst>
                <a:ext uri="{FF2B5EF4-FFF2-40B4-BE49-F238E27FC236}">
                  <a16:creationId xmlns:a16="http://schemas.microsoft.com/office/drawing/2014/main" id="{DE9E6BE2-3EF7-6A85-4191-B4D3904DD320}"/>
                </a:ext>
              </a:extLst>
            </p:cNvPr>
            <p:cNvSpPr txBox="1">
              <a:spLocks noChangeArrowheads="1"/>
            </p:cNvSpPr>
            <p:nvPr/>
          </p:nvSpPr>
          <p:spPr bwMode="auto">
            <a:xfrm>
              <a:off x="5066114" y="10922291"/>
              <a:ext cx="9096761" cy="6355586"/>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213360" tIns="213360" rIns="213360" bIns="213360">
              <a:spAutoFit/>
            </a:bodyPr>
            <a:lstStyle/>
            <a:p>
              <a:pPr>
                <a:defRPr/>
              </a:pPr>
              <a:endParaRPr lang="en-US" sz="4200" b="1" dirty="0">
                <a:solidFill>
                  <a:srgbClr val="990000"/>
                </a:solidFill>
                <a:latin typeface="Arial" panose="020B0604020202020204" pitchFamily="34" charset="0"/>
                <a:cs typeface="Arial" panose="020B0604020202020204" pitchFamily="34" charset="0"/>
              </a:endParaRPr>
            </a:p>
            <a:p>
              <a:pPr>
                <a:defRPr/>
              </a:pPr>
              <a:endParaRPr lang="en-US" sz="4200" b="1" dirty="0">
                <a:solidFill>
                  <a:srgbClr val="990000"/>
                </a:solidFill>
                <a:latin typeface="Arial" panose="020B0604020202020204" pitchFamily="34" charset="0"/>
                <a:cs typeface="Arial" panose="020B0604020202020204" pitchFamily="34" charset="0"/>
              </a:endParaRPr>
            </a:p>
            <a:p>
              <a:pPr>
                <a:defRPr/>
              </a:pPr>
              <a:endParaRPr lang="en-US" sz="4200" b="1" dirty="0">
                <a:solidFill>
                  <a:srgbClr val="990000"/>
                </a:solidFill>
                <a:latin typeface="Arial" panose="020B0604020202020204" pitchFamily="34" charset="0"/>
                <a:cs typeface="Arial" panose="020B0604020202020204" pitchFamily="34" charset="0"/>
              </a:endParaRPr>
            </a:p>
            <a:p>
              <a:pPr>
                <a:defRPr/>
              </a:pPr>
              <a:endParaRPr lang="en-US" sz="4200" b="1" dirty="0">
                <a:solidFill>
                  <a:srgbClr val="990000"/>
                </a:solidFill>
                <a:latin typeface="Arial" panose="020B0604020202020204" pitchFamily="34" charset="0"/>
                <a:cs typeface="Arial" panose="020B0604020202020204" pitchFamily="34" charset="0"/>
              </a:endParaRPr>
            </a:p>
            <a:p>
              <a:pPr>
                <a:defRPr/>
              </a:pPr>
              <a:endParaRPr lang="en-US" sz="4200" b="1" dirty="0">
                <a:solidFill>
                  <a:srgbClr val="990000"/>
                </a:solidFill>
                <a:latin typeface="Arial" panose="020B0604020202020204" pitchFamily="34" charset="0"/>
                <a:cs typeface="Arial" panose="020B0604020202020204" pitchFamily="34" charset="0"/>
              </a:endParaRPr>
            </a:p>
            <a:p>
              <a:pPr>
                <a:defRPr/>
              </a:pPr>
              <a:endParaRPr lang="en-US" sz="4200" b="1" dirty="0">
                <a:solidFill>
                  <a:srgbClr val="990000"/>
                </a:solidFill>
                <a:latin typeface="Arial" panose="020B0604020202020204" pitchFamily="34" charset="0"/>
                <a:cs typeface="Arial" panose="020B0604020202020204" pitchFamily="34" charset="0"/>
              </a:endParaRPr>
            </a:p>
            <a:p>
              <a:pPr>
                <a:defRPr/>
              </a:pPr>
              <a:endParaRPr lang="en-US" sz="4200" b="1" dirty="0">
                <a:solidFill>
                  <a:srgbClr val="990000"/>
                </a:solidFill>
                <a:latin typeface="Arial" panose="020B0604020202020204" pitchFamily="34" charset="0"/>
                <a:cs typeface="Arial" panose="020B0604020202020204" pitchFamily="34" charset="0"/>
              </a:endParaRPr>
            </a:p>
            <a:p>
              <a:pPr>
                <a:defRPr/>
              </a:pPr>
              <a:endParaRPr lang="en-US" sz="800" b="1" dirty="0">
                <a:solidFill>
                  <a:srgbClr val="990000"/>
                </a:solidFill>
                <a:latin typeface="Arial" panose="020B0604020202020204" pitchFamily="34" charset="0"/>
                <a:cs typeface="Arial" panose="020B0604020202020204" pitchFamily="34" charset="0"/>
              </a:endParaRPr>
            </a:p>
            <a:p>
              <a:pPr>
                <a:defRPr/>
              </a:pPr>
              <a:endParaRPr lang="en-US" sz="800" b="1" dirty="0">
                <a:solidFill>
                  <a:srgbClr val="990000"/>
                </a:solidFill>
                <a:latin typeface="Arial" panose="020B0604020202020204" pitchFamily="34" charset="0"/>
                <a:cs typeface="Arial" panose="020B0604020202020204" pitchFamily="34" charset="0"/>
              </a:endParaRPr>
            </a:p>
            <a:p>
              <a:pPr>
                <a:defRPr/>
              </a:pPr>
              <a:endParaRPr lang="en-US" sz="200" b="1" dirty="0">
                <a:solidFill>
                  <a:srgbClr val="990000"/>
                </a:solidFill>
                <a:latin typeface="Arial" panose="020B0604020202020204" pitchFamily="34" charset="0"/>
                <a:cs typeface="Arial" panose="020B0604020202020204" pitchFamily="34" charset="0"/>
              </a:endParaRPr>
            </a:p>
            <a:p>
              <a:pPr>
                <a:defRPr/>
              </a:pPr>
              <a:endParaRPr lang="en-US" sz="800" b="1" dirty="0">
                <a:solidFill>
                  <a:srgbClr val="990000"/>
                </a:solidFill>
                <a:latin typeface="Arial" panose="020B0604020202020204" pitchFamily="34" charset="0"/>
                <a:cs typeface="Arial" panose="020B0604020202020204" pitchFamily="34" charset="0"/>
              </a:endParaRPr>
            </a:p>
            <a:p>
              <a:pPr>
                <a:defRPr/>
              </a:pPr>
              <a:endParaRPr lang="en-US" sz="800" b="1" dirty="0">
                <a:solidFill>
                  <a:srgbClr val="990000"/>
                </a:solidFill>
                <a:latin typeface="Arial" panose="020B0604020202020204" pitchFamily="34" charset="0"/>
                <a:cs typeface="Arial" panose="020B0604020202020204" pitchFamily="34" charset="0"/>
              </a:endParaRPr>
            </a:p>
            <a:p>
              <a:pPr>
                <a:defRPr/>
              </a:pPr>
              <a:endParaRPr lang="en-US" sz="800" b="1" dirty="0">
                <a:solidFill>
                  <a:srgbClr val="990000"/>
                </a:solidFill>
                <a:latin typeface="Arial" panose="020B0604020202020204" pitchFamily="34" charset="0"/>
                <a:cs typeface="Arial" panose="020B0604020202020204" pitchFamily="34" charset="0"/>
              </a:endParaRPr>
            </a:p>
            <a:p>
              <a:pPr>
                <a:defRPr/>
              </a:pPr>
              <a:endParaRPr lang="en-US" sz="800" b="1" dirty="0">
                <a:solidFill>
                  <a:srgbClr val="990000"/>
                </a:solidFill>
                <a:latin typeface="Arial" panose="020B0604020202020204" pitchFamily="34" charset="0"/>
                <a:cs typeface="Arial" panose="020B0604020202020204" pitchFamily="34" charset="0"/>
              </a:endParaRPr>
            </a:p>
            <a:p>
              <a:pPr>
                <a:defRPr/>
              </a:pPr>
              <a:endParaRPr lang="en-US" sz="800" b="1" dirty="0">
                <a:solidFill>
                  <a:srgbClr val="990000"/>
                </a:solidFill>
                <a:latin typeface="Arial" panose="020B0604020202020204" pitchFamily="34" charset="0"/>
                <a:cs typeface="Arial" panose="020B0604020202020204" pitchFamily="34" charset="0"/>
              </a:endParaRPr>
            </a:p>
            <a:p>
              <a:pPr>
                <a:defRPr/>
              </a:pPr>
              <a:endParaRPr lang="en-US" sz="800" b="1" dirty="0">
                <a:solidFill>
                  <a:srgbClr val="990000"/>
                </a:solidFill>
                <a:latin typeface="Arial" panose="020B0604020202020204" pitchFamily="34" charset="0"/>
                <a:cs typeface="Arial" panose="020B0604020202020204" pitchFamily="34" charset="0"/>
              </a:endParaRPr>
            </a:p>
            <a:p>
              <a:pPr>
                <a:defRPr/>
              </a:pPr>
              <a:endParaRPr lang="en-US" sz="800" b="1" dirty="0">
                <a:solidFill>
                  <a:srgbClr val="990000"/>
                </a:solidFill>
                <a:latin typeface="Arial" panose="020B0604020202020204" pitchFamily="34" charset="0"/>
                <a:cs typeface="Arial" panose="020B0604020202020204" pitchFamily="34" charset="0"/>
              </a:endParaRPr>
            </a:p>
            <a:p>
              <a:pPr>
                <a:defRPr/>
              </a:pPr>
              <a:endParaRPr lang="en-US" sz="600" b="1" dirty="0">
                <a:solidFill>
                  <a:srgbClr val="990000"/>
                </a:solidFill>
                <a:latin typeface="Arial" panose="020B0604020202020204" pitchFamily="34" charset="0"/>
                <a:cs typeface="Arial" panose="020B0604020202020204" pitchFamily="34" charset="0"/>
              </a:endParaRPr>
            </a:p>
            <a:p>
              <a:pPr>
                <a:defRPr/>
              </a:pPr>
              <a:endParaRPr lang="en-US" sz="900" b="1" dirty="0">
                <a:solidFill>
                  <a:srgbClr val="990000"/>
                </a:solidFill>
                <a:latin typeface="Arial" panose="020B0604020202020204" pitchFamily="34" charset="0"/>
                <a:cs typeface="Arial" panose="020B0604020202020204" pitchFamily="34" charset="0"/>
              </a:endParaRPr>
            </a:p>
            <a:p>
              <a:pPr>
                <a:defRPr/>
              </a:pPr>
              <a:endParaRPr lang="en-US" sz="200" b="1" dirty="0">
                <a:solidFill>
                  <a:srgbClr val="990000"/>
                </a:solidFill>
                <a:latin typeface="Arial" panose="020B0604020202020204" pitchFamily="34" charset="0"/>
                <a:cs typeface="Arial" panose="020B0604020202020204" pitchFamily="34" charset="0"/>
              </a:endParaRPr>
            </a:p>
          </p:txBody>
        </p:sp>
        <p:grpSp>
          <p:nvGrpSpPr>
            <p:cNvPr id="67" name="Group 66">
              <a:extLst>
                <a:ext uri="{FF2B5EF4-FFF2-40B4-BE49-F238E27FC236}">
                  <a16:creationId xmlns:a16="http://schemas.microsoft.com/office/drawing/2014/main" id="{1C988E58-D965-0949-347A-B8DF6F24871E}"/>
                </a:ext>
              </a:extLst>
            </p:cNvPr>
            <p:cNvGrpSpPr/>
            <p:nvPr/>
          </p:nvGrpSpPr>
          <p:grpSpPr>
            <a:xfrm>
              <a:off x="5056519" y="11824182"/>
              <a:ext cx="4018378" cy="4517652"/>
              <a:chOff x="-4501109" y="13337137"/>
              <a:chExt cx="8834509" cy="9932177"/>
            </a:xfrm>
          </p:grpSpPr>
          <p:pic>
            <p:nvPicPr>
              <p:cNvPr id="14" name="Picture 16" descr="A graph of a number of retinal area&#10;&#10;Description automatically generated">
                <a:extLst>
                  <a:ext uri="{FF2B5EF4-FFF2-40B4-BE49-F238E27FC236}">
                    <a16:creationId xmlns:a16="http://schemas.microsoft.com/office/drawing/2014/main" id="{808DDC32-3ACB-C2CC-B54E-9E6639ADB3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5480" y="13598913"/>
                <a:ext cx="3978896" cy="436498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18" descr="A graph of a number of retinal area&#10;&#10;Description automatically generated">
                <a:extLst>
                  <a:ext uri="{FF2B5EF4-FFF2-40B4-BE49-F238E27FC236}">
                    <a16:creationId xmlns:a16="http://schemas.microsoft.com/office/drawing/2014/main" id="{A7BD045E-72F5-FE87-00CE-D5CFC76D8CA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2963"/>
              <a:stretch/>
            </p:blipFill>
            <p:spPr bwMode="auto">
              <a:xfrm>
                <a:off x="-4045531" y="18071738"/>
                <a:ext cx="3968529" cy="42356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20" descr="A graph of a number of retinal area&#10;&#10;Description automatically generated">
                <a:extLst>
                  <a:ext uri="{FF2B5EF4-FFF2-40B4-BE49-F238E27FC236}">
                    <a16:creationId xmlns:a16="http://schemas.microsoft.com/office/drawing/2014/main" id="{0D7423F8-3FFD-CAAB-1E7F-AD0F2FEBF66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7823" r="2601"/>
              <a:stretch/>
            </p:blipFill>
            <p:spPr bwMode="auto">
              <a:xfrm>
                <a:off x="354505" y="13632633"/>
                <a:ext cx="3978895" cy="424384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7388880-6268-81F8-89F7-52AA9AC360F5}"/>
                  </a:ext>
                </a:extLst>
              </p:cNvPr>
              <p:cNvSpPr txBox="1"/>
              <p:nvPr/>
            </p:nvSpPr>
            <p:spPr>
              <a:xfrm>
                <a:off x="610881" y="18228235"/>
                <a:ext cx="3541121" cy="504107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Figure 6. </a:t>
                </a:r>
                <a:r>
                  <a:rPr lang="en-US" sz="1200" b="0" i="0" dirty="0">
                    <a:solidFill>
                      <a:srgbClr val="000000"/>
                    </a:solidFill>
                    <a:effectLst/>
                    <a:highlight>
                      <a:srgbClr val="FFFFFF"/>
                    </a:highlight>
                    <a:latin typeface="Arial" panose="020B0604020202020204" pitchFamily="34" charset="0"/>
                    <a:cs typeface="Arial" panose="020B0604020202020204" pitchFamily="34" charset="0"/>
                  </a:rPr>
                  <a:t>IB4 immunostaining of mice capillary </a:t>
                </a:r>
                <a:r>
                  <a:rPr lang="en-US" sz="1200" dirty="0">
                    <a:solidFill>
                      <a:srgbClr val="000000"/>
                    </a:solidFill>
                    <a:highlight>
                      <a:srgbClr val="FFFFFF"/>
                    </a:highlight>
                    <a:latin typeface="Arial" panose="020B0604020202020204" pitchFamily="34" charset="0"/>
                    <a:cs typeface="Arial" panose="020B0604020202020204" pitchFamily="34" charset="0"/>
                  </a:rPr>
                  <a:t>v</a:t>
                </a:r>
                <a:r>
                  <a:rPr lang="en-US" sz="1200" b="0" i="0" dirty="0">
                    <a:solidFill>
                      <a:srgbClr val="000000"/>
                    </a:solidFill>
                    <a:effectLst/>
                    <a:highlight>
                      <a:srgbClr val="FFFFFF"/>
                    </a:highlight>
                    <a:latin typeface="Arial" panose="020B0604020202020204" pitchFamily="34" charset="0"/>
                    <a:cs typeface="Arial" panose="020B0604020202020204" pitchFamily="34" charset="0"/>
                  </a:rPr>
                  <a:t>essel area when compared to total retinal capillary area following IVI in mice with AuNP </a:t>
                </a:r>
                <a:r>
                  <a:rPr lang="en-US" sz="1200" b="1" i="0" dirty="0">
                    <a:solidFill>
                      <a:srgbClr val="000000"/>
                    </a:solidFill>
                    <a:effectLst/>
                    <a:highlight>
                      <a:srgbClr val="FFFFFF"/>
                    </a:highlight>
                    <a:latin typeface="Arial" panose="020B0604020202020204" pitchFamily="34" charset="0"/>
                    <a:cs typeface="Arial" panose="020B0604020202020204" pitchFamily="34" charset="0"/>
                  </a:rPr>
                  <a:t>(A)</a:t>
                </a:r>
                <a:r>
                  <a:rPr lang="en-US" sz="1200" i="0" dirty="0">
                    <a:solidFill>
                      <a:srgbClr val="000000"/>
                    </a:solidFill>
                    <a:effectLst/>
                    <a:highlight>
                      <a:srgbClr val="FFFFFF"/>
                    </a:highlight>
                    <a:latin typeface="Arial" panose="020B0604020202020204" pitchFamily="34" charset="0"/>
                    <a:cs typeface="Arial" panose="020B0604020202020204" pitchFamily="34" charset="0"/>
                  </a:rPr>
                  <a:t>, NC </a:t>
                </a:r>
                <a:r>
                  <a:rPr lang="en-US" sz="1200" b="1" i="0" dirty="0">
                    <a:solidFill>
                      <a:srgbClr val="000000"/>
                    </a:solidFill>
                    <a:effectLst/>
                    <a:highlight>
                      <a:srgbClr val="FFFFFF"/>
                    </a:highlight>
                    <a:latin typeface="Arial" panose="020B0604020202020204" pitchFamily="34" charset="0"/>
                    <a:cs typeface="Arial" panose="020B0604020202020204" pitchFamily="34" charset="0"/>
                  </a:rPr>
                  <a:t>(B</a:t>
                </a:r>
                <a:r>
                  <a:rPr lang="en-US" sz="1200" i="0" dirty="0">
                    <a:solidFill>
                      <a:srgbClr val="000000"/>
                    </a:solidFill>
                    <a:effectLst/>
                    <a:highlight>
                      <a:srgbClr val="FFFFFF"/>
                    </a:highlight>
                    <a:latin typeface="Arial" panose="020B0604020202020204" pitchFamily="34" charset="0"/>
                    <a:cs typeface="Arial" panose="020B0604020202020204" pitchFamily="34" charset="0"/>
                  </a:rPr>
                  <a:t>), and BTNC </a:t>
                </a:r>
                <a:r>
                  <a:rPr lang="en-US" sz="1200" b="1" i="0" dirty="0">
                    <a:solidFill>
                      <a:srgbClr val="000000"/>
                    </a:solidFill>
                    <a:effectLst/>
                    <a:highlight>
                      <a:srgbClr val="FFFFFF"/>
                    </a:highlight>
                    <a:latin typeface="Arial" panose="020B0604020202020204" pitchFamily="34" charset="0"/>
                    <a:cs typeface="Arial" panose="020B0604020202020204" pitchFamily="34" charset="0"/>
                  </a:rPr>
                  <a:t>(C)</a:t>
                </a:r>
                <a:r>
                  <a:rPr lang="en-US" sz="1200" i="0" dirty="0">
                    <a:solidFill>
                      <a:srgbClr val="000000"/>
                    </a:solidFill>
                    <a:effectLst/>
                    <a:highlight>
                      <a:srgbClr val="FFFFFF"/>
                    </a:highlight>
                    <a:latin typeface="Arial" panose="020B0604020202020204" pitchFamily="34" charset="0"/>
                    <a:cs typeface="Arial" panose="020B0604020202020204" pitchFamily="34" charset="0"/>
                  </a:rPr>
                  <a:t>. </a:t>
                </a:r>
                <a:endParaRPr lang="en-US" sz="1200" dirty="0">
                  <a:solidFill>
                    <a:srgbClr val="000000"/>
                  </a:solidFill>
                  <a:highlight>
                    <a:srgbClr val="FFFFFF"/>
                  </a:highlight>
                  <a:latin typeface="Arial" panose="020B0604020202020204" pitchFamily="34" charset="0"/>
                  <a:cs typeface="Arial" panose="020B0604020202020204" pitchFamily="34" charset="0"/>
                </a:endParaRPr>
              </a:p>
              <a:p>
                <a:endParaRPr lang="en-US" sz="1700" i="0" dirty="0">
                  <a:solidFill>
                    <a:srgbClr val="000000"/>
                  </a:solidFill>
                  <a:effectLst/>
                  <a:highlight>
                    <a:srgbClr val="FFFFFF"/>
                  </a:highlight>
                  <a:latin typeface="Arial" panose="020B0604020202020204" pitchFamily="34" charset="0"/>
                  <a:cs typeface="Arial" panose="020B0604020202020204" pitchFamily="34" charset="0"/>
                </a:endParaRPr>
              </a:p>
              <a:p>
                <a:endParaRPr lang="en-US" dirty="0"/>
              </a:p>
            </p:txBody>
          </p:sp>
          <p:sp>
            <p:nvSpPr>
              <p:cNvPr id="23" name="TextBox 22">
                <a:extLst>
                  <a:ext uri="{FF2B5EF4-FFF2-40B4-BE49-F238E27FC236}">
                    <a16:creationId xmlns:a16="http://schemas.microsoft.com/office/drawing/2014/main" id="{9EB7ECF4-3789-375D-4129-19FB1213385B}"/>
                  </a:ext>
                </a:extLst>
              </p:cNvPr>
              <p:cNvSpPr txBox="1"/>
              <p:nvPr/>
            </p:nvSpPr>
            <p:spPr>
              <a:xfrm>
                <a:off x="-4501109" y="13338632"/>
                <a:ext cx="479729" cy="811986"/>
              </a:xfrm>
              <a:prstGeom prst="rect">
                <a:avLst/>
              </a:prstGeom>
              <a:noFill/>
            </p:spPr>
            <p:txBody>
              <a:bodyPr wrap="square" rtlCol="0">
                <a:spAutoFit/>
              </a:bodyPr>
              <a:lstStyle/>
              <a:p>
                <a:r>
                  <a:rPr lang="en-US" b="1" dirty="0"/>
                  <a:t>A</a:t>
                </a:r>
              </a:p>
            </p:txBody>
          </p:sp>
          <p:sp>
            <p:nvSpPr>
              <p:cNvPr id="24" name="TextBox 23">
                <a:extLst>
                  <a:ext uri="{FF2B5EF4-FFF2-40B4-BE49-F238E27FC236}">
                    <a16:creationId xmlns:a16="http://schemas.microsoft.com/office/drawing/2014/main" id="{2E87B257-4E48-CA39-CA61-C0535069A49A}"/>
                  </a:ext>
                </a:extLst>
              </p:cNvPr>
              <p:cNvSpPr txBox="1"/>
              <p:nvPr/>
            </p:nvSpPr>
            <p:spPr>
              <a:xfrm>
                <a:off x="-33941" y="13337137"/>
                <a:ext cx="479729" cy="811986"/>
              </a:xfrm>
              <a:prstGeom prst="rect">
                <a:avLst/>
              </a:prstGeom>
              <a:noFill/>
            </p:spPr>
            <p:txBody>
              <a:bodyPr wrap="square" rtlCol="0">
                <a:spAutoFit/>
              </a:bodyPr>
              <a:lstStyle/>
              <a:p>
                <a:r>
                  <a:rPr lang="en-US" b="1" dirty="0"/>
                  <a:t>B</a:t>
                </a:r>
              </a:p>
            </p:txBody>
          </p:sp>
          <p:sp>
            <p:nvSpPr>
              <p:cNvPr id="25" name="TextBox 24">
                <a:extLst>
                  <a:ext uri="{FF2B5EF4-FFF2-40B4-BE49-F238E27FC236}">
                    <a16:creationId xmlns:a16="http://schemas.microsoft.com/office/drawing/2014/main" id="{B41A134D-8281-102F-CD94-3D5898E93660}"/>
                  </a:ext>
                </a:extLst>
              </p:cNvPr>
              <p:cNvSpPr txBox="1"/>
              <p:nvPr/>
            </p:nvSpPr>
            <p:spPr>
              <a:xfrm>
                <a:off x="-4440493" y="17826394"/>
                <a:ext cx="479729" cy="811986"/>
              </a:xfrm>
              <a:prstGeom prst="rect">
                <a:avLst/>
              </a:prstGeom>
              <a:noFill/>
            </p:spPr>
            <p:txBody>
              <a:bodyPr wrap="square" rtlCol="0">
                <a:spAutoFit/>
              </a:bodyPr>
              <a:lstStyle/>
              <a:p>
                <a:r>
                  <a:rPr lang="en-US" b="1" dirty="0"/>
                  <a:t>C</a:t>
                </a:r>
              </a:p>
            </p:txBody>
          </p:sp>
        </p:grpSp>
        <p:grpSp>
          <p:nvGrpSpPr>
            <p:cNvPr id="68" name="Group 67">
              <a:extLst>
                <a:ext uri="{FF2B5EF4-FFF2-40B4-BE49-F238E27FC236}">
                  <a16:creationId xmlns:a16="http://schemas.microsoft.com/office/drawing/2014/main" id="{905F448E-94B9-6B09-5C71-11D672C9F617}"/>
                </a:ext>
              </a:extLst>
            </p:cNvPr>
            <p:cNvGrpSpPr/>
            <p:nvPr/>
          </p:nvGrpSpPr>
          <p:grpSpPr>
            <a:xfrm>
              <a:off x="9561251" y="11824181"/>
              <a:ext cx="4696973" cy="5295921"/>
              <a:chOff x="5276202" y="18815698"/>
              <a:chExt cx="9023800" cy="8792911"/>
            </a:xfrm>
          </p:grpSpPr>
          <p:sp>
            <p:nvSpPr>
              <p:cNvPr id="43" name="TextBox 42">
                <a:extLst>
                  <a:ext uri="{FF2B5EF4-FFF2-40B4-BE49-F238E27FC236}">
                    <a16:creationId xmlns:a16="http://schemas.microsoft.com/office/drawing/2014/main" id="{49B03DFC-A82F-B989-DA47-977E8D811BC6}"/>
                  </a:ext>
                </a:extLst>
              </p:cNvPr>
              <p:cNvSpPr txBox="1"/>
              <p:nvPr/>
            </p:nvSpPr>
            <p:spPr>
              <a:xfrm>
                <a:off x="5315300" y="22167453"/>
                <a:ext cx="8369301" cy="823126"/>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Figure 9. </a:t>
                </a:r>
                <a:r>
                  <a:rPr lang="en-US" sz="1200" dirty="0">
                    <a:latin typeface="Arial" panose="020B0604020202020204" pitchFamily="34" charset="0"/>
                    <a:cs typeface="Arial" panose="020B0604020202020204" pitchFamily="34" charset="0"/>
                  </a:rPr>
                  <a:t>Average amplitude (</a:t>
                </a:r>
                <a:r>
                  <a:rPr lang="el-GR" sz="1200" b="0" i="0" dirty="0">
                    <a:solidFill>
                      <a:srgbClr val="040C28"/>
                    </a:solidFill>
                    <a:effectLst/>
                    <a:latin typeface="Google Sans"/>
                  </a:rPr>
                  <a:t>μ</a:t>
                </a:r>
                <a:r>
                  <a:rPr lang="en-US" sz="1200" b="0" i="0" dirty="0">
                    <a:solidFill>
                      <a:srgbClr val="040C28"/>
                    </a:solidFill>
                    <a:effectLst/>
                    <a:latin typeface="Google Sans"/>
                  </a:rPr>
                  <a:t>V) </a:t>
                </a:r>
                <a:r>
                  <a:rPr lang="en-US" sz="1200" dirty="0">
                    <a:latin typeface="Arial" panose="020B0604020202020204" pitchFamily="34" charset="0"/>
                    <a:cs typeface="Arial" panose="020B0604020202020204" pitchFamily="34" charset="0"/>
                  </a:rPr>
                  <a:t>and latency (</a:t>
                </a:r>
                <a:r>
                  <a:rPr lang="en-US" sz="1200" dirty="0" err="1">
                    <a:latin typeface="Arial" panose="020B0604020202020204" pitchFamily="34" charset="0"/>
                    <a:cs typeface="Arial" panose="020B0604020202020204" pitchFamily="34" charset="0"/>
                  </a:rPr>
                  <a:t>ms</a:t>
                </a:r>
                <a:r>
                  <a:rPr lang="en-US" sz="1200" dirty="0">
                    <a:latin typeface="Arial" panose="020B0604020202020204" pitchFamily="34" charset="0"/>
                    <a:cs typeface="Arial" panose="020B0604020202020204" pitchFamily="34" charset="0"/>
                  </a:rPr>
                  <a:t>) of </a:t>
                </a:r>
                <a:r>
                  <a:rPr lang="en-US" sz="1200" b="1" dirty="0">
                    <a:latin typeface="Arial" panose="020B0604020202020204" pitchFamily="34" charset="0"/>
                    <a:cs typeface="Arial" panose="020B0604020202020204" pitchFamily="34" charset="0"/>
                  </a:rPr>
                  <a:t>𝛼 </a:t>
                </a:r>
                <a:r>
                  <a:rPr lang="en-US" sz="1200" dirty="0">
                    <a:latin typeface="Arial" panose="020B0604020202020204" pitchFamily="34" charset="0"/>
                    <a:cs typeface="Arial" panose="020B0604020202020204" pitchFamily="34" charset="0"/>
                  </a:rPr>
                  <a:t>waves from ERG for 1000 ug/mL IVI of control, AuNPs, NC, and BTNC.</a:t>
                </a:r>
              </a:p>
            </p:txBody>
          </p:sp>
          <p:pic>
            <p:nvPicPr>
              <p:cNvPr id="44" name="Picture 43" descr="A graph of a diagram&#10;&#10;Description automatically generated with medium confidence">
                <a:extLst>
                  <a:ext uri="{FF2B5EF4-FFF2-40B4-BE49-F238E27FC236}">
                    <a16:creationId xmlns:a16="http://schemas.microsoft.com/office/drawing/2014/main" id="{C14A1E51-CA3B-0173-023B-6E0DFC4CE680}"/>
                  </a:ext>
                </a:extLst>
              </p:cNvPr>
              <p:cNvPicPr>
                <a:picLocks noChangeAspect="1"/>
              </p:cNvPicPr>
              <p:nvPr/>
            </p:nvPicPr>
            <p:blipFill rotWithShape="1">
              <a:blip r:embed="rId12"/>
              <a:srcRect r="2093"/>
              <a:stretch/>
            </p:blipFill>
            <p:spPr>
              <a:xfrm>
                <a:off x="9096761" y="18815698"/>
                <a:ext cx="4999648" cy="3427687"/>
              </a:xfrm>
              <a:prstGeom prst="rect">
                <a:avLst/>
              </a:prstGeom>
            </p:spPr>
          </p:pic>
          <p:pic>
            <p:nvPicPr>
              <p:cNvPr id="45" name="Picture 44" descr="A graph of a diagram&#10;&#10;Description automatically generated with medium confidence">
                <a:extLst>
                  <a:ext uri="{FF2B5EF4-FFF2-40B4-BE49-F238E27FC236}">
                    <a16:creationId xmlns:a16="http://schemas.microsoft.com/office/drawing/2014/main" id="{5356968E-1A73-1715-EE09-AD54B91FBB18}"/>
                  </a:ext>
                </a:extLst>
              </p:cNvPr>
              <p:cNvPicPr>
                <a:picLocks noChangeAspect="1"/>
              </p:cNvPicPr>
              <p:nvPr/>
            </p:nvPicPr>
            <p:blipFill rotWithShape="1">
              <a:blip r:embed="rId13"/>
              <a:srcRect r="25871"/>
              <a:stretch/>
            </p:blipFill>
            <p:spPr>
              <a:xfrm>
                <a:off x="5315300" y="23370130"/>
                <a:ext cx="3821927" cy="3413982"/>
              </a:xfrm>
              <a:prstGeom prst="rect">
                <a:avLst/>
              </a:prstGeom>
              <a:ln>
                <a:noFill/>
              </a:ln>
            </p:spPr>
          </p:pic>
          <p:sp>
            <p:nvSpPr>
              <p:cNvPr id="46" name="TextBox 45">
                <a:extLst>
                  <a:ext uri="{FF2B5EF4-FFF2-40B4-BE49-F238E27FC236}">
                    <a16:creationId xmlns:a16="http://schemas.microsoft.com/office/drawing/2014/main" id="{4D8B9639-1396-4E4D-19B3-A87AF8137606}"/>
                  </a:ext>
                </a:extLst>
              </p:cNvPr>
              <p:cNvSpPr txBox="1"/>
              <p:nvPr/>
            </p:nvSpPr>
            <p:spPr>
              <a:xfrm>
                <a:off x="5304325" y="26785483"/>
                <a:ext cx="8995677" cy="823126"/>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Figure 10. </a:t>
                </a:r>
                <a:r>
                  <a:rPr lang="en-US" sz="1200" dirty="0">
                    <a:latin typeface="Arial" panose="020B0604020202020204" pitchFamily="34" charset="0"/>
                    <a:cs typeface="Arial" panose="020B0604020202020204" pitchFamily="34" charset="0"/>
                  </a:rPr>
                  <a:t>Average amplitude (</a:t>
                </a:r>
                <a:r>
                  <a:rPr lang="el-GR" sz="1200" b="0" i="0" dirty="0">
                    <a:solidFill>
                      <a:srgbClr val="040C28"/>
                    </a:solidFill>
                    <a:effectLst/>
                    <a:latin typeface="Google Sans"/>
                  </a:rPr>
                  <a:t>μ</a:t>
                </a:r>
                <a:r>
                  <a:rPr lang="en-US" sz="1200" b="0" i="0" dirty="0">
                    <a:solidFill>
                      <a:srgbClr val="040C28"/>
                    </a:solidFill>
                    <a:effectLst/>
                    <a:latin typeface="Google Sans"/>
                  </a:rPr>
                  <a:t>V) </a:t>
                </a:r>
                <a:r>
                  <a:rPr lang="en-US" sz="1200" dirty="0">
                    <a:latin typeface="Arial" panose="020B0604020202020204" pitchFamily="34" charset="0"/>
                    <a:cs typeface="Arial" panose="020B0604020202020204" pitchFamily="34" charset="0"/>
                  </a:rPr>
                  <a:t>and latency (</a:t>
                </a:r>
                <a:r>
                  <a:rPr lang="en-US" sz="1200" dirty="0" err="1">
                    <a:latin typeface="Arial" panose="020B0604020202020204" pitchFamily="34" charset="0"/>
                    <a:cs typeface="Arial" panose="020B0604020202020204" pitchFamily="34" charset="0"/>
                  </a:rPr>
                  <a:t>ms</a:t>
                </a:r>
                <a:r>
                  <a:rPr lang="en-US" sz="1200" dirty="0">
                    <a:latin typeface="Arial" panose="020B0604020202020204" pitchFamily="34" charset="0"/>
                    <a:cs typeface="Arial" panose="020B0604020202020204" pitchFamily="34" charset="0"/>
                  </a:rPr>
                  <a:t>) of </a:t>
                </a:r>
                <a:r>
                  <a:rPr lang="en-US" sz="1200" b="1" dirty="0">
                    <a:latin typeface="Arial" panose="020B0604020202020204" pitchFamily="34" charset="0"/>
                    <a:cs typeface="Arial" panose="020B0604020202020204" pitchFamily="34" charset="0"/>
                  </a:rPr>
                  <a:t>β</a:t>
                </a:r>
                <a:r>
                  <a:rPr lang="en-US" sz="1200" dirty="0">
                    <a:latin typeface="Arial" panose="020B0604020202020204" pitchFamily="34" charset="0"/>
                    <a:cs typeface="Arial" panose="020B0604020202020204" pitchFamily="34" charset="0"/>
                  </a:rPr>
                  <a:t> waves from ERG for 1000 ug/mL IVI of control, AuNPs, NC, and BTNC.</a:t>
                </a:r>
              </a:p>
            </p:txBody>
          </p:sp>
          <p:pic>
            <p:nvPicPr>
              <p:cNvPr id="47" name="Picture 46" descr="A graph of a diagram&#10;&#10;Description automatically generated with medium confidence">
                <a:extLst>
                  <a:ext uri="{FF2B5EF4-FFF2-40B4-BE49-F238E27FC236}">
                    <a16:creationId xmlns:a16="http://schemas.microsoft.com/office/drawing/2014/main" id="{DA5730F2-4FE0-CB9F-F15A-5FF5DCA7AFF3}"/>
                  </a:ext>
                </a:extLst>
              </p:cNvPr>
              <p:cNvPicPr>
                <a:picLocks noChangeAspect="1"/>
              </p:cNvPicPr>
              <p:nvPr/>
            </p:nvPicPr>
            <p:blipFill rotWithShape="1">
              <a:blip r:embed="rId14"/>
              <a:srcRect r="1701"/>
              <a:stretch/>
            </p:blipFill>
            <p:spPr>
              <a:xfrm>
                <a:off x="9111205" y="23365782"/>
                <a:ext cx="4999646" cy="3413982"/>
              </a:xfrm>
              <a:prstGeom prst="rect">
                <a:avLst/>
              </a:prstGeom>
            </p:spPr>
          </p:pic>
          <p:pic>
            <p:nvPicPr>
              <p:cNvPr id="48" name="Picture 47" descr="A graph showing the results of a flash intensity&#10;&#10;Description automatically generated">
                <a:extLst>
                  <a:ext uri="{FF2B5EF4-FFF2-40B4-BE49-F238E27FC236}">
                    <a16:creationId xmlns:a16="http://schemas.microsoft.com/office/drawing/2014/main" id="{6A6AB1EB-C5F6-53C8-0FCC-6137EE3A7656}"/>
                  </a:ext>
                </a:extLst>
              </p:cNvPr>
              <p:cNvPicPr>
                <a:picLocks noChangeAspect="1"/>
              </p:cNvPicPr>
              <p:nvPr/>
            </p:nvPicPr>
            <p:blipFill rotWithShape="1">
              <a:blip r:embed="rId15"/>
              <a:srcRect r="25871"/>
              <a:stretch/>
            </p:blipFill>
            <p:spPr>
              <a:xfrm>
                <a:off x="5276202" y="18816200"/>
                <a:ext cx="3825039" cy="3416760"/>
              </a:xfrm>
              <a:prstGeom prst="rect">
                <a:avLst/>
              </a:prstGeom>
              <a:ln>
                <a:noFill/>
              </a:ln>
            </p:spPr>
          </p:pic>
          <p:pic>
            <p:nvPicPr>
              <p:cNvPr id="53" name="Picture 52">
                <a:extLst>
                  <a:ext uri="{FF2B5EF4-FFF2-40B4-BE49-F238E27FC236}">
                    <a16:creationId xmlns:a16="http://schemas.microsoft.com/office/drawing/2014/main" id="{60463F4F-1A85-8845-03AE-4C20F3CC14EA}"/>
                  </a:ext>
                </a:extLst>
              </p:cNvPr>
              <p:cNvPicPr>
                <a:picLocks noChangeAspect="1"/>
              </p:cNvPicPr>
              <p:nvPr/>
            </p:nvPicPr>
            <p:blipFill>
              <a:blip r:embed="rId16"/>
              <a:stretch>
                <a:fillRect/>
              </a:stretch>
            </p:blipFill>
            <p:spPr>
              <a:xfrm rot="5400000">
                <a:off x="8496445" y="19867449"/>
                <a:ext cx="1101701" cy="354785"/>
              </a:xfrm>
              <a:prstGeom prst="rect">
                <a:avLst/>
              </a:prstGeom>
            </p:spPr>
          </p:pic>
          <p:pic>
            <p:nvPicPr>
              <p:cNvPr id="54" name="Picture 53">
                <a:extLst>
                  <a:ext uri="{FF2B5EF4-FFF2-40B4-BE49-F238E27FC236}">
                    <a16:creationId xmlns:a16="http://schemas.microsoft.com/office/drawing/2014/main" id="{7D918A1C-380E-8C85-07FA-B50811905662}"/>
                  </a:ext>
                </a:extLst>
              </p:cNvPr>
              <p:cNvPicPr>
                <a:picLocks noChangeAspect="1"/>
              </p:cNvPicPr>
              <p:nvPr/>
            </p:nvPicPr>
            <p:blipFill>
              <a:blip r:embed="rId16"/>
              <a:stretch>
                <a:fillRect/>
              </a:stretch>
            </p:blipFill>
            <p:spPr>
              <a:xfrm rot="5400000">
                <a:off x="8513428" y="24085030"/>
                <a:ext cx="1101701" cy="354785"/>
              </a:xfrm>
              <a:prstGeom prst="rect">
                <a:avLst/>
              </a:prstGeom>
            </p:spPr>
          </p:pic>
        </p:grpSp>
        <p:sp>
          <p:nvSpPr>
            <p:cNvPr id="65" name="TextBox 64">
              <a:extLst>
                <a:ext uri="{FF2B5EF4-FFF2-40B4-BE49-F238E27FC236}">
                  <a16:creationId xmlns:a16="http://schemas.microsoft.com/office/drawing/2014/main" id="{E7FE7D37-1BED-FAE5-D754-E1CEC374C949}"/>
                </a:ext>
              </a:extLst>
            </p:cNvPr>
            <p:cNvSpPr txBox="1"/>
            <p:nvPr/>
          </p:nvSpPr>
          <p:spPr>
            <a:xfrm>
              <a:off x="10038006" y="11250583"/>
              <a:ext cx="3174617" cy="369332"/>
            </a:xfrm>
            <a:prstGeom prst="rect">
              <a:avLst/>
            </a:prstGeom>
            <a:noFill/>
            <a:ln w="19050">
              <a:solidFill>
                <a:schemeClr val="tx1"/>
              </a:solidFill>
            </a:ln>
          </p:spPr>
          <p:txBody>
            <a:bodyPr wrap="square" rtlCol="0">
              <a:spAutoFit/>
            </a:bodyPr>
            <a:lstStyle/>
            <a:p>
              <a:pPr algn="ctr"/>
              <a:r>
                <a:rPr lang="en-US" b="1" dirty="0">
                  <a:solidFill>
                    <a:srgbClr val="990000"/>
                  </a:solidFill>
                </a:rPr>
                <a:t>ERG</a:t>
              </a:r>
            </a:p>
          </p:txBody>
        </p:sp>
        <p:sp>
          <p:nvSpPr>
            <p:cNvPr id="66" name="TextBox 65">
              <a:extLst>
                <a:ext uri="{FF2B5EF4-FFF2-40B4-BE49-F238E27FC236}">
                  <a16:creationId xmlns:a16="http://schemas.microsoft.com/office/drawing/2014/main" id="{B2F9EFE7-37D3-103F-CD10-74E383FD13A4}"/>
                </a:ext>
              </a:extLst>
            </p:cNvPr>
            <p:cNvSpPr txBox="1"/>
            <p:nvPr/>
          </p:nvSpPr>
          <p:spPr>
            <a:xfrm>
              <a:off x="5610204" y="11255774"/>
              <a:ext cx="3174617" cy="369332"/>
            </a:xfrm>
            <a:prstGeom prst="rect">
              <a:avLst/>
            </a:prstGeom>
            <a:noFill/>
            <a:ln w="19050">
              <a:solidFill>
                <a:schemeClr val="tx1"/>
              </a:solidFill>
            </a:ln>
          </p:spPr>
          <p:txBody>
            <a:bodyPr wrap="square" rtlCol="0">
              <a:spAutoFit/>
            </a:bodyPr>
            <a:lstStyle/>
            <a:p>
              <a:pPr algn="ctr"/>
              <a:r>
                <a:rPr lang="en-US" b="1" dirty="0">
                  <a:solidFill>
                    <a:srgbClr val="990000"/>
                  </a:solidFill>
                </a:rPr>
                <a:t>IB4 Immunostaining</a:t>
              </a:r>
            </a:p>
          </p:txBody>
        </p:sp>
      </p:grpSp>
    </p:spTree>
    <p:extLst>
      <p:ext uri="{BB962C8B-B14F-4D97-AF65-F5344CB8AC3E}">
        <p14:creationId xmlns:p14="http://schemas.microsoft.com/office/powerpoint/2010/main" val="86510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8B69DB8-35BF-2CF5-AB05-FC2B4E26EA78}"/>
              </a:ext>
            </a:extLst>
          </p:cNvPr>
          <p:cNvSpPr>
            <a:spLocks noGrp="1"/>
          </p:cNvSpPr>
          <p:nvPr>
            <p:ph idx="1"/>
          </p:nvPr>
        </p:nvSpPr>
        <p:spPr>
          <a:xfrm>
            <a:off x="4933648" y="3429000"/>
            <a:ext cx="3874576" cy="2729490"/>
          </a:xfrm>
        </p:spPr>
        <p:txBody>
          <a:bodyPr>
            <a:normAutofit fontScale="92500" lnSpcReduction="20000"/>
          </a:bodyPr>
          <a:lstStyle/>
          <a:p>
            <a:pPr marL="0" indent="0" algn="ctr">
              <a:spcAft>
                <a:spcPts val="1000"/>
              </a:spcAft>
              <a:buNone/>
            </a:pPr>
            <a:r>
              <a:rPr lang="en-US" sz="2200" b="1" dirty="0">
                <a:solidFill>
                  <a:srgbClr val="2D3B45"/>
                </a:solidFill>
                <a:highlight>
                  <a:srgbClr val="FFFFFF"/>
                </a:highlight>
                <a:latin typeface="Arial" panose="020B0604020202020204" pitchFamily="34" charset="0"/>
                <a:cs typeface="Arial" panose="020B0604020202020204" pitchFamily="34" charset="0"/>
              </a:rPr>
              <a:t>Grant Acknowledgment: </a:t>
            </a:r>
          </a:p>
          <a:p>
            <a:pPr marL="0" indent="0" algn="ctr">
              <a:spcAft>
                <a:spcPts val="1000"/>
              </a:spcAft>
              <a:buNone/>
            </a:pPr>
            <a:r>
              <a:rPr lang="en-US" sz="1800" dirty="0">
                <a:solidFill>
                  <a:srgbClr val="2D3B45"/>
                </a:solidFill>
                <a:highlight>
                  <a:srgbClr val="FFFFFF"/>
                </a:highlight>
                <a:latin typeface="Arial" panose="020B0604020202020204" pitchFamily="34" charset="0"/>
                <a:cs typeface="Arial" panose="020B0604020202020204" pitchFamily="34" charset="0"/>
              </a:rPr>
              <a:t>This project was funded, in part, with support from the </a:t>
            </a:r>
            <a:r>
              <a:rPr lang="en-US" sz="1800" dirty="0">
                <a:solidFill>
                  <a:srgbClr val="2D3B45"/>
                </a:solidFill>
                <a:highlight>
                  <a:srgbClr val="FFFFFF"/>
                </a:highlight>
                <a:latin typeface="LatoWeb"/>
                <a:cs typeface="Arial" panose="020B0604020202020204" pitchFamily="34" charset="0"/>
              </a:rPr>
              <a:t>S</a:t>
            </a:r>
            <a:r>
              <a:rPr lang="en-US" sz="1800" dirty="0">
                <a:solidFill>
                  <a:srgbClr val="2D3B45"/>
                </a:solidFill>
                <a:highlight>
                  <a:srgbClr val="FFFFFF"/>
                </a:highlight>
                <a:latin typeface="LatoWeb"/>
              </a:rPr>
              <a:t>hort-Term Training in Ophthalmology Research for Medical Students f</a:t>
            </a:r>
            <a:r>
              <a:rPr lang="en-US" sz="1800" dirty="0">
                <a:solidFill>
                  <a:srgbClr val="2D3B45"/>
                </a:solidFill>
                <a:highlight>
                  <a:srgbClr val="FFFFFF"/>
                </a:highlight>
                <a:latin typeface="Arial" panose="020B0604020202020204" pitchFamily="34" charset="0"/>
                <a:cs typeface="Arial" panose="020B0604020202020204" pitchFamily="34" charset="0"/>
              </a:rPr>
              <a:t>unded, in part by T35 EY 031282 from the National Institutes of Health. The content is solely the responsibility of the authors and does not necessarily represent the official views of the National Institutes of Health.</a:t>
            </a:r>
          </a:p>
        </p:txBody>
      </p:sp>
      <p:pic>
        <p:nvPicPr>
          <p:cNvPr id="5" name="Picture 4" descr="A black and white text&#10;&#10;Description automatically generated">
            <a:extLst>
              <a:ext uri="{FF2B5EF4-FFF2-40B4-BE49-F238E27FC236}">
                <a16:creationId xmlns:a16="http://schemas.microsoft.com/office/drawing/2014/main" id="{C4A98D16-7E62-1F01-4A1F-15806C15EAC5}"/>
              </a:ext>
            </a:extLst>
          </p:cNvPr>
          <p:cNvPicPr>
            <a:picLocks noChangeAspect="1"/>
          </p:cNvPicPr>
          <p:nvPr/>
        </p:nvPicPr>
        <p:blipFill>
          <a:blip r:embed="rId2"/>
          <a:stretch>
            <a:fillRect/>
          </a:stretch>
        </p:blipFill>
        <p:spPr>
          <a:xfrm>
            <a:off x="1041828" y="4658226"/>
            <a:ext cx="3185029" cy="569614"/>
          </a:xfrm>
          <a:prstGeom prst="rect">
            <a:avLst/>
          </a:prstGeom>
        </p:spPr>
      </p:pic>
      <p:pic>
        <p:nvPicPr>
          <p:cNvPr id="6" name="Picture 5" descr="A grey and blue logo&#10;&#10;Description automatically generated">
            <a:extLst>
              <a:ext uri="{FF2B5EF4-FFF2-40B4-BE49-F238E27FC236}">
                <a16:creationId xmlns:a16="http://schemas.microsoft.com/office/drawing/2014/main" id="{AD6EB361-563C-4E32-5AC9-37E154B4A006}"/>
              </a:ext>
            </a:extLst>
          </p:cNvPr>
          <p:cNvPicPr>
            <a:picLocks noChangeAspect="1"/>
          </p:cNvPicPr>
          <p:nvPr/>
        </p:nvPicPr>
        <p:blipFill>
          <a:blip r:embed="rId3"/>
          <a:stretch>
            <a:fillRect/>
          </a:stretch>
        </p:blipFill>
        <p:spPr>
          <a:xfrm>
            <a:off x="6052867" y="1115472"/>
            <a:ext cx="1636138" cy="1434902"/>
          </a:xfrm>
          <a:prstGeom prst="rect">
            <a:avLst/>
          </a:prstGeom>
        </p:spPr>
      </p:pic>
      <p:sp>
        <p:nvSpPr>
          <p:cNvPr id="7" name="Content Placeholder 3">
            <a:extLst>
              <a:ext uri="{FF2B5EF4-FFF2-40B4-BE49-F238E27FC236}">
                <a16:creationId xmlns:a16="http://schemas.microsoft.com/office/drawing/2014/main" id="{4B446A8E-6A0A-5747-B121-E09316B89BE2}"/>
              </a:ext>
            </a:extLst>
          </p:cNvPr>
          <p:cNvSpPr txBox="1">
            <a:spLocks/>
          </p:cNvSpPr>
          <p:nvPr/>
        </p:nvSpPr>
        <p:spPr>
          <a:xfrm>
            <a:off x="0" y="698164"/>
            <a:ext cx="5054662" cy="1978475"/>
          </a:xfrm>
          <a:prstGeom prst="rect">
            <a:avLst/>
          </a:prstGeom>
        </p:spPr>
        <p:txBody>
          <a:bodyPr vert="horz" lIns="91440" tIns="45720" rIns="91440" bIns="45720" rtlCol="0">
            <a:noAutofit/>
          </a:bodyPr>
          <a:lstStyle>
            <a:lvl1pPr marL="457178" marR="0" indent="-457178" algn="l" defTabSz="609570" rtl="0" eaLnBrk="1" fontAlgn="auto" latinLnBrk="0" hangingPunct="1">
              <a:lnSpc>
                <a:spcPct val="100000"/>
              </a:lnSpc>
              <a:spcBef>
                <a:spcPts val="0"/>
              </a:spcBef>
              <a:spcAft>
                <a:spcPts val="2400"/>
              </a:spcAft>
              <a:buClr>
                <a:schemeClr val="tx1">
                  <a:lumMod val="50000"/>
                  <a:lumOff val="50000"/>
                </a:schemeClr>
              </a:buClr>
              <a:buSzPct val="100000"/>
              <a:buFont typeface="+mj-lt"/>
              <a:buAutoNum type="arabicPeriod"/>
              <a:tabLst/>
              <a:defRPr sz="2400" kern="1200">
                <a:solidFill>
                  <a:srgbClr val="404041"/>
                </a:solidFill>
                <a:latin typeface="Arial"/>
                <a:ea typeface="+mn-ea"/>
                <a:cs typeface="Arial"/>
              </a:defRPr>
            </a:lvl1pPr>
            <a:lvl2pPr marL="990550" indent="-380981" algn="l" defTabSz="609570" rtl="0" eaLnBrk="1" latinLnBrk="0" hangingPunct="1">
              <a:lnSpc>
                <a:spcPct val="100000"/>
              </a:lnSpc>
              <a:spcBef>
                <a:spcPts val="0"/>
              </a:spcBef>
              <a:spcAft>
                <a:spcPts val="2400"/>
              </a:spcAft>
              <a:buFont typeface="Arial"/>
              <a:buChar char="–"/>
              <a:defRPr sz="2133" kern="1200">
                <a:solidFill>
                  <a:srgbClr val="404041"/>
                </a:solidFill>
                <a:latin typeface="Arial"/>
                <a:ea typeface="+mn-ea"/>
                <a:cs typeface="Arial"/>
              </a:defRPr>
            </a:lvl2pPr>
            <a:lvl3pPr marL="1523925" indent="-304784" algn="l" defTabSz="609570" rtl="0" eaLnBrk="1" latinLnBrk="0" hangingPunct="1">
              <a:lnSpc>
                <a:spcPct val="100000"/>
              </a:lnSpc>
              <a:spcBef>
                <a:spcPts val="0"/>
              </a:spcBef>
              <a:spcAft>
                <a:spcPts val="2400"/>
              </a:spcAft>
              <a:buFont typeface="Arial"/>
              <a:buChar char="•"/>
              <a:defRPr sz="2133" kern="1200">
                <a:solidFill>
                  <a:srgbClr val="404041"/>
                </a:solidFill>
                <a:latin typeface="Arial"/>
                <a:ea typeface="+mn-ea"/>
                <a:cs typeface="Arial"/>
              </a:defRPr>
            </a:lvl3pPr>
            <a:lvl4pPr marL="2133493" indent="-304784" algn="l" defTabSz="609570" rtl="0" eaLnBrk="1" latinLnBrk="0" hangingPunct="1">
              <a:lnSpc>
                <a:spcPct val="100000"/>
              </a:lnSpc>
              <a:spcBef>
                <a:spcPts val="0"/>
              </a:spcBef>
              <a:spcAft>
                <a:spcPts val="2400"/>
              </a:spcAft>
              <a:buFont typeface="Arial"/>
              <a:buChar char="–"/>
              <a:defRPr sz="2133" kern="1200">
                <a:solidFill>
                  <a:srgbClr val="404041"/>
                </a:solidFill>
                <a:latin typeface="Arial"/>
                <a:ea typeface="+mn-ea"/>
                <a:cs typeface="Arial"/>
              </a:defRPr>
            </a:lvl4pPr>
            <a:lvl5pPr marL="2743062" indent="-304784" algn="l" defTabSz="609570" rtl="0" eaLnBrk="1" latinLnBrk="0" hangingPunct="1">
              <a:lnSpc>
                <a:spcPct val="100000"/>
              </a:lnSpc>
              <a:spcBef>
                <a:spcPts val="0"/>
              </a:spcBef>
              <a:spcAft>
                <a:spcPts val="2400"/>
              </a:spcAft>
              <a:buFont typeface="Arial"/>
              <a:buChar char="»"/>
              <a:defRPr sz="2133" kern="1200">
                <a:solidFill>
                  <a:srgbClr val="404041"/>
                </a:solidFill>
                <a:latin typeface="Arial"/>
                <a:ea typeface="+mn-ea"/>
                <a:cs typeface="Arial"/>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spcAft>
                <a:spcPts val="900"/>
              </a:spcAft>
              <a:buFont typeface="+mj-lt"/>
              <a:buNone/>
            </a:pPr>
            <a:r>
              <a:rPr lang="en-US" b="1" dirty="0">
                <a:solidFill>
                  <a:srgbClr val="2D3B45"/>
                </a:solidFill>
                <a:highlight>
                  <a:srgbClr val="FFFFFF"/>
                </a:highlight>
                <a:latin typeface="Arial" panose="020B0604020202020204" pitchFamily="34" charset="0"/>
                <a:cs typeface="Arial" panose="020B0604020202020204" pitchFamily="34" charset="0"/>
              </a:rPr>
              <a:t>Thank you Hajrasouliha Lab</a:t>
            </a:r>
          </a:p>
          <a:p>
            <a:pPr marL="0" indent="0" algn="ctr">
              <a:spcAft>
                <a:spcPts val="900"/>
              </a:spcAft>
              <a:buFont typeface="+mj-lt"/>
              <a:buNone/>
            </a:pPr>
            <a:r>
              <a:rPr lang="en-US" sz="2000" dirty="0">
                <a:solidFill>
                  <a:srgbClr val="2D3B45"/>
                </a:solidFill>
                <a:highlight>
                  <a:srgbClr val="FFFFFF"/>
                </a:highlight>
                <a:latin typeface="Arial" panose="020B0604020202020204" pitchFamily="34" charset="0"/>
                <a:cs typeface="Arial" panose="020B0604020202020204" pitchFamily="34" charset="0"/>
              </a:rPr>
              <a:t>Ben McCall</a:t>
            </a:r>
          </a:p>
          <a:p>
            <a:pPr marL="0" indent="0" algn="ctr">
              <a:spcAft>
                <a:spcPts val="900"/>
              </a:spcAft>
              <a:buFont typeface="+mj-lt"/>
              <a:buNone/>
            </a:pPr>
            <a:r>
              <a:rPr lang="en-US" sz="2000" dirty="0">
                <a:solidFill>
                  <a:srgbClr val="2D3B45"/>
                </a:solidFill>
                <a:highlight>
                  <a:srgbClr val="FFFFFF"/>
                </a:highlight>
                <a:latin typeface="Arial" panose="020B0604020202020204" pitchFamily="34" charset="0"/>
                <a:cs typeface="Arial" panose="020B0604020202020204" pitchFamily="34" charset="0"/>
              </a:rPr>
              <a:t>Yong Gao</a:t>
            </a:r>
          </a:p>
          <a:p>
            <a:pPr marL="0" indent="0" algn="ctr">
              <a:spcAft>
                <a:spcPts val="900"/>
              </a:spcAft>
              <a:buFont typeface="+mj-lt"/>
              <a:buNone/>
            </a:pPr>
            <a:r>
              <a:rPr lang="en-US" sz="2000" dirty="0">
                <a:solidFill>
                  <a:srgbClr val="2D3B45"/>
                </a:solidFill>
                <a:highlight>
                  <a:srgbClr val="FFFFFF"/>
                </a:highlight>
                <a:latin typeface="Arial" panose="020B0604020202020204" pitchFamily="34" charset="0"/>
                <a:cs typeface="Arial" panose="020B0604020202020204" pitchFamily="34" charset="0"/>
              </a:rPr>
              <a:t>Sunland Yong</a:t>
            </a:r>
          </a:p>
          <a:p>
            <a:pPr marL="0" indent="0" algn="ctr">
              <a:spcAft>
                <a:spcPts val="900"/>
              </a:spcAft>
              <a:buFont typeface="+mj-lt"/>
              <a:buNone/>
            </a:pPr>
            <a:r>
              <a:rPr lang="en-US" sz="2000" dirty="0">
                <a:solidFill>
                  <a:srgbClr val="2D3B45"/>
                </a:solidFill>
                <a:highlight>
                  <a:srgbClr val="FFFFFF"/>
                </a:highlight>
                <a:latin typeface="Arial" panose="020B0604020202020204" pitchFamily="34" charset="0"/>
                <a:cs typeface="Arial" panose="020B0604020202020204" pitchFamily="34" charset="0"/>
              </a:rPr>
              <a:t>Christine Taylor</a:t>
            </a:r>
          </a:p>
          <a:p>
            <a:pPr marL="0" indent="0" algn="ctr">
              <a:spcAft>
                <a:spcPts val="900"/>
              </a:spcAft>
              <a:buFont typeface="+mj-lt"/>
              <a:buNone/>
            </a:pPr>
            <a:r>
              <a:rPr lang="en-US" sz="2000" dirty="0">
                <a:solidFill>
                  <a:srgbClr val="2D3B45"/>
                </a:solidFill>
                <a:highlight>
                  <a:srgbClr val="FFFFFF"/>
                </a:highlight>
                <a:latin typeface="Arial" panose="020B0604020202020204" pitchFamily="34" charset="0"/>
                <a:cs typeface="Arial" panose="020B0604020202020204" pitchFamily="34" charset="0"/>
              </a:rPr>
              <a:t>Afshin </a:t>
            </a:r>
            <a:r>
              <a:rPr lang="en-US" sz="2000" dirty="0" err="1">
                <a:solidFill>
                  <a:srgbClr val="2D3B45"/>
                </a:solidFill>
                <a:highlight>
                  <a:srgbClr val="FFFFFF"/>
                </a:highlight>
                <a:latin typeface="Arial" panose="020B0604020202020204" pitchFamily="34" charset="0"/>
                <a:cs typeface="Arial" panose="020B0604020202020204" pitchFamily="34" charset="0"/>
              </a:rPr>
              <a:t>Izadian</a:t>
            </a:r>
            <a:endParaRPr lang="en-US" sz="2000" dirty="0">
              <a:solidFill>
                <a:srgbClr val="2D3B45"/>
              </a:solidFill>
              <a:highlight>
                <a:srgbClr val="FFFFFF"/>
              </a:highlight>
              <a:latin typeface="Arial" panose="020B0604020202020204" pitchFamily="34" charset="0"/>
              <a:cs typeface="Arial" panose="020B0604020202020204" pitchFamily="34" charset="0"/>
            </a:endParaRPr>
          </a:p>
          <a:p>
            <a:pPr marL="0" indent="0" algn="ctr">
              <a:spcAft>
                <a:spcPts val="900"/>
              </a:spcAft>
              <a:buFont typeface="+mj-lt"/>
              <a:buNone/>
            </a:pPr>
            <a:r>
              <a:rPr lang="en-US" sz="2000" dirty="0">
                <a:solidFill>
                  <a:srgbClr val="2D3B45"/>
                </a:solidFill>
                <a:highlight>
                  <a:srgbClr val="FFFFFF"/>
                </a:highlight>
                <a:latin typeface="Arial" panose="020B0604020202020204" pitchFamily="34" charset="0"/>
                <a:cs typeface="Arial" panose="020B0604020202020204" pitchFamily="34" charset="0"/>
              </a:rPr>
              <a:t>Amir Hajrasouliha</a:t>
            </a:r>
          </a:p>
          <a:p>
            <a:pPr marL="0" indent="0">
              <a:spcAft>
                <a:spcPts val="1000"/>
              </a:spcAft>
              <a:buFont typeface="+mj-lt"/>
              <a:buNone/>
            </a:pPr>
            <a:r>
              <a:rPr lang="en-US" b="1" dirty="0">
                <a:solidFill>
                  <a:srgbClr val="2D3B45"/>
                </a:solidFill>
                <a:highlight>
                  <a:srgbClr val="FFFFFF"/>
                </a:highlight>
                <a:latin typeface="Arial" panose="020B0604020202020204" pitchFamily="34" charset="0"/>
                <a:cs typeface="Arial" panose="020B0604020202020204" pitchFamily="34" charset="0"/>
              </a:rPr>
              <a:t> </a:t>
            </a:r>
            <a:endParaRPr lang="en-US" dirty="0">
              <a:solidFill>
                <a:srgbClr val="2D3B45"/>
              </a:solidFill>
              <a:highlight>
                <a:srgbClr val="FFFFFF"/>
              </a:highlight>
              <a:latin typeface="Arial" panose="020B0604020202020204" pitchFamily="34" charset="0"/>
              <a:cs typeface="Arial" panose="020B0604020202020204" pitchFamily="34" charset="0"/>
            </a:endParaRPr>
          </a:p>
          <a:p>
            <a:endParaRPr lang="en-US" dirty="0"/>
          </a:p>
        </p:txBody>
      </p:sp>
      <p:sp>
        <p:nvSpPr>
          <p:cNvPr id="8" name="TextBox 7">
            <a:extLst>
              <a:ext uri="{FF2B5EF4-FFF2-40B4-BE49-F238E27FC236}">
                <a16:creationId xmlns:a16="http://schemas.microsoft.com/office/drawing/2014/main" id="{B07FA627-F391-78DF-3B64-E7FFA266A989}"/>
              </a:ext>
            </a:extLst>
          </p:cNvPr>
          <p:cNvSpPr txBox="1"/>
          <p:nvPr/>
        </p:nvSpPr>
        <p:spPr>
          <a:xfrm>
            <a:off x="2634343" y="914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38010949"/>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1540</TotalTime>
  <Words>651</Words>
  <Application>Microsoft Macintosh PowerPoint</Application>
  <PresentationFormat>On-screen Show (4:3)</PresentationFormat>
  <Paragraphs>76</Paragraphs>
  <Slides>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Google Sans</vt:lpstr>
      <vt:lpstr>LatoWeb</vt:lpstr>
      <vt:lpstr>Office 2013 - 2022 Theme</vt:lpstr>
      <vt:lpstr>Toxicological Impact of Gold Nanoparticles on Retinal Tissue Health in Mice </vt:lpstr>
      <vt:lpstr>Background</vt:lpstr>
      <vt:lpstr>Materials and Methods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Robinson, Kelsey</dc:creator>
  <cp:lastModifiedBy>Robinson, Kelsey</cp:lastModifiedBy>
  <cp:revision>4</cp:revision>
  <cp:lastPrinted>2018-12-18T16:32:29Z</cp:lastPrinted>
  <dcterms:created xsi:type="dcterms:W3CDTF">2024-08-15T19:16:59Z</dcterms:created>
  <dcterms:modified xsi:type="dcterms:W3CDTF">2024-08-16T20:57:30Z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