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9"/>
  </p:notesMasterIdLst>
  <p:handoutMasterIdLst>
    <p:handoutMasterId r:id="rId10"/>
  </p:handoutMasterIdLst>
  <p:sldIdLst>
    <p:sldId id="362" r:id="rId3"/>
    <p:sldId id="256" r:id="rId4"/>
    <p:sldId id="359" r:id="rId5"/>
    <p:sldId id="360" r:id="rId6"/>
    <p:sldId id="361" r:id="rId7"/>
    <p:sldId id="363"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4" autoAdjust="0"/>
    <p:restoredTop sz="89263" autoAdjust="0"/>
  </p:normalViewPr>
  <p:slideViewPr>
    <p:cSldViewPr snapToGrid="0">
      <p:cViewPr varScale="1">
        <p:scale>
          <a:sx n="122" d="100"/>
          <a:sy n="122" d="100"/>
        </p:scale>
        <p:origin x="632" y="200"/>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6/27/23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6/27/23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save a copy of this template before editing. </a:t>
            </a:r>
            <a:r>
              <a:rPr lang="en-US"/>
              <a:t>Once you have downloaded a copy, edit YOUR COPY to delete the first slide with our note.</a:t>
            </a:r>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1403328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6</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6/27/23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6/27/23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6/27/23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6/27/23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6/27/23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6/27/23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6/27/23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6/27/23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23" y="1441123"/>
            <a:ext cx="10973153" cy="1246321"/>
          </a:xfrm>
        </p:spPr>
        <p:txBody>
          <a:bodyPr/>
          <a:lstStyle/>
          <a:p>
            <a:pPr marL="0" indent="0" algn="ctr">
              <a:buNone/>
            </a:pPr>
            <a:r>
              <a:rPr lang="en-US" sz="8000" dirty="0">
                <a:solidFill>
                  <a:srgbClr val="FF0000"/>
                </a:solidFill>
              </a:rPr>
              <a:t>DO NOT EDIT</a:t>
            </a:r>
          </a:p>
        </p:txBody>
      </p:sp>
      <p:sp>
        <p:nvSpPr>
          <p:cNvPr id="6" name="Content Placeholder 2">
            <a:extLst>
              <a:ext uri="{FF2B5EF4-FFF2-40B4-BE49-F238E27FC236}">
                <a16:creationId xmlns:a16="http://schemas.microsoft.com/office/drawing/2014/main" id="{58E6EAA8-C033-ECB1-82DF-CDB7192AB0EF}"/>
              </a:ext>
            </a:extLst>
          </p:cNvPr>
          <p:cNvSpPr txBox="1">
            <a:spLocks/>
          </p:cNvSpPr>
          <p:nvPr/>
        </p:nvSpPr>
        <p:spPr>
          <a:xfrm>
            <a:off x="1895618" y="3547396"/>
            <a:ext cx="8400762" cy="1246321"/>
          </a:xfrm>
          <a:prstGeom prst="rect">
            <a:avLst/>
          </a:prstGeom>
        </p:spPr>
        <p:txBody>
          <a:bodyPr lIns="19047" tIns="9523" rIns="19047" bIns="9523"/>
          <a:lstStyle>
            <a:lvl1pPr marL="342900" indent="-342900" algn="l" defTabSz="912813" rtl="0" eaLnBrk="0" fontAlgn="base" hangingPunct="0">
              <a:spcBef>
                <a:spcPct val="20000"/>
              </a:spcBef>
              <a:spcAft>
                <a:spcPct val="0"/>
              </a:spcAft>
              <a:buClr>
                <a:srgbClr val="A90533"/>
              </a:buClr>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lr>
                <a:srgbClr val="B1810B"/>
              </a:buClr>
              <a:buFont typeface="Wingdings" panose="05000000000000000000" pitchFamily="2" charset="2"/>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lr>
                <a:srgbClr val="0C2340"/>
              </a:buClr>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lr>
                <a:srgbClr val="A90533"/>
              </a:buClr>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lr>
                <a:srgbClr val="B1810B"/>
              </a:buClr>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a:lstStyle>
          <a:p>
            <a:pPr marL="0" indent="0" algn="ctr">
              <a:buFontTx/>
              <a:buNone/>
            </a:pPr>
            <a:r>
              <a:rPr lang="en-US" sz="4000" kern="0" dirty="0">
                <a:solidFill>
                  <a:srgbClr val="FF0000"/>
                </a:solidFill>
              </a:rPr>
              <a:t>SAVE A COPY OF THIS TEMPLATE TO YOUR DEVICE BEFORE EDITING.  </a:t>
            </a:r>
          </a:p>
        </p:txBody>
      </p:sp>
    </p:spTree>
    <p:extLst>
      <p:ext uri="{BB962C8B-B14F-4D97-AF65-F5344CB8AC3E}">
        <p14:creationId xmlns:p14="http://schemas.microsoft.com/office/powerpoint/2010/main" val="14542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Presentation Title</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835463" y="3441943"/>
            <a:ext cx="825868" cy="923330"/>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Name</a:t>
            </a:r>
          </a:p>
          <a:p>
            <a:pPr algn="ctr"/>
            <a:r>
              <a:rPr lang="en-US" dirty="0">
                <a:solidFill>
                  <a:srgbClr val="A90533"/>
                </a:solidFill>
              </a:rPr>
              <a:t>Title(s)</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I [or we] found</a:t>
            </a:r>
          </a:p>
        </p:txBody>
      </p:sp>
      <p:sp>
        <p:nvSpPr>
          <p:cNvPr id="3" name="Content Placeholder 2"/>
          <p:cNvSpPr>
            <a:spLocks noGrp="1"/>
          </p:cNvSpPr>
          <p:nvPr>
            <p:ph idx="1"/>
          </p:nvPr>
        </p:nvSpPr>
        <p:spPr>
          <a:xfrm>
            <a:off x="609428" y="1128889"/>
            <a:ext cx="10973153" cy="4775200"/>
          </a:xfrm>
        </p:spPr>
        <p:txBody>
          <a:bodyPr/>
          <a:lstStyle/>
          <a:p>
            <a:pPr marL="0" indent="0">
              <a:buNone/>
            </a:pPr>
            <a:r>
              <a:rPr lang="en-US" sz="2400" dirty="0"/>
              <a:t>Example slide:</a:t>
            </a:r>
          </a:p>
          <a:p>
            <a:pPr marL="457200" indent="-457200">
              <a:buFont typeface="Arial" panose="020B0604020202020204" pitchFamily="34" charset="0"/>
              <a:buChar char="•"/>
            </a:pPr>
            <a:r>
              <a:rPr lang="en-US" sz="2400" dirty="0"/>
              <a:t>We discovered – for the first time ever – that there’s now a scientific way to determine which women will relapse following surgery and chemotherapy for triple negative breast and which will remain disease free for up to at least two years</a:t>
            </a:r>
          </a:p>
          <a:p>
            <a:pPr marL="457200" indent="-457200">
              <a:buFont typeface="Arial" panose="020B0604020202020204" pitchFamily="34" charset="0"/>
              <a:buChar char="•"/>
            </a:pPr>
            <a:r>
              <a:rPr lang="en-US" sz="2400" dirty="0"/>
              <a:t>This discovery stops the fear of the unknown that women with triple negative breast cancer having been living in, by providing them a scientific way to determine whether or not their disease is coming back</a:t>
            </a:r>
          </a:p>
          <a:p>
            <a:pPr marL="457200" indent="-457200">
              <a:buFont typeface="Arial" panose="020B0604020202020204" pitchFamily="34" charset="0"/>
              <a:buChar char="•"/>
            </a:pPr>
            <a:r>
              <a:rPr lang="en-US" sz="2400" dirty="0"/>
              <a:t>These findings are so significant they are now being used in clinical studies beyond triple negative breast cancer, to now include colon and other breast cancer studies.</a:t>
            </a:r>
          </a:p>
          <a:p>
            <a:endParaRPr lang="en-US" sz="2400" dirty="0"/>
          </a:p>
        </p:txBody>
      </p:sp>
    </p:spTree>
    <p:extLst>
      <p:ext uri="{BB962C8B-B14F-4D97-AF65-F5344CB8AC3E}">
        <p14:creationId xmlns:p14="http://schemas.microsoft.com/office/powerpoint/2010/main" val="181511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I [or we] did it</a:t>
            </a:r>
          </a:p>
        </p:txBody>
      </p:sp>
      <p:sp>
        <p:nvSpPr>
          <p:cNvPr id="3" name="Content Placeholder 2"/>
          <p:cNvSpPr>
            <a:spLocks noGrp="1"/>
          </p:cNvSpPr>
          <p:nvPr>
            <p:ph idx="1"/>
          </p:nvPr>
        </p:nvSpPr>
        <p:spPr>
          <a:xfrm>
            <a:off x="609428" y="1128889"/>
            <a:ext cx="10973153" cy="4775200"/>
          </a:xfrm>
        </p:spPr>
        <p:txBody>
          <a:bodyPr/>
          <a:lstStyle/>
          <a:p>
            <a:pPr marL="0" indent="0">
              <a:buNone/>
            </a:pPr>
            <a:r>
              <a:rPr lang="en-US" sz="2400" dirty="0"/>
              <a:t>Example slide:</a:t>
            </a:r>
          </a:p>
          <a:p>
            <a:pPr marL="457200" indent="-457200">
              <a:buFont typeface="Arial" panose="020B0604020202020204" pitchFamily="34" charset="0"/>
              <a:buChar char="•"/>
            </a:pPr>
            <a:r>
              <a:rPr lang="en-US" sz="2400" dirty="0"/>
              <a:t>This study analyzed the plasma in the blood of 196 women as part of clinical study BRE-158 using a cutting edge technology known as the “ foundation one liquid biopsy device”</a:t>
            </a:r>
          </a:p>
          <a:p>
            <a:pPr marL="457200" indent="-457200">
              <a:buFont typeface="Arial" panose="020B0604020202020204" pitchFamily="34" charset="0"/>
              <a:buChar char="•"/>
            </a:pPr>
            <a:r>
              <a:rPr lang="en-US" sz="2400" dirty="0"/>
              <a:t>This new technology allowed us to see the presence of circulating tumor DNA or residual tumor DNA in a woman’s blood plasma. </a:t>
            </a:r>
          </a:p>
          <a:p>
            <a:pPr marL="457200" indent="-457200">
              <a:buFont typeface="Arial" panose="020B0604020202020204" pitchFamily="34" charset="0"/>
              <a:buChar char="•"/>
            </a:pPr>
            <a:r>
              <a:rPr lang="en-US" sz="2400" dirty="0"/>
              <a:t>By viewing the presence of circulating tumor DNA in some women with triple negative breast cancer, we were able to determine that meant a high likelihood (approximately 81%) the woman’s triple negative breast cancer would return </a:t>
            </a:r>
          </a:p>
          <a:p>
            <a:pPr marL="457200" indent="-457200">
              <a:buFont typeface="Arial" panose="020B0604020202020204" pitchFamily="34" charset="0"/>
              <a:buChar char="•"/>
            </a:pPr>
            <a:r>
              <a:rPr lang="en-US" sz="2400" dirty="0"/>
              <a:t>When combined with the presence of circulating tumor cells, the likelihood of the woman’s triple negative breast cancer returning within 2 years increased to 89%</a:t>
            </a:r>
          </a:p>
        </p:txBody>
      </p:sp>
    </p:spTree>
    <p:extLst>
      <p:ext uri="{BB962C8B-B14F-4D97-AF65-F5344CB8AC3E}">
        <p14:creationId xmlns:p14="http://schemas.microsoft.com/office/powerpoint/2010/main" val="320420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for patients or the community/ or next steps</a:t>
            </a:r>
          </a:p>
        </p:txBody>
      </p:sp>
      <p:sp>
        <p:nvSpPr>
          <p:cNvPr id="3" name="Content Placeholder 2"/>
          <p:cNvSpPr>
            <a:spLocks noGrp="1"/>
          </p:cNvSpPr>
          <p:nvPr>
            <p:ph idx="1"/>
          </p:nvPr>
        </p:nvSpPr>
        <p:spPr>
          <a:xfrm>
            <a:off x="609428" y="1128889"/>
            <a:ext cx="10973153" cy="4775200"/>
          </a:xfrm>
        </p:spPr>
        <p:txBody>
          <a:bodyPr/>
          <a:lstStyle/>
          <a:p>
            <a:pPr marL="0" indent="0">
              <a:buNone/>
            </a:pPr>
            <a:r>
              <a:rPr lang="en-US" sz="2400" dirty="0"/>
              <a:t>Example slide:</a:t>
            </a:r>
          </a:p>
          <a:p>
            <a:pPr marL="457200" indent="-457200">
              <a:buFont typeface="Arial" panose="020B0604020202020204" pitchFamily="34" charset="0"/>
              <a:buChar char="•"/>
            </a:pPr>
            <a:r>
              <a:rPr lang="en-US" sz="2400" dirty="0"/>
              <a:t>These findings, discovered by researchers at Indiana University School of Medicine, have implications for clinical studies around the world, beyond just triple negative breast cancer </a:t>
            </a:r>
          </a:p>
          <a:p>
            <a:pPr marL="457200" indent="-457200">
              <a:buFont typeface="Arial" panose="020B0604020202020204" pitchFamily="34" charset="0"/>
              <a:buChar char="•"/>
            </a:pPr>
            <a:r>
              <a:rPr lang="en-US" sz="2400" dirty="0"/>
              <a:t>Disseminated as an oral plenary session as part of the prestigious San Antonio Breast Cancer Symposium and the prestigious peer-reviewed international journal, JAMA Oncology, are testaments to the credibility of these scientific findings</a:t>
            </a:r>
            <a:endParaRPr lang="en-US" sz="2400" b="1" dirty="0"/>
          </a:p>
          <a:p>
            <a:pPr marL="457200" indent="-457200">
              <a:buFont typeface="Arial" panose="020B0604020202020204" pitchFamily="34" charset="0"/>
              <a:buChar char="•"/>
            </a:pPr>
            <a:r>
              <a:rPr lang="en-US" sz="2400" dirty="0"/>
              <a:t>These discoveries form the basis of an upcoming Phase II clinical study named PERSEVERE which will stratify patients based on their risk of recurrence and help find targeted therapies for this high risk group.</a:t>
            </a:r>
          </a:p>
        </p:txBody>
      </p:sp>
    </p:spTree>
    <p:extLst>
      <p:ext uri="{BB962C8B-B14F-4D97-AF65-F5344CB8AC3E}">
        <p14:creationId xmlns:p14="http://schemas.microsoft.com/office/powerpoint/2010/main" val="333153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1200" b="1" i="0" dirty="0">
                <a:solidFill>
                  <a:schemeClr val="tx1">
                    <a:lumMod val="75000"/>
                    <a:lumOff val="25000"/>
                  </a:schemeClr>
                </a:solidFill>
                <a:effectLst/>
              </a:rPr>
              <a:t>For TL1 Predoctoral and Post-Doctoral Awardees</a:t>
            </a:r>
            <a:r>
              <a:rPr lang="en-US" sz="1200" b="0" i="0" dirty="0">
                <a:solidFill>
                  <a:schemeClr val="tx1">
                    <a:lumMod val="75000"/>
                    <a:lumOff val="25000"/>
                  </a:schemeClr>
                </a:solidFill>
                <a:effectLst/>
              </a:rPr>
              <a:t>:  “This project was funded with support from the Indiana Clinical and Translational Sciences Institute which is funded in part by Award Number TL1TR002531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a:spcBef>
                <a:spcPts val="0"/>
              </a:spcBef>
              <a:spcAft>
                <a:spcPts val="0"/>
              </a:spcAft>
            </a:pPr>
            <a:r>
              <a:rPr lang="en-US" sz="1200" b="1" i="0" dirty="0">
                <a:solidFill>
                  <a:schemeClr val="tx1">
                    <a:lumMod val="75000"/>
                    <a:lumOff val="25000"/>
                  </a:schemeClr>
                </a:solidFill>
                <a:effectLst/>
              </a:rPr>
              <a:t>For KL2 Awardees:  </a:t>
            </a:r>
            <a:r>
              <a:rPr lang="en-US" sz="1200" b="0" i="0" dirty="0">
                <a:solidFill>
                  <a:schemeClr val="tx1">
                    <a:lumMod val="75000"/>
                    <a:lumOff val="25000"/>
                  </a:schemeClr>
                </a:solidFill>
                <a:effectLst/>
              </a:rPr>
              <a:t>“This project was funded with support from the Indiana Clinical and Translational Sciences Institute which is funded in part by Award Number KL2TR002530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a:spcBef>
                <a:spcPts val="0"/>
              </a:spcBef>
              <a:spcAft>
                <a:spcPts val="0"/>
              </a:spcAft>
            </a:pPr>
            <a:r>
              <a:rPr lang="en-US" sz="1200" b="1" i="0" dirty="0">
                <a:solidFill>
                  <a:schemeClr val="tx1">
                    <a:lumMod val="75000"/>
                    <a:lumOff val="25000"/>
                  </a:schemeClr>
                </a:solidFill>
                <a:effectLst/>
              </a:rPr>
              <a:t>For K12 Awardees:  </a:t>
            </a:r>
            <a:r>
              <a:rPr lang="en-US" sz="1200" b="0" i="0" dirty="0">
                <a:solidFill>
                  <a:schemeClr val="tx1">
                    <a:lumMod val="75000"/>
                    <a:lumOff val="25000"/>
                  </a:schemeClr>
                </a:solidFill>
                <a:effectLst/>
              </a:rPr>
              <a:t>“This project was funded with support from the Indiana Clinical and Translational Sciences Institute which is funded in part by Award Number K12TR004415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a:spcBef>
                <a:spcPts val="0"/>
              </a:spcBef>
              <a:spcAft>
                <a:spcPts val="0"/>
              </a:spcAft>
            </a:pPr>
            <a:r>
              <a:rPr lang="en-US" sz="1200" b="1" i="0" dirty="0">
                <a:solidFill>
                  <a:schemeClr val="tx1">
                    <a:lumMod val="75000"/>
                    <a:lumOff val="25000"/>
                  </a:schemeClr>
                </a:solidFill>
                <a:effectLst/>
              </a:rPr>
              <a:t>For all other Projects</a:t>
            </a:r>
            <a:r>
              <a:rPr lang="en-US" sz="1200" b="0" i="0" dirty="0">
                <a:solidFill>
                  <a:schemeClr val="tx1">
                    <a:lumMod val="75000"/>
                    <a:lumOff val="25000"/>
                  </a:schemeClr>
                </a:solidFill>
                <a:effectLst/>
              </a:rPr>
              <a:t>:  “This project was funded with support from the Indiana Clinical and Translational Sciences Institute which is funded in part by Award Number UL1TR002529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a:spcBef>
                <a:spcPts val="0"/>
              </a:spcBef>
              <a:spcAft>
                <a:spcPts val="0"/>
              </a:spcAft>
            </a:pPr>
            <a:r>
              <a:rPr lang="en-US" sz="1200" b="1" i="0" dirty="0">
                <a:solidFill>
                  <a:schemeClr val="tx1">
                    <a:lumMod val="75000"/>
                    <a:lumOff val="25000"/>
                  </a:schemeClr>
                </a:solidFill>
                <a:effectLst/>
              </a:rPr>
              <a:t>For projects using the Indiana CTSI Specimen Storage Facility</a:t>
            </a:r>
            <a:r>
              <a:rPr lang="en-US" sz="1200" b="0" i="0" dirty="0">
                <a:solidFill>
                  <a:schemeClr val="tx1">
                    <a:lumMod val="75000"/>
                    <a:lumOff val="25000"/>
                  </a:schemeClr>
                </a:solidFill>
                <a:effectLst/>
              </a:rPr>
              <a:t>:  Investigators must ALSO acknowledge NCRR Construction Grant RR020128</a:t>
            </a:r>
          </a:p>
          <a:p>
            <a:pPr>
              <a:spcBef>
                <a:spcPts val="0"/>
              </a:spcBef>
              <a:spcAft>
                <a:spcPts val="0"/>
              </a:spcAft>
            </a:pPr>
            <a:r>
              <a:rPr lang="en-US" sz="1200" b="1" i="0" dirty="0">
                <a:solidFill>
                  <a:schemeClr val="tx1">
                    <a:lumMod val="75000"/>
                    <a:lumOff val="25000"/>
                  </a:schemeClr>
                </a:solidFill>
                <a:effectLst/>
              </a:rPr>
              <a:t>For projects funded by the SNRI Alzheimer’s disease (AD) Pre-Clinical Translational Grant:</a:t>
            </a:r>
            <a:r>
              <a:rPr lang="en-US" sz="1200" b="0" i="0" dirty="0">
                <a:solidFill>
                  <a:schemeClr val="tx1">
                    <a:lumMod val="75000"/>
                    <a:lumOff val="25000"/>
                  </a:schemeClr>
                </a:solidFill>
                <a:effectLst/>
              </a:rPr>
              <a:t> This project was supported by the Roberts Drug Discovery Fund, Stark Neurosciences Research Institute, and the TREAT-AD Center. The content is solely the responsibility of the authors and does not necessarily represent the official views of the sponsors.</a:t>
            </a:r>
          </a:p>
          <a:p>
            <a:pPr>
              <a:spcBef>
                <a:spcPts val="0"/>
              </a:spcBef>
              <a:spcAft>
                <a:spcPts val="0"/>
              </a:spcAft>
            </a:pPr>
            <a:r>
              <a:rPr lang="en-US" sz="1200" b="1" i="0" dirty="0">
                <a:solidFill>
                  <a:schemeClr val="tx1">
                    <a:lumMod val="75000"/>
                    <a:lumOff val="25000"/>
                  </a:schemeClr>
                </a:solidFill>
                <a:effectLst/>
              </a:rPr>
              <a:t>For projects funded by the SNRI Pre-Clinical Neuroimaging Pilot Program</a:t>
            </a:r>
            <a:r>
              <a:rPr lang="en-US" sz="1200" b="0" i="0" dirty="0">
                <a:solidFill>
                  <a:schemeClr val="tx1">
                    <a:lumMod val="75000"/>
                    <a:lumOff val="25000"/>
                  </a:schemeClr>
                </a:solidFill>
                <a:effectLst/>
              </a:rPr>
              <a:t>:  This project was supported by the Roberts Neuroscience Imaging Research Fund, Stark Neurosciences Research Institute, and the IIBIS In-Vivo Imaging Core. The content is solely the responsibility of the authors and does not necessarily represent the official views of the sponsors.</a:t>
            </a:r>
          </a:p>
          <a:p>
            <a:pPr>
              <a:spcBef>
                <a:spcPts val="0"/>
              </a:spcBef>
              <a:spcAft>
                <a:spcPts val="0"/>
              </a:spcAft>
            </a:pPr>
            <a:r>
              <a:rPr lang="en-US" sz="1200" b="1" i="0" dirty="0">
                <a:solidFill>
                  <a:schemeClr val="tx1">
                    <a:lumMod val="75000"/>
                    <a:lumOff val="25000"/>
                  </a:schemeClr>
                </a:solidFill>
                <a:effectLst/>
              </a:rPr>
              <a:t>For projects funded by the SNRI Multi-Center Funding Pilot Grant</a:t>
            </a:r>
            <a:r>
              <a:rPr lang="en-US" sz="1200" b="0" i="0" dirty="0">
                <a:solidFill>
                  <a:schemeClr val="tx1">
                    <a:lumMod val="75000"/>
                    <a:lumOff val="25000"/>
                  </a:schemeClr>
                </a:solidFill>
                <a:effectLst/>
              </a:rPr>
              <a:t>:  This project was supported by the Multi-Center Funding Pilot Grant, Indiana Center for Regenerative Medicine and Engineering, and Stark Neurosciences Research Institute. The content is solely the responsibility of the authors and does not necessarily represent the official views of the sponsors.</a:t>
            </a:r>
          </a:p>
          <a:p>
            <a:pPr>
              <a:spcBef>
                <a:spcPts val="0"/>
              </a:spcBef>
              <a:spcAft>
                <a:spcPts val="0"/>
              </a:spcAft>
            </a:pPr>
            <a:r>
              <a:rPr lang="en-US" sz="1200" b="1" i="0" dirty="0">
                <a:solidFill>
                  <a:schemeClr val="tx1">
                    <a:lumMod val="75000"/>
                    <a:lumOff val="25000"/>
                  </a:schemeClr>
                </a:solidFill>
                <a:effectLst/>
              </a:rPr>
              <a:t>For projects funded by the SNRI Sarah Roush Fellowship</a:t>
            </a:r>
            <a:r>
              <a:rPr lang="en-US" sz="1200" b="0" i="0" dirty="0">
                <a:solidFill>
                  <a:schemeClr val="tx1">
                    <a:lumMod val="75000"/>
                    <a:lumOff val="25000"/>
                  </a:schemeClr>
                </a:solidFill>
                <a:effectLst/>
              </a:rPr>
              <a:t>:  This project was supported by the Sarah Roush Memorial Fellowship in Alzheimer’s Disease, The Indiana Alzheimer’s Disease Research Center, and the Stark Neurosciences Research Institute, and made possible by the Indiana Clinical and Translational Sciences Institute, funded in part by grant # UM1TR004402 from the National Institutes of Health, National Center for Advancing Translational Sciences. The content is solely the responsibility of the authors and does not necessarily represent the official views of the National Institutes of Health or the funding entities."</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5406</TotalTime>
  <Words>1166</Words>
  <Application>Microsoft Macintosh PowerPoint</Application>
  <PresentationFormat>Widescreen</PresentationFormat>
  <Paragraphs>48</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Wingdings</vt:lpstr>
      <vt:lpstr>Default Design</vt:lpstr>
      <vt:lpstr>Office Theme</vt:lpstr>
      <vt:lpstr>PowerPoint Presentation</vt:lpstr>
      <vt:lpstr>PowerPoint Presentation</vt:lpstr>
      <vt:lpstr>Here’s what I [or we] found</vt:lpstr>
      <vt:lpstr>Here’s how I [or we] did it</vt:lpstr>
      <vt:lpstr>Future implications for patients or the community/ or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West, Jessica</cp:lastModifiedBy>
  <cp:revision>286</cp:revision>
  <cp:lastPrinted>2019-06-12T19:20:56Z</cp:lastPrinted>
  <dcterms:created xsi:type="dcterms:W3CDTF">2017-12-05T19:51:19Z</dcterms:created>
  <dcterms:modified xsi:type="dcterms:W3CDTF">2023-06-28T15:38:04Z</dcterms:modified>
</cp:coreProperties>
</file>