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Economica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italic.fntdata"/><Relationship Id="rId10" Type="http://schemas.openxmlformats.org/officeDocument/2006/relationships/font" Target="fonts/Economica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Economic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conomica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f34c7af97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f34c7af97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34c7af977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f34c7af977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f34c7af977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f34c7af977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00"/>
              <a:t>Applications of Machine Learning in Tissue Image Analysis - </a:t>
            </a:r>
            <a:r>
              <a:rPr lang="en" sz="2900"/>
              <a:t>Autoencoder</a:t>
            </a:r>
            <a:endParaRPr sz="2900"/>
          </a:p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255750" y="1225225"/>
            <a:ext cx="8632500" cy="19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Copy an input to an output. 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Encoder compresses input image into a low-dimensional space.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Decoder attempts to reconstruct the image.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Anomalous images detected based off of the reconstruction error. 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High reconstruction error can indicate that an image is anomalous. </a:t>
            </a:r>
            <a:endParaRPr sz="2900"/>
          </a:p>
        </p:txBody>
      </p:sp>
      <p:grpSp>
        <p:nvGrpSpPr>
          <p:cNvPr id="64" name="Google Shape;64;p13"/>
          <p:cNvGrpSpPr/>
          <p:nvPr/>
        </p:nvGrpSpPr>
        <p:grpSpPr>
          <a:xfrm>
            <a:off x="4987250" y="976224"/>
            <a:ext cx="3957318" cy="1597817"/>
            <a:chOff x="-13050" y="325968"/>
            <a:chExt cx="9132975" cy="3699507"/>
          </a:xfrm>
        </p:grpSpPr>
        <p:sp>
          <p:nvSpPr>
            <p:cNvPr id="65" name="Google Shape;65;p13"/>
            <p:cNvSpPr/>
            <p:nvPr/>
          </p:nvSpPr>
          <p:spPr>
            <a:xfrm>
              <a:off x="628200" y="1221525"/>
              <a:ext cx="689400" cy="27747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 rot="5400000">
              <a:off x="484275" y="2368875"/>
              <a:ext cx="2713500" cy="418800"/>
            </a:xfrm>
            <a:prstGeom prst="trapezoid">
              <a:avLst>
                <a:gd fmla="val 85417" name="adj"/>
              </a:avLst>
            </a:prstGeom>
            <a:solidFill>
              <a:srgbClr val="8E7CC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8E7CC3"/>
                </a:highlight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 rot="5400000">
              <a:off x="1529825" y="2479125"/>
              <a:ext cx="1904400" cy="418800"/>
            </a:xfrm>
            <a:prstGeom prst="trapezoid">
              <a:avLst>
                <a:gd fmla="val 66667" name="adj"/>
              </a:avLst>
            </a:prstGeom>
            <a:solidFill>
              <a:srgbClr val="8E7CC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 rot="5400000">
              <a:off x="2620575" y="2459325"/>
              <a:ext cx="1153800" cy="418800"/>
            </a:xfrm>
            <a:prstGeom prst="trapezoid">
              <a:avLst>
                <a:gd fmla="val 66667" name="adj"/>
              </a:avLst>
            </a:prstGeom>
            <a:solidFill>
              <a:srgbClr val="8E7CC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716925" y="2408150"/>
              <a:ext cx="1404900" cy="584700"/>
            </a:xfrm>
            <a:prstGeom prst="rect">
              <a:avLst/>
            </a:prstGeom>
            <a:solidFill>
              <a:srgbClr val="FCE5CD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 rot="-5399106">
              <a:off x="5146258" y="2491105"/>
              <a:ext cx="1153800" cy="418800"/>
            </a:xfrm>
            <a:prstGeom prst="trapezoid">
              <a:avLst>
                <a:gd fmla="val 66667" name="adj"/>
              </a:avLst>
            </a:prstGeom>
            <a:solidFill>
              <a:srgbClr val="8E7CC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 rot="-5400000">
              <a:off x="5486425" y="2491100"/>
              <a:ext cx="1904400" cy="418800"/>
            </a:xfrm>
            <a:prstGeom prst="trapezoid">
              <a:avLst>
                <a:gd fmla="val 66667" name="adj"/>
              </a:avLst>
            </a:prstGeom>
            <a:solidFill>
              <a:srgbClr val="8E7CC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 rot="-5400000">
              <a:off x="5797200" y="2459325"/>
              <a:ext cx="2713500" cy="418800"/>
            </a:xfrm>
            <a:prstGeom prst="trapezoid">
              <a:avLst>
                <a:gd fmla="val 85417" name="adj"/>
              </a:avLst>
            </a:prstGeom>
            <a:solidFill>
              <a:srgbClr val="8E7CC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8E7CC3"/>
                </a:highlight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7755425" y="1221525"/>
              <a:ext cx="689400" cy="27747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3212628" y="2762050"/>
              <a:ext cx="2495400" cy="54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Latent </a:t>
              </a:r>
              <a:r>
                <a:rPr lang="en" sz="1000"/>
                <a:t>space representation</a:t>
              </a:r>
              <a:endParaRPr sz="1000"/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-13050" y="555095"/>
              <a:ext cx="1971900" cy="54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Input</a:t>
              </a:r>
              <a:endParaRPr sz="1100"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7148025" y="555095"/>
              <a:ext cx="1971900" cy="54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Output</a:t>
              </a:r>
              <a:endParaRPr sz="1100"/>
            </a:p>
          </p:txBody>
        </p:sp>
        <p:grpSp>
          <p:nvGrpSpPr>
            <p:cNvPr id="77" name="Google Shape;77;p13"/>
            <p:cNvGrpSpPr/>
            <p:nvPr/>
          </p:nvGrpSpPr>
          <p:grpSpPr>
            <a:xfrm rot="1927551">
              <a:off x="1512722" y="1524238"/>
              <a:ext cx="2210270" cy="191549"/>
              <a:chOff x="2024250" y="5601525"/>
              <a:chExt cx="1849825" cy="192000"/>
            </a:xfrm>
          </p:grpSpPr>
          <p:cxnSp>
            <p:nvCxnSpPr>
              <p:cNvPr id="78" name="Google Shape;78;p13"/>
              <p:cNvCxnSpPr/>
              <p:nvPr/>
            </p:nvCxnSpPr>
            <p:spPr>
              <a:xfrm flipH="1" rot="10800000">
                <a:off x="2024250" y="5601525"/>
                <a:ext cx="8700" cy="192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2032975" y="5601575"/>
                <a:ext cx="1841100" cy="43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3873975" y="5645200"/>
                <a:ext cx="0" cy="1482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1" name="Google Shape;81;p13"/>
            <p:cNvSpPr txBox="1"/>
            <p:nvPr/>
          </p:nvSpPr>
          <p:spPr>
            <a:xfrm rot="2066660">
              <a:off x="2054399" y="1055740"/>
              <a:ext cx="1972047" cy="5409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Encoder</a:t>
              </a:r>
              <a:endParaRPr sz="1200"/>
            </a:p>
          </p:txBody>
        </p:sp>
        <p:grpSp>
          <p:nvGrpSpPr>
            <p:cNvPr id="82" name="Google Shape;82;p13"/>
            <p:cNvGrpSpPr/>
            <p:nvPr/>
          </p:nvGrpSpPr>
          <p:grpSpPr>
            <a:xfrm rot="-1959239">
              <a:off x="5199281" y="1539766"/>
              <a:ext cx="2210269" cy="191550"/>
              <a:chOff x="2024250" y="5601525"/>
              <a:chExt cx="1849825" cy="192000"/>
            </a:xfrm>
          </p:grpSpPr>
          <p:cxnSp>
            <p:nvCxnSpPr>
              <p:cNvPr id="83" name="Google Shape;83;p13"/>
              <p:cNvCxnSpPr/>
              <p:nvPr/>
            </p:nvCxnSpPr>
            <p:spPr>
              <a:xfrm flipH="1" rot="10800000">
                <a:off x="2024250" y="5601525"/>
                <a:ext cx="8700" cy="192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2032975" y="5601575"/>
                <a:ext cx="1841100" cy="43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3873975" y="5645200"/>
                <a:ext cx="0" cy="1482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6" name="Google Shape;86;p13"/>
            <p:cNvSpPr txBox="1"/>
            <p:nvPr/>
          </p:nvSpPr>
          <p:spPr>
            <a:xfrm rot="-1819979">
              <a:off x="5282325" y="786928"/>
              <a:ext cx="1972182" cy="5411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Decoder</a:t>
              </a:r>
              <a:endParaRPr sz="1100"/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629749" y="2436450"/>
            <a:ext cx="4283307" cy="2289923"/>
            <a:chOff x="758233" y="2803418"/>
            <a:chExt cx="10563026" cy="2648229"/>
          </a:xfrm>
        </p:grpSpPr>
        <p:sp>
          <p:nvSpPr>
            <p:cNvPr id="88" name="Google Shape;88;p13"/>
            <p:cNvSpPr/>
            <p:nvPr/>
          </p:nvSpPr>
          <p:spPr>
            <a:xfrm>
              <a:off x="758233" y="3011326"/>
              <a:ext cx="3509700" cy="6504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819151" y="2950810"/>
              <a:ext cx="33444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Image Preprocessing (resizing)</a:t>
              </a:r>
              <a:endParaRPr sz="1100"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4373845" y="3173325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highlight>
                  <a:srgbClr val="000000"/>
                </a:highlight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4952125" y="2803425"/>
              <a:ext cx="6359400" cy="4980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/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4961859" y="2803418"/>
              <a:ext cx="63594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Sequential Model</a:t>
              </a:r>
              <a:endParaRPr sz="1100"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4952133" y="3301423"/>
              <a:ext cx="3289200" cy="8598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8241159" y="3308334"/>
              <a:ext cx="3037200" cy="8598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934850" y="3220202"/>
              <a:ext cx="3344400" cy="37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Encoder (layers decrease dimension of output)</a:t>
              </a:r>
              <a:endParaRPr sz="1100"/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8241175" y="3199866"/>
              <a:ext cx="3070500" cy="28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Decoder (layers increase dimension of output)</a:t>
              </a:r>
              <a:endParaRPr sz="1100"/>
            </a:p>
          </p:txBody>
        </p:sp>
        <p:sp>
          <p:nvSpPr>
            <p:cNvPr id="97" name="Google Shape;97;p13"/>
            <p:cNvSpPr/>
            <p:nvPr/>
          </p:nvSpPr>
          <p:spPr>
            <a:xfrm rot="5400000">
              <a:off x="9379220" y="4287725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highlight>
                  <a:srgbClr val="000000"/>
                </a:highlight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 rot="10800000">
              <a:off x="7635245" y="4920650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highlight>
                  <a:srgbClr val="000000"/>
                </a:highlight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709901" y="4524940"/>
              <a:ext cx="2697600" cy="8598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Find reconstruction error for images.</a:t>
              </a:r>
              <a:endParaRPr sz="1100"/>
            </a:p>
          </p:txBody>
        </p:sp>
        <p:sp>
          <p:nvSpPr>
            <p:cNvPr id="100" name="Google Shape;100;p13"/>
            <p:cNvSpPr/>
            <p:nvPr/>
          </p:nvSpPr>
          <p:spPr>
            <a:xfrm rot="10800000">
              <a:off x="4000045" y="4826750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highlight>
                  <a:srgbClr val="000000"/>
                </a:highlight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828680" y="4254430"/>
              <a:ext cx="3037200" cy="10392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Set threshold for images to be considered “anomalous”.</a:t>
              </a:r>
              <a:endParaRPr sz="1100"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8241164" y="4710046"/>
              <a:ext cx="2697600" cy="7416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Plot and save reconstructed images</a:t>
              </a:r>
              <a:endParaRPr sz="1100"/>
            </a:p>
          </p:txBody>
        </p:sp>
      </p:grpSp>
      <p:sp>
        <p:nvSpPr>
          <p:cNvPr id="103" name="Google Shape;103;p13"/>
          <p:cNvSpPr txBox="1"/>
          <p:nvPr/>
        </p:nvSpPr>
        <p:spPr>
          <a:xfrm>
            <a:off x="5434275" y="2846800"/>
            <a:ext cx="32454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Results</a:t>
            </a:r>
            <a:endParaRPr sz="1100" u="sng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Ineffective for our lab’s use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Reconstructed tissue images did not contain the necessary level of detail to be used for meaningful analysis. 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complexity of the H&amp;E images and the limited training data likely contributed to this limitation.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00"/>
              <a:t>Applications of Machine Learning in Tissue Image Analysis - Anomalib</a:t>
            </a:r>
            <a:endParaRPr sz="2900"/>
          </a:p>
        </p:txBody>
      </p:sp>
      <p:sp>
        <p:nvSpPr>
          <p:cNvPr id="109" name="Google Shape;109;p14"/>
          <p:cNvSpPr txBox="1"/>
          <p:nvPr>
            <p:ph idx="1" type="body"/>
          </p:nvPr>
        </p:nvSpPr>
        <p:spPr>
          <a:xfrm>
            <a:off x="311700" y="1225225"/>
            <a:ext cx="8632500" cy="19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Library.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State-of-the-art visual anomaly detection and localization algorithms. 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Generates heatmaps highlighting anomalies in images.</a:t>
            </a:r>
            <a:endParaRPr sz="1100"/>
          </a:p>
        </p:txBody>
      </p:sp>
      <p:grpSp>
        <p:nvGrpSpPr>
          <p:cNvPr id="110" name="Google Shape;110;p14"/>
          <p:cNvGrpSpPr/>
          <p:nvPr/>
        </p:nvGrpSpPr>
        <p:grpSpPr>
          <a:xfrm>
            <a:off x="311706" y="2364687"/>
            <a:ext cx="6060842" cy="2146618"/>
            <a:chOff x="1266825" y="9621700"/>
            <a:chExt cx="13093200" cy="3757427"/>
          </a:xfrm>
        </p:grpSpPr>
        <p:sp>
          <p:nvSpPr>
            <p:cNvPr id="111" name="Google Shape;111;p14"/>
            <p:cNvSpPr/>
            <p:nvPr/>
          </p:nvSpPr>
          <p:spPr>
            <a:xfrm>
              <a:off x="2384500" y="10250325"/>
              <a:ext cx="3824700" cy="8025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2481150" y="10265625"/>
              <a:ext cx="38247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Create datamodule to handle custom dataset</a:t>
              </a:r>
              <a:endParaRPr sz="1100"/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6467420" y="10526275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  <p:sp>
          <p:nvSpPr>
            <p:cNvPr id="114" name="Google Shape;114;p14"/>
            <p:cNvSpPr/>
            <p:nvPr/>
          </p:nvSpPr>
          <p:spPr>
            <a:xfrm rot="5400000">
              <a:off x="12571695" y="11379425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3184289" y="11909533"/>
              <a:ext cx="4830900" cy="13140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Test Model. Results (generated heatmaps and predicted classification) automatically saved. </a:t>
              </a:r>
              <a:endParaRPr sz="1100"/>
            </a:p>
          </p:txBody>
        </p:sp>
        <p:cxnSp>
          <p:nvCxnSpPr>
            <p:cNvPr id="116" name="Google Shape;116;p14"/>
            <p:cNvCxnSpPr/>
            <p:nvPr/>
          </p:nvCxnSpPr>
          <p:spPr>
            <a:xfrm rot="10800000">
              <a:off x="3088875" y="10028575"/>
              <a:ext cx="918000" cy="426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4"/>
            <p:cNvCxnSpPr/>
            <p:nvPr/>
          </p:nvCxnSpPr>
          <p:spPr>
            <a:xfrm>
              <a:off x="3088875" y="10052750"/>
              <a:ext cx="88500" cy="167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4"/>
            <p:cNvCxnSpPr/>
            <p:nvPr/>
          </p:nvCxnSpPr>
          <p:spPr>
            <a:xfrm flipH="1" rot="10800000">
              <a:off x="3088875" y="10002475"/>
              <a:ext cx="210900" cy="20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9" name="Google Shape;119;p14"/>
            <p:cNvSpPr txBox="1"/>
            <p:nvPr/>
          </p:nvSpPr>
          <p:spPr>
            <a:xfrm>
              <a:off x="1266825" y="9621700"/>
              <a:ext cx="2311200" cy="88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Python class that contains methods to process data.</a:t>
              </a:r>
              <a:endParaRPr sz="700"/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7208052" y="10241624"/>
              <a:ext cx="3037200" cy="12027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4"/>
            <p:cNvSpPr txBox="1"/>
            <p:nvPr/>
          </p:nvSpPr>
          <p:spPr>
            <a:xfrm>
              <a:off x="7255100" y="10282000"/>
              <a:ext cx="2885700" cy="37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Split images into training, testing, validation sets.</a:t>
              </a:r>
              <a:endParaRPr sz="1100"/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10582220" y="10526275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11322825" y="10241625"/>
              <a:ext cx="3037200" cy="8025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4"/>
            <p:cNvSpPr txBox="1"/>
            <p:nvPr/>
          </p:nvSpPr>
          <p:spPr>
            <a:xfrm>
              <a:off x="11369912" y="10140932"/>
              <a:ext cx="2885700" cy="145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Create Reverse Distillation model</a:t>
              </a:r>
              <a:r>
                <a:rPr lang="en" sz="100"/>
                <a:t>11</a:t>
              </a:r>
              <a:endParaRPr sz="1100"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9808508" y="11883927"/>
              <a:ext cx="4044600" cy="14952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 txBox="1"/>
            <p:nvPr/>
          </p:nvSpPr>
          <p:spPr>
            <a:xfrm>
              <a:off x="9837075" y="11943925"/>
              <a:ext cx="4044600" cy="37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Instantiate Engine</a:t>
              </a:r>
              <a:endParaRPr sz="1100"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and train model (training set to stop 1 epoch after no improvement)</a:t>
              </a:r>
              <a:endParaRPr sz="1100"/>
            </a:p>
          </p:txBody>
        </p:sp>
        <p:sp>
          <p:nvSpPr>
            <p:cNvPr id="127" name="Google Shape;127;p14"/>
            <p:cNvSpPr/>
            <p:nvPr/>
          </p:nvSpPr>
          <p:spPr>
            <a:xfrm rot="10800000">
              <a:off x="8367480" y="12381925"/>
              <a:ext cx="10620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</p:grpSp>
      <p:pic>
        <p:nvPicPr>
          <p:cNvPr id="128" name="Google Shape;128;p14"/>
          <p:cNvPicPr preferRelativeResize="0"/>
          <p:nvPr/>
        </p:nvPicPr>
        <p:blipFill rotWithShape="1">
          <a:blip r:embed="rId3">
            <a:alphaModFix/>
          </a:blip>
          <a:srcRect b="9224" l="0" r="0" t="7072"/>
          <a:stretch/>
        </p:blipFill>
        <p:spPr>
          <a:xfrm>
            <a:off x="5396625" y="1225225"/>
            <a:ext cx="3685774" cy="106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4"/>
          <p:cNvSpPr txBox="1"/>
          <p:nvPr/>
        </p:nvSpPr>
        <p:spPr>
          <a:xfrm>
            <a:off x="6686700" y="2905625"/>
            <a:ext cx="2257500" cy="21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Results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Showed moderate success in identifying features of the kidney tissue.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Generated heatmaps did not provide any valuable insights.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00"/>
              <a:t>Histomorphological Phenotype Learning (HPL) </a:t>
            </a:r>
            <a:endParaRPr sz="2900"/>
          </a:p>
        </p:txBody>
      </p:sp>
      <p:sp>
        <p:nvSpPr>
          <p:cNvPr id="135" name="Google Shape;135;p15"/>
          <p:cNvSpPr txBox="1"/>
          <p:nvPr>
            <p:ph idx="1" type="body"/>
          </p:nvPr>
        </p:nvSpPr>
        <p:spPr>
          <a:xfrm>
            <a:off x="311700" y="1225225"/>
            <a:ext cx="8632500" cy="19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Framework.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Completely unsupervised methodology .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Groups tissue images by similarity.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Goal of identifying distinct features in the tissue. </a:t>
            </a:r>
            <a:endParaRPr sz="1100"/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Open Sans"/>
              <a:buChar char="-"/>
            </a:pPr>
            <a:r>
              <a:rPr lang="en" sz="1100"/>
              <a:t>Has been applied to cancer tissue with promising results. </a:t>
            </a:r>
            <a:endParaRPr sz="1100"/>
          </a:p>
        </p:txBody>
      </p:sp>
      <p:grpSp>
        <p:nvGrpSpPr>
          <p:cNvPr id="136" name="Google Shape;136;p15"/>
          <p:cNvGrpSpPr/>
          <p:nvPr/>
        </p:nvGrpSpPr>
        <p:grpSpPr>
          <a:xfrm>
            <a:off x="687921" y="2252751"/>
            <a:ext cx="7915417" cy="2725509"/>
            <a:chOff x="2192350" y="15527638"/>
            <a:chExt cx="12552200" cy="5170762"/>
          </a:xfrm>
        </p:grpSpPr>
        <p:sp>
          <p:nvSpPr>
            <p:cNvPr id="137" name="Google Shape;137;p15"/>
            <p:cNvSpPr/>
            <p:nvPr/>
          </p:nvSpPr>
          <p:spPr>
            <a:xfrm>
              <a:off x="2485375" y="16043000"/>
              <a:ext cx="3824700" cy="5736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5"/>
            <p:cNvSpPr txBox="1"/>
            <p:nvPr/>
          </p:nvSpPr>
          <p:spPr>
            <a:xfrm>
              <a:off x="2582025" y="16058300"/>
              <a:ext cx="3824700" cy="573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Tile whole slide images</a:t>
              </a:r>
              <a:endParaRPr sz="1100"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6568295" y="16318950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  <p:sp>
          <p:nvSpPr>
            <p:cNvPr id="140" name="Google Shape;140;p15"/>
            <p:cNvSpPr/>
            <p:nvPr/>
          </p:nvSpPr>
          <p:spPr>
            <a:xfrm rot="5400000">
              <a:off x="12672570" y="17172100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6182375" y="17799950"/>
              <a:ext cx="3381600" cy="7416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Create vector representations for each tile.</a:t>
              </a:r>
              <a:endParaRPr sz="1100"/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7308912" y="16093657"/>
              <a:ext cx="3037200" cy="9414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5"/>
            <p:cNvSpPr txBox="1"/>
            <p:nvPr/>
          </p:nvSpPr>
          <p:spPr>
            <a:xfrm>
              <a:off x="7355975" y="16074675"/>
              <a:ext cx="2885700" cy="37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Sort images into training, testing, validation.</a:t>
              </a:r>
              <a:endParaRPr sz="1100"/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10683095" y="16318950"/>
              <a:ext cx="4821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11423684" y="15527638"/>
              <a:ext cx="3037200" cy="13092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5"/>
            <p:cNvSpPr txBox="1"/>
            <p:nvPr/>
          </p:nvSpPr>
          <p:spPr>
            <a:xfrm>
              <a:off x="11423684" y="15586068"/>
              <a:ext cx="2885700" cy="15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Store in h5 files (one for training, testing, and validation)</a:t>
              </a:r>
              <a:endParaRPr sz="1100"/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10671384" y="17676616"/>
              <a:ext cx="4044600" cy="9414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5"/>
            <p:cNvSpPr txBox="1"/>
            <p:nvPr/>
          </p:nvSpPr>
          <p:spPr>
            <a:xfrm>
              <a:off x="10699950" y="17736600"/>
              <a:ext cx="4044600" cy="28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Train self-supervised model (Barlow Twins).</a:t>
              </a:r>
              <a:endParaRPr sz="1100"/>
            </a:p>
          </p:txBody>
        </p:sp>
        <p:sp>
          <p:nvSpPr>
            <p:cNvPr id="149" name="Google Shape;149;p15"/>
            <p:cNvSpPr/>
            <p:nvPr/>
          </p:nvSpPr>
          <p:spPr>
            <a:xfrm rot="10800000">
              <a:off x="9949975" y="18056150"/>
              <a:ext cx="5463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  <p:cxnSp>
          <p:nvCxnSpPr>
            <p:cNvPr id="150" name="Google Shape;150;p15"/>
            <p:cNvCxnSpPr/>
            <p:nvPr/>
          </p:nvCxnSpPr>
          <p:spPr>
            <a:xfrm>
              <a:off x="8696050" y="18187225"/>
              <a:ext cx="229200" cy="843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" name="Google Shape;151;p15"/>
            <p:cNvCxnSpPr/>
            <p:nvPr/>
          </p:nvCxnSpPr>
          <p:spPr>
            <a:xfrm rot="10800000">
              <a:off x="8780525" y="18934625"/>
              <a:ext cx="144600" cy="96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" name="Google Shape;152;p15"/>
            <p:cNvCxnSpPr/>
            <p:nvPr/>
          </p:nvCxnSpPr>
          <p:spPr>
            <a:xfrm flipH="1" rot="10800000">
              <a:off x="8949250" y="18862550"/>
              <a:ext cx="96600" cy="156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3" name="Google Shape;153;p15"/>
            <p:cNvSpPr txBox="1"/>
            <p:nvPr/>
          </p:nvSpPr>
          <p:spPr>
            <a:xfrm>
              <a:off x="8117975" y="18983475"/>
              <a:ext cx="2403600" cy="573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a list of numbers that captures information about each tile’s features</a:t>
              </a:r>
              <a:endParaRPr sz="1100"/>
            </a:p>
          </p:txBody>
        </p:sp>
        <p:sp>
          <p:nvSpPr>
            <p:cNvPr id="154" name="Google Shape;154;p15"/>
            <p:cNvSpPr/>
            <p:nvPr/>
          </p:nvSpPr>
          <p:spPr>
            <a:xfrm rot="10800000">
              <a:off x="5356150" y="18056150"/>
              <a:ext cx="5673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2192357" y="17355937"/>
              <a:ext cx="3005700" cy="13092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Cluster tile vector representations (leiden clustering).</a:t>
              </a:r>
              <a:endParaRPr sz="1100"/>
            </a:p>
          </p:txBody>
        </p:sp>
        <p:sp>
          <p:nvSpPr>
            <p:cNvPr id="156" name="Google Shape;156;p15"/>
            <p:cNvSpPr/>
            <p:nvPr/>
          </p:nvSpPr>
          <p:spPr>
            <a:xfrm rot="5400000">
              <a:off x="3059550" y="19122400"/>
              <a:ext cx="567300" cy="229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000000"/>
                </a:highlight>
              </a:endParaRPr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2192350" y="19757000"/>
              <a:ext cx="5597100" cy="9414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Outputs are clustering configuration files as well as cluster assignments for each tile. </a:t>
              </a:r>
              <a:endParaRPr sz="1100"/>
            </a:p>
          </p:txBody>
        </p:sp>
      </p:grpSp>
      <p:sp>
        <p:nvSpPr>
          <p:cNvPr id="158" name="Google Shape;158;p15"/>
          <p:cNvSpPr txBox="1"/>
          <p:nvPr/>
        </p:nvSpPr>
        <p:spPr>
          <a:xfrm>
            <a:off x="6036600" y="695475"/>
            <a:ext cx="30114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As this is a new framework, adapting the program to fit our needs poses </a:t>
            </a: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significant challenges and technical issues – both with HPL and other necessary frameworks. Despite this, HPL’s approach of clustering tiles for feature discovery holds promise for future research in histopathology.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