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8"/>
  </p:notesMasterIdLst>
  <p:handoutMasterIdLst>
    <p:handoutMasterId r:id="rId9"/>
  </p:handoutMasterIdLst>
  <p:sldIdLst>
    <p:sldId id="256" r:id="rId3"/>
    <p:sldId id="359" r:id="rId4"/>
    <p:sldId id="360" r:id="rId5"/>
    <p:sldId id="361" r:id="rId6"/>
    <p:sldId id="363"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533"/>
    <a:srgbClr val="CCECFF"/>
    <a:srgbClr val="99CCFF"/>
    <a:srgbClr val="CCFFFF"/>
    <a:srgbClr val="0099FF"/>
    <a:srgbClr val="3399FF"/>
    <a:srgbClr val="66CCFF"/>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04" autoAdjust="0"/>
    <p:restoredTop sz="60691" autoAdjust="0"/>
  </p:normalViewPr>
  <p:slideViewPr>
    <p:cSldViewPr snapToGrid="0">
      <p:cViewPr varScale="1">
        <p:scale>
          <a:sx n="50" d="100"/>
          <a:sy n="50" d="100"/>
        </p:scale>
        <p:origin x="1829" y="34"/>
      </p:cViewPr>
      <p:guideLst/>
    </p:cSldViewPr>
  </p:slideViewPr>
  <p:outlineViewPr>
    <p:cViewPr>
      <p:scale>
        <a:sx n="33" d="100"/>
        <a:sy n="33" d="100"/>
      </p:scale>
      <p:origin x="0" y="-27523"/>
    </p:cViewPr>
  </p:outlineViewPr>
  <p:notesTextViewPr>
    <p:cViewPr>
      <p:scale>
        <a:sx n="3" d="2"/>
        <a:sy n="3" d="2"/>
      </p:scale>
      <p:origin x="0" y="0"/>
    </p:cViewPr>
  </p:notesTextViewPr>
  <p:sorterViewPr>
    <p:cViewPr>
      <p:scale>
        <a:sx n="100" d="100"/>
        <a:sy n="100" d="100"/>
      </p:scale>
      <p:origin x="0" y="-3115"/>
    </p:cViewPr>
  </p:sorter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B359B7-BFC4-4AD4-A053-0E478061A69E}" type="datetimeFigureOut">
              <a:rPr lang="en-US" smtClean="0"/>
              <a:t>8/19/2024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9826D61-1F2C-4E92-8181-1D603ACC5DCB}" type="slidenum">
              <a:rPr lang="en-US" smtClean="0"/>
              <a:t>‹#›</a:t>
            </a:fld>
            <a:endParaRPr lang="en-US" dirty="0"/>
          </a:p>
        </p:txBody>
      </p:sp>
    </p:spTree>
    <p:extLst>
      <p:ext uri="{BB962C8B-B14F-4D97-AF65-F5344CB8AC3E}">
        <p14:creationId xmlns:p14="http://schemas.microsoft.com/office/powerpoint/2010/main" val="99744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E067F1-D140-4293-8129-1B3AA4107C31}" type="datetimeFigureOut">
              <a:rPr lang="en-US" smtClean="0"/>
              <a:t>8/19/2024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25542A-9E4E-4CBE-A1BD-CF535B76B973}" type="slidenum">
              <a:rPr lang="en-US" smtClean="0"/>
              <a:t>‹#›</a:t>
            </a:fld>
            <a:endParaRPr lang="en-US" dirty="0"/>
          </a:p>
        </p:txBody>
      </p:sp>
    </p:spTree>
    <p:extLst>
      <p:ext uri="{BB962C8B-B14F-4D97-AF65-F5344CB8AC3E}">
        <p14:creationId xmlns:p14="http://schemas.microsoft.com/office/powerpoint/2010/main" val="2689118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5542A-9E4E-4CBE-A1BD-CF535B76B973}" type="slidenum">
              <a:rPr lang="en-US" smtClean="0"/>
              <a:t>1</a:t>
            </a:fld>
            <a:endParaRPr lang="en-US" dirty="0"/>
          </a:p>
        </p:txBody>
      </p:sp>
    </p:spTree>
    <p:extLst>
      <p:ext uri="{BB962C8B-B14F-4D97-AF65-F5344CB8AC3E}">
        <p14:creationId xmlns:p14="http://schemas.microsoft.com/office/powerpoint/2010/main" val="41070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2</a:t>
            </a:fld>
            <a:endParaRPr lang="en-US" dirty="0"/>
          </a:p>
        </p:txBody>
      </p:sp>
    </p:spTree>
    <p:extLst>
      <p:ext uri="{BB962C8B-B14F-4D97-AF65-F5344CB8AC3E}">
        <p14:creationId xmlns:p14="http://schemas.microsoft.com/office/powerpoint/2010/main" val="246576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3</a:t>
            </a:fld>
            <a:endParaRPr lang="en-US" dirty="0"/>
          </a:p>
        </p:txBody>
      </p:sp>
    </p:spTree>
    <p:extLst>
      <p:ext uri="{BB962C8B-B14F-4D97-AF65-F5344CB8AC3E}">
        <p14:creationId xmlns:p14="http://schemas.microsoft.com/office/powerpoint/2010/main" val="403066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4</a:t>
            </a:fld>
            <a:endParaRPr lang="en-US" dirty="0"/>
          </a:p>
        </p:txBody>
      </p:sp>
    </p:spTree>
    <p:extLst>
      <p:ext uri="{BB962C8B-B14F-4D97-AF65-F5344CB8AC3E}">
        <p14:creationId xmlns:p14="http://schemas.microsoft.com/office/powerpoint/2010/main" val="2642606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5</a:t>
            </a:fld>
            <a:endParaRPr lang="en-US" dirty="0"/>
          </a:p>
        </p:txBody>
      </p:sp>
    </p:spTree>
    <p:extLst>
      <p:ext uri="{BB962C8B-B14F-4D97-AF65-F5344CB8AC3E}">
        <p14:creationId xmlns:p14="http://schemas.microsoft.com/office/powerpoint/2010/main" val="17525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81" y="2130559"/>
            <a:ext cx="10362847" cy="1469760"/>
          </a:xfrm>
          <a:prstGeom prst="rect">
            <a:avLst/>
          </a:prstGeom>
        </p:spPr>
        <p:txBody>
          <a:bodyPr lIns="19047" tIns="9523" rIns="19047" bIns="9523"/>
          <a:lstStyle/>
          <a:p>
            <a:r>
              <a:rPr lang="en-US" dirty="0"/>
              <a:t>Click to edit Master title style</a:t>
            </a:r>
          </a:p>
        </p:txBody>
      </p:sp>
      <p:sp>
        <p:nvSpPr>
          <p:cNvPr id="3" name="Subtitle 2"/>
          <p:cNvSpPr>
            <a:spLocks noGrp="1"/>
          </p:cNvSpPr>
          <p:nvPr>
            <p:ph type="subTitle" idx="1"/>
          </p:nvPr>
        </p:nvSpPr>
        <p:spPr>
          <a:xfrm>
            <a:off x="1828712" y="3886070"/>
            <a:ext cx="8534576" cy="1752865"/>
          </a:xfrm>
          <a:prstGeom prst="rect">
            <a:avLst/>
          </a:prstGeom>
        </p:spPr>
        <p:txBody>
          <a:bodyPr lIns="19047" tIns="9523" rIns="19047" bIns="9523"/>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dirty="0"/>
              <a:t>Click to edit Master subtitle style</a:t>
            </a:r>
          </a:p>
        </p:txBody>
      </p:sp>
    </p:spTree>
    <p:extLst>
      <p:ext uri="{BB962C8B-B14F-4D97-AF65-F5344CB8AC3E}">
        <p14:creationId xmlns:p14="http://schemas.microsoft.com/office/powerpoint/2010/main" val="12826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E686AA-D197-4DC9-87E4-22B244C33152}" type="datetimeFigureOut">
              <a:rPr lang="en-US" smtClean="0"/>
              <a:t>8/19/2024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28369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E686AA-D197-4DC9-87E4-22B244C33152}" type="datetimeFigureOut">
              <a:rPr lang="en-US" smtClean="0"/>
              <a:t>8/19/2024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287781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686AA-D197-4DC9-87E4-22B244C33152}" type="datetimeFigureOut">
              <a:rPr lang="en-US" smtClean="0"/>
              <a:t>8/19/2024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4022612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821980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31344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641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90959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27" y="284948"/>
            <a:ext cx="10973154" cy="616125"/>
          </a:xfrm>
          <a:prstGeom prst="rect">
            <a:avLst/>
          </a:prstGeom>
          <a:solidFill>
            <a:srgbClr val="A90533"/>
          </a:solidFill>
        </p:spPr>
        <p:txBody>
          <a:bodyPr lIns="19047" tIns="9523" rIns="19047" bIns="9523"/>
          <a:lstStyle>
            <a:lvl1pPr algn="ctr">
              <a:defRPr sz="3200" b="1" baseline="0">
                <a:solidFill>
                  <a:schemeClr val="bg1"/>
                </a:solidFill>
              </a:defRPr>
            </a:lvl1pPr>
          </a:lstStyle>
          <a:p>
            <a:r>
              <a:rPr lang="en-US" dirty="0"/>
              <a:t>Click to edit Master title style</a:t>
            </a:r>
          </a:p>
        </p:txBody>
      </p:sp>
      <p:sp>
        <p:nvSpPr>
          <p:cNvPr id="3"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425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subheading">
    <p:spTree>
      <p:nvGrpSpPr>
        <p:cNvPr id="1" name=""/>
        <p:cNvGrpSpPr/>
        <p:nvPr/>
      </p:nvGrpSpPr>
      <p:grpSpPr>
        <a:xfrm>
          <a:off x="0" y="0"/>
          <a:ext cx="0" cy="0"/>
          <a:chOff x="0" y="0"/>
          <a:chExt cx="0" cy="0"/>
        </a:xfrm>
      </p:grpSpPr>
      <p:sp>
        <p:nvSpPr>
          <p:cNvPr id="3" name="Title 1"/>
          <p:cNvSpPr>
            <a:spLocks noGrp="1"/>
          </p:cNvSpPr>
          <p:nvPr>
            <p:ph type="title"/>
          </p:nvPr>
        </p:nvSpPr>
        <p:spPr>
          <a:xfrm>
            <a:off x="609427" y="284948"/>
            <a:ext cx="7563728" cy="616125"/>
          </a:xfrm>
          <a:prstGeom prst="rect">
            <a:avLst/>
          </a:prstGeom>
          <a:solidFill>
            <a:srgbClr val="A90533"/>
          </a:solidFill>
        </p:spPr>
        <p:txBody>
          <a:bodyPr lIns="19047" tIns="9523" rIns="19047" bIns="9523"/>
          <a:lstStyle>
            <a:lvl1pPr marL="182880" algn="l">
              <a:defRPr sz="3200" b="1" baseline="0">
                <a:solidFill>
                  <a:schemeClr val="bg1"/>
                </a:solidFill>
              </a:defRPr>
            </a:lvl1pPr>
          </a:lstStyle>
          <a:p>
            <a:r>
              <a:rPr lang="en-US" dirty="0"/>
              <a:t>Click to edit Master title style</a:t>
            </a:r>
          </a:p>
        </p:txBody>
      </p:sp>
      <p:sp>
        <p:nvSpPr>
          <p:cNvPr id="4"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9"/>
          <p:cNvSpPr>
            <a:spLocks noGrp="1"/>
          </p:cNvSpPr>
          <p:nvPr>
            <p:ph type="body" sz="quarter" idx="10"/>
          </p:nvPr>
        </p:nvSpPr>
        <p:spPr>
          <a:xfrm>
            <a:off x="8173155" y="284947"/>
            <a:ext cx="3206068" cy="252412"/>
          </a:xfrm>
          <a:prstGeom prst="rect">
            <a:avLst/>
          </a:prstGeom>
        </p:spPr>
        <p:txBody>
          <a:bodyPr>
            <a:noAutofit/>
          </a:bodyPr>
          <a:lstStyle>
            <a:lvl1pPr marL="0" indent="0" algn="r">
              <a:buNone/>
              <a:defRPr sz="1100" b="0" i="0" spc="0" baseline="0">
                <a:solidFill>
                  <a:srgbClr val="A6A6A6"/>
                </a:solidFill>
                <a:latin typeface="Arial"/>
                <a:cs typeface="Arial"/>
              </a:defRPr>
            </a:lvl1pPr>
          </a:lstStyle>
          <a:p>
            <a:pPr lvl="0"/>
            <a:r>
              <a:rPr lang="en-US"/>
              <a:t>Edit Master text styles</a:t>
            </a:r>
          </a:p>
        </p:txBody>
      </p:sp>
    </p:spTree>
    <p:extLst>
      <p:ext uri="{BB962C8B-B14F-4D97-AF65-F5344CB8AC3E}">
        <p14:creationId xmlns:p14="http://schemas.microsoft.com/office/powerpoint/2010/main" val="14799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48765" y="2208084"/>
            <a:ext cx="10973153" cy="1214385"/>
          </a:xfrm>
          <a:prstGeom prst="rect">
            <a:avLst/>
          </a:prstGeom>
          <a:solidFill>
            <a:srgbClr val="A90533"/>
          </a:solidFill>
        </p:spPr>
        <p:txBody>
          <a:bodyPr lIns="19047" tIns="9523" rIns="19047" bIns="9523"/>
          <a:lstStyle>
            <a:lvl1pPr>
              <a:lnSpc>
                <a:spcPct val="150000"/>
              </a:lnSpc>
              <a:spcBef>
                <a:spcPts val="3000"/>
              </a:spcBef>
              <a:defRPr b="1">
                <a:solidFill>
                  <a:schemeClr val="bg1"/>
                </a:solidFill>
              </a:defRPr>
            </a:lvl1pPr>
          </a:lstStyle>
          <a:p>
            <a:r>
              <a:rPr lang="en-US" dirty="0"/>
              <a:t>Click to edit Closing Slide</a:t>
            </a:r>
          </a:p>
        </p:txBody>
      </p:sp>
    </p:spTree>
    <p:extLst>
      <p:ext uri="{BB962C8B-B14F-4D97-AF65-F5344CB8AC3E}">
        <p14:creationId xmlns:p14="http://schemas.microsoft.com/office/powerpoint/2010/main" val="179271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E686AA-D197-4DC9-87E4-22B244C33152}" type="datetimeFigureOut">
              <a:rPr lang="en-US" smtClean="0"/>
              <a:t>8/19/2024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65502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50376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E686AA-D197-4DC9-87E4-22B244C33152}" type="datetimeFigureOut">
              <a:rPr lang="en-US" smtClean="0"/>
              <a:t>8/19/2024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9545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E686AA-D197-4DC9-87E4-22B244C33152}" type="datetimeFigureOut">
              <a:rPr lang="en-US" smtClean="0"/>
              <a:t>8/19/2024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29673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7"/>
          <p:cNvSpPr txBox="1">
            <a:spLocks noChangeArrowheads="1"/>
          </p:cNvSpPr>
          <p:nvPr userDrawn="1"/>
        </p:nvSpPr>
        <p:spPr bwMode="auto">
          <a:xfrm>
            <a:off x="7373910" y="6318251"/>
            <a:ext cx="4457700" cy="157163"/>
          </a:xfrm>
          <a:prstGeom prst="rect">
            <a:avLst/>
          </a:prstGeom>
          <a:noFill/>
          <a:ln>
            <a:noFill/>
          </a:ln>
        </p:spPr>
        <p:txBody>
          <a:bodyPr lIns="19047" tIns="9523" rIns="19047" bIns="9523">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900" cap="all" dirty="0">
                <a:solidFill>
                  <a:schemeClr val="bg2"/>
                </a:solidFill>
                <a:latin typeface="Calibri" charset="0"/>
                <a:cs typeface="Calibri" charset="0"/>
              </a:rPr>
              <a:t>Improving Health through</a:t>
            </a:r>
            <a:r>
              <a:rPr lang="en-US" sz="900" cap="all" baseline="0" dirty="0">
                <a:solidFill>
                  <a:schemeClr val="bg2"/>
                </a:solidFill>
                <a:latin typeface="Calibri" charset="0"/>
                <a:cs typeface="Calibri" charset="0"/>
              </a:rPr>
              <a:t> Research</a:t>
            </a:r>
            <a:endParaRPr lang="en-US" sz="900" cap="all" dirty="0">
              <a:solidFill>
                <a:schemeClr val="bg2"/>
              </a:solidFill>
              <a:latin typeface="Calibri" charset="0"/>
              <a:cs typeface="Calibri" charset="0"/>
            </a:endParaRPr>
          </a:p>
        </p:txBody>
      </p:sp>
      <p:sp>
        <p:nvSpPr>
          <p:cNvPr id="1063" name="Line 39"/>
          <p:cNvSpPr>
            <a:spLocks noChangeShapeType="1"/>
          </p:cNvSpPr>
          <p:nvPr userDrawn="1"/>
        </p:nvSpPr>
        <p:spPr bwMode="auto">
          <a:xfrm>
            <a:off x="0" y="6126163"/>
            <a:ext cx="12192000" cy="0"/>
          </a:xfrm>
          <a:prstGeom prst="line">
            <a:avLst/>
          </a:prstGeom>
          <a:noFill/>
          <a:ln w="9525" cap="flat" cmpd="sng" algn="ctr">
            <a:solidFill>
              <a:schemeClr val="accent6">
                <a:lumMod val="75000"/>
              </a:schemeClr>
            </a:solidFill>
            <a:prstDash val="solid"/>
            <a:round/>
            <a:headEnd type="none" w="med" len="med"/>
            <a:tailEnd type="none" w="med" len="med"/>
          </a:ln>
          <a:effectLst/>
        </p:spPr>
        <p:txBody>
          <a:bodyPr lIns="19047" tIns="9523" rIns="19047" bIns="9523"/>
          <a:lstStyle/>
          <a:p>
            <a:pPr eaLnBrk="1" hangingPunct="1">
              <a:defRPr/>
            </a:pPr>
            <a:endParaRPr lang="en-US" sz="1800" dirty="0">
              <a:latin typeface="Arial" charset="0"/>
              <a:ea typeface="+mn-ea"/>
            </a:endParaRPr>
          </a:p>
        </p:txBody>
      </p:sp>
      <p:sp>
        <p:nvSpPr>
          <p:cNvPr id="1028" name="Rectangle 13"/>
          <p:cNvSpPr>
            <a:spLocks noChangeArrowheads="1"/>
          </p:cNvSpPr>
          <p:nvPr userDrawn="1"/>
        </p:nvSpPr>
        <p:spPr bwMode="auto">
          <a:xfrm>
            <a:off x="10366878" y="6484939"/>
            <a:ext cx="1464734" cy="1731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9047" tIns="9523" rIns="19047" bIns="9523">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defRPr/>
            </a:pPr>
            <a:r>
              <a:rPr lang="en-US" altLang="en-US" sz="1000" u="sng" dirty="0">
                <a:solidFill>
                  <a:schemeClr val="accent2"/>
                </a:solidFill>
                <a:latin typeface="Calibri" charset="0"/>
              </a:rPr>
              <a:t>indianactsi.org</a:t>
            </a:r>
          </a:p>
        </p:txBody>
      </p:sp>
      <p:pic>
        <p:nvPicPr>
          <p:cNvPr id="7" name="Picture 6" descr="ctsi_ppt.pn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1680" y="6234907"/>
            <a:ext cx="1581003" cy="55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959217"/>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86" r:id="rId3"/>
    <p:sldLayoutId id="2147483705" r:id="rId4"/>
    <p:sldLayoutId id="2147483706" r:id="rId5"/>
  </p:sldLayoutIdLst>
  <p:txStyles>
    <p:titleStyle>
      <a:lvl1pPr algn="ctr" defTabSz="912813"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2pPr>
      <a:lvl3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3pPr>
      <a:lvl4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4pPr>
      <a:lvl5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5pPr>
      <a:lvl6pPr marL="95235" algn="ctr" defTabSz="914320" rtl="0" fontAlgn="base">
        <a:spcBef>
          <a:spcPct val="0"/>
        </a:spcBef>
        <a:spcAft>
          <a:spcPct val="0"/>
        </a:spcAft>
        <a:defRPr sz="4400">
          <a:solidFill>
            <a:schemeClr val="tx2"/>
          </a:solidFill>
          <a:latin typeface="Arial" charset="0"/>
        </a:defRPr>
      </a:lvl6pPr>
      <a:lvl7pPr marL="190470" algn="ctr" defTabSz="914320" rtl="0" fontAlgn="base">
        <a:spcBef>
          <a:spcPct val="0"/>
        </a:spcBef>
        <a:spcAft>
          <a:spcPct val="0"/>
        </a:spcAft>
        <a:defRPr sz="4400">
          <a:solidFill>
            <a:schemeClr val="tx2"/>
          </a:solidFill>
          <a:latin typeface="Arial" charset="0"/>
        </a:defRPr>
      </a:lvl7pPr>
      <a:lvl8pPr marL="285704" algn="ctr" defTabSz="914320" rtl="0" fontAlgn="base">
        <a:spcBef>
          <a:spcPct val="0"/>
        </a:spcBef>
        <a:spcAft>
          <a:spcPct val="0"/>
        </a:spcAft>
        <a:defRPr sz="4400">
          <a:solidFill>
            <a:schemeClr val="tx2"/>
          </a:solidFill>
          <a:latin typeface="Arial" charset="0"/>
        </a:defRPr>
      </a:lvl8pPr>
      <a:lvl9pPr marL="380939" algn="ctr" defTabSz="914320"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128"/>
        </a:defRPr>
      </a:lvl1pPr>
      <a:lvl2pPr marL="741363" indent="-284163" algn="l" defTabSz="912813"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1413" indent="-227013" algn="l" defTabSz="91281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5986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58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152372" indent="-228497" algn="l" defTabSz="914320" rtl="0" fontAlgn="base">
        <a:spcBef>
          <a:spcPct val="20000"/>
        </a:spcBef>
        <a:spcAft>
          <a:spcPct val="0"/>
        </a:spcAft>
        <a:buChar char="»"/>
        <a:defRPr sz="2000">
          <a:solidFill>
            <a:schemeClr val="tx1"/>
          </a:solidFill>
          <a:latin typeface="+mn-lt"/>
        </a:defRPr>
      </a:lvl6pPr>
      <a:lvl7pPr marL="2247607" indent="-228497" algn="l" defTabSz="914320" rtl="0" fontAlgn="base">
        <a:spcBef>
          <a:spcPct val="20000"/>
        </a:spcBef>
        <a:spcAft>
          <a:spcPct val="0"/>
        </a:spcAft>
        <a:buChar char="»"/>
        <a:defRPr sz="2000">
          <a:solidFill>
            <a:schemeClr val="tx1"/>
          </a:solidFill>
          <a:latin typeface="+mn-lt"/>
        </a:defRPr>
      </a:lvl7pPr>
      <a:lvl8pPr marL="2342841" indent="-228497" algn="l" defTabSz="914320" rtl="0" fontAlgn="base">
        <a:spcBef>
          <a:spcPct val="20000"/>
        </a:spcBef>
        <a:spcAft>
          <a:spcPct val="0"/>
        </a:spcAft>
        <a:buChar char="»"/>
        <a:defRPr sz="2000">
          <a:solidFill>
            <a:schemeClr val="tx1"/>
          </a:solidFill>
          <a:latin typeface="+mn-lt"/>
        </a:defRPr>
      </a:lvl8pPr>
      <a:lvl9pPr marL="2438076" indent="-228497" algn="l" defTabSz="914320" rtl="0" fontAlgn="base">
        <a:spcBef>
          <a:spcPct val="20000"/>
        </a:spcBef>
        <a:spcAft>
          <a:spcPct val="0"/>
        </a:spcAft>
        <a:buChar char="»"/>
        <a:defRPr sz="20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686AA-D197-4DC9-87E4-22B244C33152}" type="datetimeFigureOut">
              <a:rPr lang="en-US" smtClean="0"/>
              <a:t>8/19/2024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FA912-7305-420C-A467-1AF4AA7B297E}" type="slidenum">
              <a:rPr lang="en-US" smtClean="0"/>
              <a:t>‹#›</a:t>
            </a:fld>
            <a:endParaRPr lang="en-US" dirty="0"/>
          </a:p>
        </p:txBody>
      </p:sp>
    </p:spTree>
    <p:extLst>
      <p:ext uri="{BB962C8B-B14F-4D97-AF65-F5344CB8AC3E}">
        <p14:creationId xmlns:p14="http://schemas.microsoft.com/office/powerpoint/2010/main" val="38728287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75134" y="2111681"/>
            <a:ext cx="8946525" cy="110895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i="1" dirty="0">
                <a:solidFill>
                  <a:srgbClr val="A90533"/>
                </a:solidFill>
                <a:latin typeface="+mn-lt"/>
              </a:rPr>
              <a:t>Parental Involvement is related to Parental Resilience &amp; Offspring Neural Reward Prediction Error Signaling</a:t>
            </a:r>
          </a:p>
        </p:txBody>
      </p:sp>
      <p:sp>
        <p:nvSpPr>
          <p:cNvPr id="5" name="Subtitle 2"/>
          <p:cNvSpPr txBox="1">
            <a:spLocks/>
          </p:cNvSpPr>
          <p:nvPr/>
        </p:nvSpPr>
        <p:spPr>
          <a:xfrm>
            <a:off x="573879" y="679485"/>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Indiana Clinical and Translational Sciences Institute</a:t>
            </a:r>
          </a:p>
          <a:p>
            <a:pPr>
              <a:spcBef>
                <a:spcPts val="0"/>
              </a:spcBef>
            </a:pPr>
            <a:endParaRPr lang="en-US" sz="2000" b="1" dirty="0">
              <a:solidFill>
                <a:srgbClr val="0C2340"/>
              </a:solidFill>
            </a:endParaRPr>
          </a:p>
        </p:txBody>
      </p:sp>
      <p:cxnSp>
        <p:nvCxnSpPr>
          <p:cNvPr id="8" name="Straight Connector 7"/>
          <p:cNvCxnSpPr/>
          <p:nvPr/>
        </p:nvCxnSpPr>
        <p:spPr>
          <a:xfrm flipV="1">
            <a:off x="0" y="4577897"/>
            <a:ext cx="12192000" cy="35780"/>
          </a:xfrm>
          <a:prstGeom prst="line">
            <a:avLst/>
          </a:prstGeom>
          <a:ln w="63500">
            <a:solidFill>
              <a:srgbClr val="0C234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580249" y="4826037"/>
            <a:ext cx="5031501" cy="1750249"/>
          </a:xfrm>
          <a:prstGeom prst="rect">
            <a:avLst/>
          </a:prstGeom>
        </p:spPr>
      </p:pic>
      <p:sp>
        <p:nvSpPr>
          <p:cNvPr id="6" name="Title 1"/>
          <p:cNvSpPr txBox="1">
            <a:spLocks/>
          </p:cNvSpPr>
          <p:nvPr/>
        </p:nvSpPr>
        <p:spPr>
          <a:xfrm>
            <a:off x="1622734" y="3675347"/>
            <a:ext cx="8946525" cy="5877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rgbClr val="A90533"/>
              </a:solidFill>
              <a:latin typeface="+mn-lt"/>
            </a:endParaRPr>
          </a:p>
        </p:txBody>
      </p:sp>
      <p:sp>
        <p:nvSpPr>
          <p:cNvPr id="2" name="TextBox 1"/>
          <p:cNvSpPr txBox="1"/>
          <p:nvPr/>
        </p:nvSpPr>
        <p:spPr>
          <a:xfrm>
            <a:off x="2669039" y="3271388"/>
            <a:ext cx="7266092" cy="1200329"/>
          </a:xfrm>
          <a:prstGeom prst="rect">
            <a:avLst/>
          </a:prstGeom>
          <a:noFill/>
        </p:spPr>
        <p:txBody>
          <a:bodyPr wrap="none" rtlCol="0">
            <a:spAutoFit/>
          </a:bodyPr>
          <a:lstStyle/>
          <a:p>
            <a:pPr algn="ctr"/>
            <a:r>
              <a:rPr lang="en-US" b="1" dirty="0">
                <a:solidFill>
                  <a:srgbClr val="A90533"/>
                </a:solidFill>
              </a:rPr>
              <a:t>Kathleen Isabel Crum, PhD</a:t>
            </a:r>
          </a:p>
          <a:p>
            <a:pPr algn="ctr"/>
            <a:r>
              <a:rPr lang="en-US" dirty="0">
                <a:solidFill>
                  <a:srgbClr val="A90533"/>
                </a:solidFill>
              </a:rPr>
              <a:t>Assistant Professor of Psychiatry, Indiana University School of Medicine </a:t>
            </a:r>
          </a:p>
          <a:p>
            <a:pPr algn="ctr"/>
            <a:r>
              <a:rPr lang="en-US" dirty="0">
                <a:solidFill>
                  <a:srgbClr val="A90533"/>
                </a:solidFill>
              </a:rPr>
              <a:t>Director &amp; Principal Investigator, LifeRAFT Lab</a:t>
            </a:r>
          </a:p>
          <a:p>
            <a:pPr algn="ctr"/>
            <a:r>
              <a:rPr lang="en-US" dirty="0">
                <a:solidFill>
                  <a:srgbClr val="A90533"/>
                </a:solidFill>
              </a:rPr>
              <a:t>Director, Traumatic Stress &amp; Resilience Program, Riley Pediatric Care Center</a:t>
            </a:r>
          </a:p>
        </p:txBody>
      </p:sp>
      <p:sp>
        <p:nvSpPr>
          <p:cNvPr id="10" name="Subtitle 2"/>
          <p:cNvSpPr txBox="1">
            <a:spLocks/>
          </p:cNvSpPr>
          <p:nvPr/>
        </p:nvSpPr>
        <p:spPr>
          <a:xfrm>
            <a:off x="726278" y="1477712"/>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2024 Annual Meeting </a:t>
            </a:r>
            <a:endParaRPr lang="en-US" sz="2000" b="1" dirty="0">
              <a:solidFill>
                <a:srgbClr val="0C2340"/>
              </a:solidFill>
            </a:endParaRPr>
          </a:p>
        </p:txBody>
      </p:sp>
    </p:spTree>
    <p:extLst>
      <p:ext uri="{BB962C8B-B14F-4D97-AF65-F5344CB8AC3E}">
        <p14:creationId xmlns:p14="http://schemas.microsoft.com/office/powerpoint/2010/main" val="84174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a:t>
            </a:r>
          </a:p>
        </p:txBody>
      </p:sp>
      <p:sp>
        <p:nvSpPr>
          <p:cNvPr id="3" name="Content Placeholder 2"/>
          <p:cNvSpPr>
            <a:spLocks noGrp="1"/>
          </p:cNvSpPr>
          <p:nvPr>
            <p:ph idx="1"/>
          </p:nvPr>
        </p:nvSpPr>
        <p:spPr>
          <a:xfrm>
            <a:off x="609428" y="1128889"/>
            <a:ext cx="10973153" cy="4775200"/>
          </a:xfrm>
        </p:spPr>
        <p:txBody>
          <a:bodyPr/>
          <a:lstStyle/>
          <a:p>
            <a:pPr marL="457200" indent="-457200">
              <a:buFont typeface="Arial" panose="020B0604020202020204" pitchFamily="34" charset="0"/>
              <a:buChar char="•"/>
            </a:pPr>
            <a:r>
              <a:rPr lang="en-US" sz="2400" dirty="0"/>
              <a:t>We examine relationships between parenting behaviors, parental resilience, and child brain function. In particular, child brain dysfunction during reward learning is an important transdiagnostic marker of psychopathology. </a:t>
            </a:r>
          </a:p>
          <a:p>
            <a:pPr marL="457200" indent="-457200">
              <a:buFont typeface="Arial" panose="020B0604020202020204" pitchFamily="34" charset="0"/>
              <a:buChar char="•"/>
            </a:pPr>
            <a:r>
              <a:rPr lang="en-US" sz="2400" dirty="0"/>
              <a:t>We found that parental resilience is associated with increased parental involvement. In turn, parental involvement is associated with greater offspring neural RPE representation within bilateral striatum. The latter finding suggests greater reward learning following feedback.  </a:t>
            </a:r>
          </a:p>
          <a:p>
            <a:pPr marL="457200" indent="-457200">
              <a:buFont typeface="Arial" panose="020B0604020202020204" pitchFamily="34" charset="0"/>
              <a:buChar char="•"/>
            </a:pPr>
            <a:r>
              <a:rPr lang="en-US" sz="2400" dirty="0"/>
              <a:t>Interventions designed to increase </a:t>
            </a:r>
            <a:r>
              <a:rPr lang="en-US" sz="2400" i="1" dirty="0"/>
              <a:t>parental</a:t>
            </a:r>
            <a:r>
              <a:rPr lang="en-US" sz="2400" dirty="0"/>
              <a:t> resiliency may be helpful for reducing risk for psychopathology in their </a:t>
            </a:r>
            <a:r>
              <a:rPr lang="en-US" sz="2400" i="1" dirty="0"/>
              <a:t>children</a:t>
            </a:r>
            <a:r>
              <a:rPr lang="en-US" sz="2400" dirty="0"/>
              <a:t>, perhaps by increasing parental involvement and neural reward learning sensitivity in children.</a:t>
            </a:r>
          </a:p>
        </p:txBody>
      </p:sp>
    </p:spTree>
    <p:extLst>
      <p:ext uri="{BB962C8B-B14F-4D97-AF65-F5344CB8AC3E}">
        <p14:creationId xmlns:p14="http://schemas.microsoft.com/office/powerpoint/2010/main" val="181511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p>
        </p:txBody>
      </p:sp>
      <p:sp>
        <p:nvSpPr>
          <p:cNvPr id="3" name="Content Placeholder 2"/>
          <p:cNvSpPr>
            <a:spLocks noGrp="1"/>
          </p:cNvSpPr>
          <p:nvPr>
            <p:ph idx="1"/>
          </p:nvPr>
        </p:nvSpPr>
        <p:spPr>
          <a:xfrm>
            <a:off x="609428" y="1128889"/>
            <a:ext cx="10973153" cy="4775200"/>
          </a:xfrm>
        </p:spPr>
        <p:txBody>
          <a:bodyPr/>
          <a:lstStyle/>
          <a:p>
            <a:pPr marL="457200" indent="-457200">
              <a:buFont typeface="Arial" panose="020B0604020202020204" pitchFamily="34" charset="0"/>
              <a:buChar char="•"/>
            </a:pPr>
            <a:r>
              <a:rPr lang="en-US" sz="2400" dirty="0"/>
              <a:t>This study recruited 26 youth ages 10-14 and one of their biological parents. Children did the Novelty task during MRI scanning. The task is designed to elicit response to rewards and can also be used to approximate how much exposure to rewards influences future decisions. </a:t>
            </a:r>
          </a:p>
          <a:p>
            <a:pPr marL="457200" indent="-457200">
              <a:buFont typeface="Arial" panose="020B0604020202020204" pitchFamily="34" charset="0"/>
              <a:buChar char="•"/>
            </a:pPr>
            <a:r>
              <a:rPr lang="en-US" sz="2400" dirty="0"/>
              <a:t>Reward prediction error during the Novelty task was calculated based on a reinforcement model. We then conducted region-of-interest analyses to examine associations between parental involvement and brain function in areas that have been implicated in reward learning, such as the striatum and ventromedial prefrontal cortex. </a:t>
            </a:r>
          </a:p>
          <a:p>
            <a:pPr marL="457200" indent="-457200">
              <a:buFont typeface="Arial" panose="020B0604020202020204" pitchFamily="34" charset="0"/>
              <a:buChar char="•"/>
            </a:pPr>
            <a:r>
              <a:rPr lang="en-US" sz="2400" dirty="0"/>
              <a:t>We found significant positive associations between parental involvement and parental resilience. We also found significant positive associations between parental involvement and children’s neural reward response within anterior putamen and nucleus </a:t>
            </a:r>
            <a:r>
              <a:rPr lang="en-US" sz="2400" dirty="0" err="1"/>
              <a:t>accumbens</a:t>
            </a:r>
            <a:r>
              <a:rPr lang="en-US" sz="2400" dirty="0"/>
              <a:t>.</a:t>
            </a:r>
          </a:p>
        </p:txBody>
      </p:sp>
    </p:spTree>
    <p:extLst>
      <p:ext uri="{BB962C8B-B14F-4D97-AF65-F5344CB8AC3E}">
        <p14:creationId xmlns:p14="http://schemas.microsoft.com/office/powerpoint/2010/main" val="3204201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and next steps</a:t>
            </a:r>
          </a:p>
        </p:txBody>
      </p:sp>
      <p:sp>
        <p:nvSpPr>
          <p:cNvPr id="3" name="Content Placeholder 2"/>
          <p:cNvSpPr>
            <a:spLocks noGrp="1"/>
          </p:cNvSpPr>
          <p:nvPr>
            <p:ph idx="1"/>
          </p:nvPr>
        </p:nvSpPr>
        <p:spPr>
          <a:xfrm>
            <a:off x="609428" y="1128889"/>
            <a:ext cx="10973153" cy="4775200"/>
          </a:xfrm>
        </p:spPr>
        <p:txBody>
          <a:bodyPr/>
          <a:lstStyle/>
          <a:p>
            <a:pPr marL="457200" indent="-457200">
              <a:buFont typeface="Arial" panose="020B0604020202020204" pitchFamily="34" charset="0"/>
              <a:buChar char="•"/>
            </a:pPr>
            <a:r>
              <a:rPr lang="en-US" sz="2400" dirty="0"/>
              <a:t>While these findings are preliminary, they suggest that </a:t>
            </a:r>
            <a:r>
              <a:rPr lang="en-US" sz="2400" i="1" dirty="0"/>
              <a:t>parental</a:t>
            </a:r>
            <a:r>
              <a:rPr lang="en-US" sz="2400" dirty="0"/>
              <a:t> factors may impact brain development underlying psychopathology in their </a:t>
            </a:r>
            <a:r>
              <a:rPr lang="en-US" sz="2400" i="1" dirty="0"/>
              <a:t>children</a:t>
            </a:r>
            <a:r>
              <a:rPr lang="en-US" sz="2400" dirty="0"/>
              <a:t>, and consequently, influence their children’s risk for psychopathology.</a:t>
            </a:r>
          </a:p>
          <a:p>
            <a:pPr marL="457200" indent="-457200">
              <a:buFont typeface="Arial" panose="020B0604020202020204" pitchFamily="34" charset="0"/>
              <a:buChar char="•"/>
            </a:pPr>
            <a:r>
              <a:rPr lang="en-US" sz="2400" dirty="0"/>
              <a:t>Our next steps are to collect additional fMRI data, and then examine relationships of interest with a formal meditation model. </a:t>
            </a:r>
          </a:p>
          <a:p>
            <a:pPr marL="457200" indent="-457200">
              <a:buFont typeface="Arial" panose="020B0604020202020204" pitchFamily="34" charset="0"/>
              <a:buChar char="•"/>
            </a:pPr>
            <a:r>
              <a:rPr lang="en-US" sz="2400" dirty="0"/>
              <a:t>Pending replication in larger samples, findings may inform intervention efforts. Our findings suggest that (1) intervening with parent mental health presents a pathway to improving child outcomes, and (2) identification of parent risk factors may identify children in need of targeted interventions. </a:t>
            </a:r>
          </a:p>
        </p:txBody>
      </p:sp>
    </p:spTree>
    <p:extLst>
      <p:ext uri="{BB962C8B-B14F-4D97-AF65-F5344CB8AC3E}">
        <p14:creationId xmlns:p14="http://schemas.microsoft.com/office/powerpoint/2010/main" val="3331534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effectLst/>
              </a:rPr>
              <a:t> Grant Acknowledgement</a:t>
            </a:r>
            <a:endParaRPr lang="en-US" dirty="0"/>
          </a:p>
        </p:txBody>
      </p:sp>
      <p:sp>
        <p:nvSpPr>
          <p:cNvPr id="3" name="Content Placeholder 2"/>
          <p:cNvSpPr>
            <a:spLocks noGrp="1"/>
          </p:cNvSpPr>
          <p:nvPr>
            <p:ph idx="1"/>
          </p:nvPr>
        </p:nvSpPr>
        <p:spPr>
          <a:xfrm>
            <a:off x="609428" y="1128889"/>
            <a:ext cx="10973153" cy="4736652"/>
          </a:xfrm>
        </p:spPr>
        <p:txBody>
          <a:bodyPr/>
          <a:lstStyle/>
          <a:p>
            <a:pPr>
              <a:spcBef>
                <a:spcPts val="0"/>
              </a:spcBef>
              <a:spcAft>
                <a:spcPts val="0"/>
              </a:spcAft>
            </a:pPr>
            <a:r>
              <a:rPr lang="en-US" sz="2400" b="0" i="0" dirty="0">
                <a:solidFill>
                  <a:schemeClr val="tx1">
                    <a:lumMod val="75000"/>
                    <a:lumOff val="25000"/>
                  </a:schemeClr>
                </a:solidFill>
                <a:effectLst/>
              </a:rPr>
              <a:t>This project was funded with support from the Indiana Clinical and Translational Sciences Institute which is funded in part by Award Number UM1TR004402 from the National Institutes of Health, National Center for Advancing Translational Sciences, Clinical and Translational Sciences Award. The content is solely the responsibility of the authors and does not necessarily represent the official views of the National Institutes of Health.</a:t>
            </a:r>
            <a:endParaRPr lang="en-US" sz="1800" dirty="0">
              <a:solidFill>
                <a:srgbClr val="000000"/>
              </a:solidFill>
            </a:endParaRPr>
          </a:p>
        </p:txBody>
      </p:sp>
    </p:spTree>
    <p:extLst>
      <p:ext uri="{BB962C8B-B14F-4D97-AF65-F5344CB8AC3E}">
        <p14:creationId xmlns:p14="http://schemas.microsoft.com/office/powerpoint/2010/main" val="39055404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6686</TotalTime>
  <Words>472</Words>
  <Application>Microsoft Office PowerPoint</Application>
  <PresentationFormat>Widescreen</PresentationFormat>
  <Paragraphs>26</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Wingdings</vt:lpstr>
      <vt:lpstr>Default Design</vt:lpstr>
      <vt:lpstr>Office Theme</vt:lpstr>
      <vt:lpstr>PowerPoint Presentation</vt:lpstr>
      <vt:lpstr>Findings</vt:lpstr>
      <vt:lpstr>Methods</vt:lpstr>
      <vt:lpstr>Implications and next steps</vt:lpstr>
      <vt:lpstr> Grant Acknowledgement</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Scahill, Samantha L</dc:creator>
  <cp:lastModifiedBy>Kathleen Crum</cp:lastModifiedBy>
  <cp:revision>355</cp:revision>
  <cp:lastPrinted>2019-06-12T19:20:56Z</cp:lastPrinted>
  <dcterms:created xsi:type="dcterms:W3CDTF">2017-12-05T19:51:19Z</dcterms:created>
  <dcterms:modified xsi:type="dcterms:W3CDTF">2024-08-19T17:28:22Z</dcterms:modified>
</cp:coreProperties>
</file>