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Lst>
  <p:notesMasterIdLst>
    <p:notesMasterId r:id="rId8"/>
  </p:notesMasterIdLst>
  <p:handoutMasterIdLst>
    <p:handoutMasterId r:id="rId9"/>
  </p:handoutMasterIdLst>
  <p:sldIdLst>
    <p:sldId id="256" r:id="rId3"/>
    <p:sldId id="364" r:id="rId4"/>
    <p:sldId id="360" r:id="rId5"/>
    <p:sldId id="361" r:id="rId6"/>
    <p:sldId id="363" r:id="rId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44E9"/>
    <a:srgbClr val="40FE40"/>
    <a:srgbClr val="4040FE"/>
    <a:srgbClr val="A90533"/>
    <a:srgbClr val="CCECFF"/>
    <a:srgbClr val="99CCFF"/>
    <a:srgbClr val="CCFFFF"/>
    <a:srgbClr val="0099FF"/>
    <a:srgbClr val="3399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04" autoAdjust="0"/>
    <p:restoredTop sz="78739" autoAdjust="0"/>
  </p:normalViewPr>
  <p:slideViewPr>
    <p:cSldViewPr snapToGrid="0">
      <p:cViewPr varScale="1">
        <p:scale>
          <a:sx n="73" d="100"/>
          <a:sy n="73" d="100"/>
        </p:scale>
        <p:origin x="537" y="36"/>
      </p:cViewPr>
      <p:guideLst/>
    </p:cSldViewPr>
  </p:slideViewPr>
  <p:outlineViewPr>
    <p:cViewPr>
      <p:scale>
        <a:sx n="33" d="100"/>
        <a:sy n="33" d="100"/>
      </p:scale>
      <p:origin x="0" y="-27523"/>
    </p:cViewPr>
  </p:outlineViewPr>
  <p:notesTextViewPr>
    <p:cViewPr>
      <p:scale>
        <a:sx n="3" d="2"/>
        <a:sy n="3" d="2"/>
      </p:scale>
      <p:origin x="0" y="0"/>
    </p:cViewPr>
  </p:notesTextViewPr>
  <p:sorterViewPr>
    <p:cViewPr>
      <p:scale>
        <a:sx n="100" d="100"/>
        <a:sy n="100" d="100"/>
      </p:scale>
      <p:origin x="0" y="-3115"/>
    </p:cViewPr>
  </p:sorterViewPr>
  <p:notesViewPr>
    <p:cSldViewPr snapToGrid="0">
      <p:cViewPr varScale="1">
        <p:scale>
          <a:sx n="66" d="100"/>
          <a:sy n="66" d="100"/>
        </p:scale>
        <p:origin x="310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4B359B7-BFC4-4AD4-A053-0E478061A69E}" type="datetimeFigureOut">
              <a:rPr lang="en-US" smtClean="0"/>
              <a:t>8/18/2023</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9826D61-1F2C-4E92-8181-1D603ACC5DCB}" type="slidenum">
              <a:rPr lang="en-US" smtClean="0"/>
              <a:t>‹#›</a:t>
            </a:fld>
            <a:endParaRPr lang="en-US" dirty="0"/>
          </a:p>
        </p:txBody>
      </p:sp>
    </p:spTree>
    <p:extLst>
      <p:ext uri="{BB962C8B-B14F-4D97-AF65-F5344CB8AC3E}">
        <p14:creationId xmlns:p14="http://schemas.microsoft.com/office/powerpoint/2010/main" val="997447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6E067F1-D140-4293-8129-1B3AA4107C31}" type="datetimeFigureOut">
              <a:rPr lang="en-US" smtClean="0"/>
              <a:t>8/18/2023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F25542A-9E4E-4CBE-A1BD-CF535B76B973}" type="slidenum">
              <a:rPr lang="en-US" smtClean="0"/>
              <a:t>‹#›</a:t>
            </a:fld>
            <a:endParaRPr lang="en-US" dirty="0"/>
          </a:p>
        </p:txBody>
      </p:sp>
    </p:spTree>
    <p:extLst>
      <p:ext uri="{BB962C8B-B14F-4D97-AF65-F5344CB8AC3E}">
        <p14:creationId xmlns:p14="http://schemas.microsoft.com/office/powerpoint/2010/main" val="2689118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10"/>
          </p:nvPr>
        </p:nvSpPr>
        <p:spPr/>
        <p:txBody>
          <a:bodyPr/>
          <a:lstStyle/>
          <a:p>
            <a:fld id="{5F25542A-9E4E-4CBE-A1BD-CF535B76B973}" type="slidenum">
              <a:rPr lang="en-US" smtClean="0"/>
              <a:t>1</a:t>
            </a:fld>
            <a:endParaRPr lang="en-US" dirty="0"/>
          </a:p>
        </p:txBody>
      </p:sp>
    </p:spTree>
    <p:extLst>
      <p:ext uri="{BB962C8B-B14F-4D97-AF65-F5344CB8AC3E}">
        <p14:creationId xmlns:p14="http://schemas.microsoft.com/office/powerpoint/2010/main" val="4107049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 by stating the Super Big Results (state them in 3 key points, like an outline)</a:t>
            </a:r>
          </a:p>
          <a:p>
            <a:endParaRPr lang="en-US" dirty="0"/>
          </a:p>
          <a:p>
            <a:endParaRPr lang="en-US" dirty="0"/>
          </a:p>
        </p:txBody>
      </p:sp>
      <p:sp>
        <p:nvSpPr>
          <p:cNvPr id="4" name="Slide Number Placeholder 3"/>
          <p:cNvSpPr>
            <a:spLocks noGrp="1"/>
          </p:cNvSpPr>
          <p:nvPr>
            <p:ph type="sldNum" sz="quarter" idx="5"/>
          </p:nvPr>
        </p:nvSpPr>
        <p:spPr/>
        <p:txBody>
          <a:bodyPr/>
          <a:lstStyle/>
          <a:p>
            <a:fld id="{5F25542A-9E4E-4CBE-A1BD-CF535B76B973}" type="slidenum">
              <a:rPr lang="en-US" smtClean="0"/>
              <a:t>2</a:t>
            </a:fld>
            <a:endParaRPr lang="en-US" dirty="0"/>
          </a:p>
        </p:txBody>
      </p:sp>
    </p:spTree>
    <p:extLst>
      <p:ext uri="{BB962C8B-B14F-4D97-AF65-F5344CB8AC3E}">
        <p14:creationId xmlns:p14="http://schemas.microsoft.com/office/powerpoint/2010/main" val="635355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25542A-9E4E-4CBE-A1BD-CF535B76B973}" type="slidenum">
              <a:rPr lang="en-US" smtClean="0"/>
              <a:t>3</a:t>
            </a:fld>
            <a:endParaRPr lang="en-US" dirty="0"/>
          </a:p>
        </p:txBody>
      </p:sp>
    </p:spTree>
    <p:extLst>
      <p:ext uri="{BB962C8B-B14F-4D97-AF65-F5344CB8AC3E}">
        <p14:creationId xmlns:p14="http://schemas.microsoft.com/office/powerpoint/2010/main" val="4030664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creating your 3 slides that will form your 2-minute video, think about how you would present your slides in a TWEET, and use that brief format to guide your points. Provide key takeaways for the most impact.</a:t>
            </a:r>
          </a:p>
        </p:txBody>
      </p:sp>
      <p:sp>
        <p:nvSpPr>
          <p:cNvPr id="4" name="Slide Number Placeholder 3"/>
          <p:cNvSpPr>
            <a:spLocks noGrp="1"/>
          </p:cNvSpPr>
          <p:nvPr>
            <p:ph type="sldNum" sz="quarter" idx="5"/>
          </p:nvPr>
        </p:nvSpPr>
        <p:spPr/>
        <p:txBody>
          <a:bodyPr/>
          <a:lstStyle/>
          <a:p>
            <a:fld id="{5F25542A-9E4E-4CBE-A1BD-CF535B76B973}" type="slidenum">
              <a:rPr lang="en-US" smtClean="0"/>
              <a:t>4</a:t>
            </a:fld>
            <a:endParaRPr lang="en-US" dirty="0"/>
          </a:p>
        </p:txBody>
      </p:sp>
    </p:spTree>
    <p:extLst>
      <p:ext uri="{BB962C8B-B14F-4D97-AF65-F5344CB8AC3E}">
        <p14:creationId xmlns:p14="http://schemas.microsoft.com/office/powerpoint/2010/main" val="2642606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200" b="0" i="0" dirty="0">
                <a:solidFill>
                  <a:srgbClr val="000000"/>
                </a:solidFill>
                <a:effectLst/>
              </a:rPr>
              <a:t>If your project or training has been supported by the Indiana CTSI, your poster and PowerPoint presentation should include acknowledgement of the appropriate Indiana CTSI grant.</a:t>
            </a:r>
          </a:p>
          <a:p>
            <a:pPr marL="0" indent="0" algn="l">
              <a:buNone/>
            </a:pPr>
            <a:endParaRPr lang="en-US" sz="1200" b="0" i="0" dirty="0">
              <a:solidFill>
                <a:srgbClr val="000000"/>
              </a:solidFill>
              <a:effectLst/>
            </a:endParaRPr>
          </a:p>
          <a:p>
            <a:pPr marL="0" indent="0" algn="l">
              <a:buNone/>
            </a:pPr>
            <a:r>
              <a:rPr lang="en-US" sz="1200" b="0" i="0" dirty="0">
                <a:solidFill>
                  <a:srgbClr val="000000"/>
                </a:solidFill>
                <a:effectLst/>
              </a:rPr>
              <a:t>For your convenience, we have added this list of award sources to the last slide of the PowerPoint template. Please review the list of award sources and delete those that did not contribute to the conduct of the research reported in your presentation.</a:t>
            </a:r>
          </a:p>
          <a:p>
            <a:pPr marL="0" indent="0" algn="l">
              <a:buNone/>
            </a:pPr>
            <a:endParaRPr lang="en-US" sz="1200" b="0" i="0" dirty="0">
              <a:solidFill>
                <a:srgbClr val="000000"/>
              </a:solidFill>
              <a:effectLst/>
            </a:endParaRPr>
          </a:p>
          <a:p>
            <a:pPr marL="0" indent="0" algn="l">
              <a:buNone/>
            </a:pPr>
            <a:r>
              <a:rPr lang="en-US" sz="1200" b="0" i="0" dirty="0">
                <a:solidFill>
                  <a:srgbClr val="000000"/>
                </a:solidFill>
                <a:effectLst/>
              </a:rPr>
              <a:t>If your project or training was supported by other grants, please remember to acknowledge those grants as well.</a:t>
            </a:r>
          </a:p>
          <a:p>
            <a:pPr marL="0" indent="0" algn="l">
              <a:buNone/>
            </a:pPr>
            <a:endParaRPr lang="en-US" sz="1200" dirty="0">
              <a:solidFill>
                <a:srgbClr val="000000"/>
              </a:solidFill>
            </a:endParaRPr>
          </a:p>
          <a:p>
            <a:endParaRPr lang="en-US" dirty="0"/>
          </a:p>
        </p:txBody>
      </p:sp>
      <p:sp>
        <p:nvSpPr>
          <p:cNvPr id="4" name="Slide Number Placeholder 3"/>
          <p:cNvSpPr>
            <a:spLocks noGrp="1"/>
          </p:cNvSpPr>
          <p:nvPr>
            <p:ph type="sldNum" sz="quarter" idx="5"/>
          </p:nvPr>
        </p:nvSpPr>
        <p:spPr/>
        <p:txBody>
          <a:bodyPr/>
          <a:lstStyle/>
          <a:p>
            <a:fld id="{5F25542A-9E4E-4CBE-A1BD-CF535B76B973}" type="slidenum">
              <a:rPr lang="en-US" smtClean="0"/>
              <a:t>5</a:t>
            </a:fld>
            <a:endParaRPr lang="en-US" dirty="0"/>
          </a:p>
        </p:txBody>
      </p:sp>
    </p:spTree>
    <p:extLst>
      <p:ext uri="{BB962C8B-B14F-4D97-AF65-F5344CB8AC3E}">
        <p14:creationId xmlns:p14="http://schemas.microsoft.com/office/powerpoint/2010/main" val="1752574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581" y="2130559"/>
            <a:ext cx="10362847" cy="1469760"/>
          </a:xfrm>
          <a:prstGeom prst="rect">
            <a:avLst/>
          </a:prstGeom>
        </p:spPr>
        <p:txBody>
          <a:bodyPr lIns="19047" tIns="9523" rIns="19047" bIns="9523"/>
          <a:lstStyle/>
          <a:p>
            <a:r>
              <a:rPr lang="en-US" dirty="0"/>
              <a:t>Click to edit Master title style</a:t>
            </a:r>
          </a:p>
        </p:txBody>
      </p:sp>
      <p:sp>
        <p:nvSpPr>
          <p:cNvPr id="3" name="Subtitle 2"/>
          <p:cNvSpPr>
            <a:spLocks noGrp="1"/>
          </p:cNvSpPr>
          <p:nvPr>
            <p:ph type="subTitle" idx="1"/>
          </p:nvPr>
        </p:nvSpPr>
        <p:spPr>
          <a:xfrm>
            <a:off x="1828712" y="3886070"/>
            <a:ext cx="8534576" cy="1752865"/>
          </a:xfrm>
          <a:prstGeom prst="rect">
            <a:avLst/>
          </a:prstGeom>
        </p:spPr>
        <p:txBody>
          <a:bodyPr lIns="19047" tIns="9523" rIns="19047" bIns="9523"/>
          <a:lstStyle>
            <a:lvl1pPr marL="0" indent="0" algn="ctr">
              <a:buNone/>
              <a:defRPr/>
            </a:lvl1pPr>
            <a:lvl2pPr marL="95235" indent="0" algn="ctr">
              <a:buNone/>
              <a:defRPr/>
            </a:lvl2pPr>
            <a:lvl3pPr marL="190470" indent="0" algn="ctr">
              <a:buNone/>
              <a:defRPr/>
            </a:lvl3pPr>
            <a:lvl4pPr marL="285704" indent="0" algn="ctr">
              <a:buNone/>
              <a:defRPr/>
            </a:lvl4pPr>
            <a:lvl5pPr marL="380939" indent="0" algn="ctr">
              <a:buNone/>
              <a:defRPr/>
            </a:lvl5pPr>
            <a:lvl6pPr marL="476174" indent="0" algn="ctr">
              <a:buNone/>
              <a:defRPr/>
            </a:lvl6pPr>
            <a:lvl7pPr marL="571409" indent="0" algn="ctr">
              <a:buNone/>
              <a:defRPr/>
            </a:lvl7pPr>
            <a:lvl8pPr marL="666643" indent="0" algn="ctr">
              <a:buNone/>
              <a:defRPr/>
            </a:lvl8pPr>
            <a:lvl9pPr marL="761878" indent="0" algn="ctr">
              <a:buNone/>
              <a:defRPr/>
            </a:lvl9pPr>
          </a:lstStyle>
          <a:p>
            <a:r>
              <a:rPr lang="en-US" dirty="0"/>
              <a:t>Click to edit Master subtitle style</a:t>
            </a:r>
          </a:p>
        </p:txBody>
      </p:sp>
    </p:spTree>
    <p:extLst>
      <p:ext uri="{BB962C8B-B14F-4D97-AF65-F5344CB8AC3E}">
        <p14:creationId xmlns:p14="http://schemas.microsoft.com/office/powerpoint/2010/main" val="128266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E686AA-D197-4DC9-87E4-22B244C33152}" type="datetimeFigureOut">
              <a:rPr lang="en-US" smtClean="0"/>
              <a:t>8/18/2023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1283693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E686AA-D197-4DC9-87E4-22B244C33152}" type="datetimeFigureOut">
              <a:rPr lang="en-US" smtClean="0"/>
              <a:t>8/18/2023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2877816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E686AA-D197-4DC9-87E4-22B244C33152}" type="datetimeFigureOut">
              <a:rPr lang="en-US" smtClean="0"/>
              <a:t>8/18/2023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4022612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E686AA-D197-4DC9-87E4-22B244C33152}" type="datetimeFigureOut">
              <a:rPr lang="en-US" smtClean="0"/>
              <a:t>8/18/2023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3821980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E686AA-D197-4DC9-87E4-22B244C33152}" type="datetimeFigureOut">
              <a:rPr lang="en-US" smtClean="0"/>
              <a:t>8/18/2023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1313440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686AA-D197-4DC9-87E4-22B244C33152}" type="datetimeFigureOut">
              <a:rPr lang="en-US" smtClean="0"/>
              <a:t>8/18/2023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764125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686AA-D197-4DC9-87E4-22B244C33152}" type="datetimeFigureOut">
              <a:rPr lang="en-US" smtClean="0"/>
              <a:t>8/18/2023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3909599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761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27" y="284948"/>
            <a:ext cx="10973154" cy="616125"/>
          </a:xfrm>
          <a:prstGeom prst="rect">
            <a:avLst/>
          </a:prstGeom>
          <a:solidFill>
            <a:srgbClr val="A90533"/>
          </a:solidFill>
        </p:spPr>
        <p:txBody>
          <a:bodyPr lIns="19047" tIns="9523" rIns="19047" bIns="9523"/>
          <a:lstStyle>
            <a:lvl1pPr algn="ctr">
              <a:defRPr sz="3200" b="1" baseline="0">
                <a:solidFill>
                  <a:schemeClr val="bg1"/>
                </a:solidFill>
              </a:defRPr>
            </a:lvl1pPr>
          </a:lstStyle>
          <a:p>
            <a:r>
              <a:rPr lang="en-US" dirty="0"/>
              <a:t>Click to edit Master title style</a:t>
            </a:r>
          </a:p>
        </p:txBody>
      </p:sp>
      <p:sp>
        <p:nvSpPr>
          <p:cNvPr id="3" name="Content Placeholder 2"/>
          <p:cNvSpPr>
            <a:spLocks noGrp="1"/>
          </p:cNvSpPr>
          <p:nvPr>
            <p:ph idx="1" hasCustomPrompt="1"/>
          </p:nvPr>
        </p:nvSpPr>
        <p:spPr>
          <a:xfrm>
            <a:off x="609428" y="901072"/>
            <a:ext cx="10973153" cy="5245728"/>
          </a:xfrm>
          <a:prstGeom prst="rect">
            <a:avLst/>
          </a:prstGeom>
        </p:spPr>
        <p:txBody>
          <a:bodyPr lIns="19047" tIns="9523" rIns="19047" bIns="9523"/>
          <a:lstStyle>
            <a:lvl1pPr>
              <a:buClr>
                <a:srgbClr val="A90533"/>
              </a:buClr>
              <a:defRPr/>
            </a:lvl1pPr>
            <a:lvl2pPr marL="741363" indent="-284163">
              <a:buClr>
                <a:srgbClr val="B1810B"/>
              </a:buClr>
              <a:buFont typeface="Wingdings" panose="05000000000000000000" pitchFamily="2" charset="2"/>
              <a:buChar char="§"/>
              <a:defRPr/>
            </a:lvl2pPr>
            <a:lvl3pPr>
              <a:buClr>
                <a:srgbClr val="0C2340"/>
              </a:buClr>
              <a:defRPr/>
            </a:lvl3pPr>
            <a:lvl4pPr>
              <a:buClr>
                <a:srgbClr val="A90533"/>
              </a:buClr>
              <a:defRPr/>
            </a:lvl4pPr>
            <a:lvl5pPr>
              <a:buClr>
                <a:srgbClr val="B1810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4258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w/subheading">
    <p:spTree>
      <p:nvGrpSpPr>
        <p:cNvPr id="1" name=""/>
        <p:cNvGrpSpPr/>
        <p:nvPr/>
      </p:nvGrpSpPr>
      <p:grpSpPr>
        <a:xfrm>
          <a:off x="0" y="0"/>
          <a:ext cx="0" cy="0"/>
          <a:chOff x="0" y="0"/>
          <a:chExt cx="0" cy="0"/>
        </a:xfrm>
      </p:grpSpPr>
      <p:sp>
        <p:nvSpPr>
          <p:cNvPr id="3" name="Title 1"/>
          <p:cNvSpPr>
            <a:spLocks noGrp="1"/>
          </p:cNvSpPr>
          <p:nvPr>
            <p:ph type="title"/>
          </p:nvPr>
        </p:nvSpPr>
        <p:spPr>
          <a:xfrm>
            <a:off x="609427" y="284948"/>
            <a:ext cx="7563728" cy="616125"/>
          </a:xfrm>
          <a:prstGeom prst="rect">
            <a:avLst/>
          </a:prstGeom>
          <a:solidFill>
            <a:srgbClr val="A90533"/>
          </a:solidFill>
        </p:spPr>
        <p:txBody>
          <a:bodyPr lIns="19047" tIns="9523" rIns="19047" bIns="9523"/>
          <a:lstStyle>
            <a:lvl1pPr marL="182880" algn="l">
              <a:defRPr sz="3200" b="1" baseline="0">
                <a:solidFill>
                  <a:schemeClr val="bg1"/>
                </a:solidFill>
              </a:defRPr>
            </a:lvl1pPr>
          </a:lstStyle>
          <a:p>
            <a:r>
              <a:rPr lang="en-US" dirty="0"/>
              <a:t>Click to edit Master title style</a:t>
            </a:r>
          </a:p>
        </p:txBody>
      </p:sp>
      <p:sp>
        <p:nvSpPr>
          <p:cNvPr id="4" name="Content Placeholder 2"/>
          <p:cNvSpPr>
            <a:spLocks noGrp="1"/>
          </p:cNvSpPr>
          <p:nvPr>
            <p:ph idx="1" hasCustomPrompt="1"/>
          </p:nvPr>
        </p:nvSpPr>
        <p:spPr>
          <a:xfrm>
            <a:off x="609428" y="901072"/>
            <a:ext cx="10973153" cy="5245728"/>
          </a:xfrm>
          <a:prstGeom prst="rect">
            <a:avLst/>
          </a:prstGeom>
        </p:spPr>
        <p:txBody>
          <a:bodyPr lIns="19047" tIns="9523" rIns="19047" bIns="9523"/>
          <a:lstStyle>
            <a:lvl1pPr>
              <a:buClr>
                <a:srgbClr val="A90533"/>
              </a:buClr>
              <a:defRPr/>
            </a:lvl1pPr>
            <a:lvl2pPr marL="741363" indent="-284163">
              <a:buClr>
                <a:srgbClr val="B1810B"/>
              </a:buClr>
              <a:buFont typeface="Wingdings" panose="05000000000000000000" pitchFamily="2" charset="2"/>
              <a:buChar char="§"/>
              <a:defRPr/>
            </a:lvl2pPr>
            <a:lvl3pPr>
              <a:buClr>
                <a:srgbClr val="0C2340"/>
              </a:buClr>
              <a:defRPr/>
            </a:lvl3pPr>
            <a:lvl4pPr>
              <a:buClr>
                <a:srgbClr val="A90533"/>
              </a:buClr>
              <a:defRPr/>
            </a:lvl4pPr>
            <a:lvl5pPr>
              <a:buClr>
                <a:srgbClr val="B1810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19"/>
          <p:cNvSpPr>
            <a:spLocks noGrp="1"/>
          </p:cNvSpPr>
          <p:nvPr>
            <p:ph type="body" sz="quarter" idx="10"/>
          </p:nvPr>
        </p:nvSpPr>
        <p:spPr>
          <a:xfrm>
            <a:off x="8173155" y="284947"/>
            <a:ext cx="3206068" cy="252412"/>
          </a:xfrm>
          <a:prstGeom prst="rect">
            <a:avLst/>
          </a:prstGeom>
        </p:spPr>
        <p:txBody>
          <a:bodyPr>
            <a:noAutofit/>
          </a:bodyPr>
          <a:lstStyle>
            <a:lvl1pPr marL="0" indent="0" algn="r">
              <a:buNone/>
              <a:defRPr sz="1100" b="0" i="0" spc="0" baseline="0">
                <a:solidFill>
                  <a:srgbClr val="A6A6A6"/>
                </a:solidFill>
                <a:latin typeface="Arial"/>
                <a:cs typeface="Arial"/>
              </a:defRPr>
            </a:lvl1pPr>
          </a:lstStyle>
          <a:p>
            <a:pPr lvl="0"/>
            <a:r>
              <a:rPr lang="en-US"/>
              <a:t>Edit Master text styles</a:t>
            </a:r>
          </a:p>
        </p:txBody>
      </p:sp>
    </p:spTree>
    <p:extLst>
      <p:ext uri="{BB962C8B-B14F-4D97-AF65-F5344CB8AC3E}">
        <p14:creationId xmlns:p14="http://schemas.microsoft.com/office/powerpoint/2010/main" val="1479977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48765" y="2208084"/>
            <a:ext cx="10973153" cy="1214385"/>
          </a:xfrm>
          <a:prstGeom prst="rect">
            <a:avLst/>
          </a:prstGeom>
          <a:solidFill>
            <a:srgbClr val="A90533"/>
          </a:solidFill>
        </p:spPr>
        <p:txBody>
          <a:bodyPr lIns="19047" tIns="9523" rIns="19047" bIns="9523"/>
          <a:lstStyle>
            <a:lvl1pPr>
              <a:lnSpc>
                <a:spcPct val="150000"/>
              </a:lnSpc>
              <a:spcBef>
                <a:spcPts val="3000"/>
              </a:spcBef>
              <a:defRPr b="1">
                <a:solidFill>
                  <a:schemeClr val="bg1"/>
                </a:solidFill>
              </a:defRPr>
            </a:lvl1pPr>
          </a:lstStyle>
          <a:p>
            <a:r>
              <a:rPr lang="en-US" dirty="0"/>
              <a:t>Click to edit Closing Slide</a:t>
            </a:r>
          </a:p>
        </p:txBody>
      </p:sp>
    </p:spTree>
    <p:extLst>
      <p:ext uri="{BB962C8B-B14F-4D97-AF65-F5344CB8AC3E}">
        <p14:creationId xmlns:p14="http://schemas.microsoft.com/office/powerpoint/2010/main" val="1792710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5E686AA-D197-4DC9-87E4-22B244C33152}" type="datetimeFigureOut">
              <a:rPr lang="en-US" smtClean="0"/>
              <a:t>8/18/2023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1655029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686AA-D197-4DC9-87E4-22B244C33152}" type="datetimeFigureOut">
              <a:rPr lang="en-US" smtClean="0"/>
              <a:t>8/18/2023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3503766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E686AA-D197-4DC9-87E4-22B244C33152}" type="datetimeFigureOut">
              <a:rPr lang="en-US" smtClean="0"/>
              <a:t>8/18/2023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795450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E686AA-D197-4DC9-87E4-22B244C33152}" type="datetimeFigureOut">
              <a:rPr lang="en-US" smtClean="0"/>
              <a:t>8/18/2023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3296736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37"/>
          <p:cNvSpPr txBox="1">
            <a:spLocks noChangeArrowheads="1"/>
          </p:cNvSpPr>
          <p:nvPr userDrawn="1"/>
        </p:nvSpPr>
        <p:spPr bwMode="auto">
          <a:xfrm>
            <a:off x="7373910" y="6318251"/>
            <a:ext cx="4457700" cy="157163"/>
          </a:xfrm>
          <a:prstGeom prst="rect">
            <a:avLst/>
          </a:prstGeom>
          <a:noFill/>
          <a:ln>
            <a:noFill/>
          </a:ln>
        </p:spPr>
        <p:txBody>
          <a:bodyPr lIns="19047" tIns="9523" rIns="19047" bIns="9523">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900" cap="all" dirty="0">
                <a:solidFill>
                  <a:schemeClr val="bg2"/>
                </a:solidFill>
                <a:latin typeface="Calibri" charset="0"/>
                <a:cs typeface="Calibri" charset="0"/>
              </a:rPr>
              <a:t>Improving Health through</a:t>
            </a:r>
            <a:r>
              <a:rPr lang="en-US" sz="900" cap="all" baseline="0" dirty="0">
                <a:solidFill>
                  <a:schemeClr val="bg2"/>
                </a:solidFill>
                <a:latin typeface="Calibri" charset="0"/>
                <a:cs typeface="Calibri" charset="0"/>
              </a:rPr>
              <a:t> Research</a:t>
            </a:r>
            <a:endParaRPr lang="en-US" sz="900" cap="all" dirty="0">
              <a:solidFill>
                <a:schemeClr val="bg2"/>
              </a:solidFill>
              <a:latin typeface="Calibri" charset="0"/>
              <a:cs typeface="Calibri" charset="0"/>
            </a:endParaRPr>
          </a:p>
        </p:txBody>
      </p:sp>
      <p:sp>
        <p:nvSpPr>
          <p:cNvPr id="1063" name="Line 39"/>
          <p:cNvSpPr>
            <a:spLocks noChangeShapeType="1"/>
          </p:cNvSpPr>
          <p:nvPr userDrawn="1"/>
        </p:nvSpPr>
        <p:spPr bwMode="auto">
          <a:xfrm>
            <a:off x="0" y="6126163"/>
            <a:ext cx="12192000" cy="0"/>
          </a:xfrm>
          <a:prstGeom prst="line">
            <a:avLst/>
          </a:prstGeom>
          <a:noFill/>
          <a:ln w="9525" cap="flat" cmpd="sng" algn="ctr">
            <a:solidFill>
              <a:schemeClr val="accent6">
                <a:lumMod val="75000"/>
              </a:schemeClr>
            </a:solidFill>
            <a:prstDash val="solid"/>
            <a:round/>
            <a:headEnd type="none" w="med" len="med"/>
            <a:tailEnd type="none" w="med" len="med"/>
          </a:ln>
          <a:effectLst/>
        </p:spPr>
        <p:txBody>
          <a:bodyPr lIns="19047" tIns="9523" rIns="19047" bIns="9523"/>
          <a:lstStyle/>
          <a:p>
            <a:pPr eaLnBrk="1" hangingPunct="1">
              <a:defRPr/>
            </a:pPr>
            <a:endParaRPr lang="en-US" sz="1800" dirty="0">
              <a:latin typeface="Arial" charset="0"/>
              <a:ea typeface="+mn-ea"/>
            </a:endParaRPr>
          </a:p>
        </p:txBody>
      </p:sp>
      <p:sp>
        <p:nvSpPr>
          <p:cNvPr id="1028" name="Rectangle 13"/>
          <p:cNvSpPr>
            <a:spLocks noChangeArrowheads="1"/>
          </p:cNvSpPr>
          <p:nvPr userDrawn="1"/>
        </p:nvSpPr>
        <p:spPr bwMode="auto">
          <a:xfrm>
            <a:off x="10366878" y="6484939"/>
            <a:ext cx="1464734" cy="1731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9047" tIns="9523" rIns="19047" bIns="9523">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altLang="en-US" sz="1000" u="sng" dirty="0">
                <a:solidFill>
                  <a:schemeClr val="accent2"/>
                </a:solidFill>
                <a:latin typeface="Calibri" charset="0"/>
              </a:rPr>
              <a:t>indianactsi.org</a:t>
            </a:r>
          </a:p>
        </p:txBody>
      </p:sp>
      <p:pic>
        <p:nvPicPr>
          <p:cNvPr id="7" name="Picture 6" descr="ctsi_ppt.pn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21680" y="6234907"/>
            <a:ext cx="1581003" cy="550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2959217"/>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86" r:id="rId3"/>
    <p:sldLayoutId id="2147483705" r:id="rId4"/>
    <p:sldLayoutId id="2147483706" r:id="rId5"/>
  </p:sldLayoutIdLst>
  <p:txStyles>
    <p:titleStyle>
      <a:lvl1pPr algn="ctr" defTabSz="912813"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128"/>
        </a:defRPr>
      </a:lvl1pPr>
      <a:lvl2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2pPr>
      <a:lvl3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3pPr>
      <a:lvl4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4pPr>
      <a:lvl5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5pPr>
      <a:lvl6pPr marL="95235" algn="ctr" defTabSz="914320" rtl="0" fontAlgn="base">
        <a:spcBef>
          <a:spcPct val="0"/>
        </a:spcBef>
        <a:spcAft>
          <a:spcPct val="0"/>
        </a:spcAft>
        <a:defRPr sz="4400">
          <a:solidFill>
            <a:schemeClr val="tx2"/>
          </a:solidFill>
          <a:latin typeface="Arial" charset="0"/>
        </a:defRPr>
      </a:lvl6pPr>
      <a:lvl7pPr marL="190470" algn="ctr" defTabSz="914320" rtl="0" fontAlgn="base">
        <a:spcBef>
          <a:spcPct val="0"/>
        </a:spcBef>
        <a:spcAft>
          <a:spcPct val="0"/>
        </a:spcAft>
        <a:defRPr sz="4400">
          <a:solidFill>
            <a:schemeClr val="tx2"/>
          </a:solidFill>
          <a:latin typeface="Arial" charset="0"/>
        </a:defRPr>
      </a:lvl7pPr>
      <a:lvl8pPr marL="285704" algn="ctr" defTabSz="914320" rtl="0" fontAlgn="base">
        <a:spcBef>
          <a:spcPct val="0"/>
        </a:spcBef>
        <a:spcAft>
          <a:spcPct val="0"/>
        </a:spcAft>
        <a:defRPr sz="4400">
          <a:solidFill>
            <a:schemeClr val="tx2"/>
          </a:solidFill>
          <a:latin typeface="Arial" charset="0"/>
        </a:defRPr>
      </a:lvl8pPr>
      <a:lvl9pPr marL="380939" algn="ctr" defTabSz="914320" rtl="0" fontAlgn="base">
        <a:spcBef>
          <a:spcPct val="0"/>
        </a:spcBef>
        <a:spcAft>
          <a:spcPct val="0"/>
        </a:spcAft>
        <a:defRPr sz="4400">
          <a:solidFill>
            <a:schemeClr val="tx2"/>
          </a:solidFill>
          <a:latin typeface="Arial" charset="0"/>
        </a:defRPr>
      </a:lvl9pPr>
    </p:titleStyle>
    <p:bodyStyle>
      <a:lvl1pPr marL="342900" indent="-342900" algn="l" defTabSz="912813"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128"/>
        </a:defRPr>
      </a:lvl1pPr>
      <a:lvl2pPr marL="741363" indent="-284163" algn="l" defTabSz="912813"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1413" indent="-227013" algn="l" defTabSz="912813"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598613" indent="-227013" algn="l" defTabSz="912813"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5813" indent="-227013" algn="l" defTabSz="912813"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152372" indent="-228497" algn="l" defTabSz="914320" rtl="0" fontAlgn="base">
        <a:spcBef>
          <a:spcPct val="20000"/>
        </a:spcBef>
        <a:spcAft>
          <a:spcPct val="0"/>
        </a:spcAft>
        <a:buChar char="»"/>
        <a:defRPr sz="2000">
          <a:solidFill>
            <a:schemeClr val="tx1"/>
          </a:solidFill>
          <a:latin typeface="+mn-lt"/>
        </a:defRPr>
      </a:lvl6pPr>
      <a:lvl7pPr marL="2247607" indent="-228497" algn="l" defTabSz="914320" rtl="0" fontAlgn="base">
        <a:spcBef>
          <a:spcPct val="20000"/>
        </a:spcBef>
        <a:spcAft>
          <a:spcPct val="0"/>
        </a:spcAft>
        <a:buChar char="»"/>
        <a:defRPr sz="2000">
          <a:solidFill>
            <a:schemeClr val="tx1"/>
          </a:solidFill>
          <a:latin typeface="+mn-lt"/>
        </a:defRPr>
      </a:lvl7pPr>
      <a:lvl8pPr marL="2342841" indent="-228497" algn="l" defTabSz="914320" rtl="0" fontAlgn="base">
        <a:spcBef>
          <a:spcPct val="20000"/>
        </a:spcBef>
        <a:spcAft>
          <a:spcPct val="0"/>
        </a:spcAft>
        <a:buChar char="»"/>
        <a:defRPr sz="2000">
          <a:solidFill>
            <a:schemeClr val="tx1"/>
          </a:solidFill>
          <a:latin typeface="+mn-lt"/>
        </a:defRPr>
      </a:lvl8pPr>
      <a:lvl9pPr marL="2438076" indent="-228497" algn="l" defTabSz="914320" rtl="0" fontAlgn="base">
        <a:spcBef>
          <a:spcPct val="20000"/>
        </a:spcBef>
        <a:spcAft>
          <a:spcPct val="0"/>
        </a:spcAft>
        <a:buChar char="»"/>
        <a:defRPr sz="2000">
          <a:solidFill>
            <a:schemeClr val="tx1"/>
          </a:solidFill>
          <a:latin typeface="+mn-lt"/>
        </a:defRPr>
      </a:lvl9pPr>
    </p:bodyStyle>
    <p:otherStyle>
      <a:defPPr>
        <a:defRPr lang="en-US"/>
      </a:defPPr>
      <a:lvl1pPr marL="0" algn="l" defTabSz="190470" rtl="0" eaLnBrk="1" latinLnBrk="0" hangingPunct="1">
        <a:defRPr sz="400" kern="1200">
          <a:solidFill>
            <a:schemeClr val="tx1"/>
          </a:solidFill>
          <a:latin typeface="+mn-lt"/>
          <a:ea typeface="+mn-ea"/>
          <a:cs typeface="+mn-cs"/>
        </a:defRPr>
      </a:lvl1pPr>
      <a:lvl2pPr marL="95235" algn="l" defTabSz="190470" rtl="0" eaLnBrk="1" latinLnBrk="0" hangingPunct="1">
        <a:defRPr sz="400" kern="1200">
          <a:solidFill>
            <a:schemeClr val="tx1"/>
          </a:solidFill>
          <a:latin typeface="+mn-lt"/>
          <a:ea typeface="+mn-ea"/>
          <a:cs typeface="+mn-cs"/>
        </a:defRPr>
      </a:lvl2pPr>
      <a:lvl3pPr marL="190470" algn="l" defTabSz="190470" rtl="0" eaLnBrk="1" latinLnBrk="0" hangingPunct="1">
        <a:defRPr sz="400" kern="1200">
          <a:solidFill>
            <a:schemeClr val="tx1"/>
          </a:solidFill>
          <a:latin typeface="+mn-lt"/>
          <a:ea typeface="+mn-ea"/>
          <a:cs typeface="+mn-cs"/>
        </a:defRPr>
      </a:lvl3pPr>
      <a:lvl4pPr marL="285704" algn="l" defTabSz="190470" rtl="0" eaLnBrk="1" latinLnBrk="0" hangingPunct="1">
        <a:defRPr sz="400" kern="1200">
          <a:solidFill>
            <a:schemeClr val="tx1"/>
          </a:solidFill>
          <a:latin typeface="+mn-lt"/>
          <a:ea typeface="+mn-ea"/>
          <a:cs typeface="+mn-cs"/>
        </a:defRPr>
      </a:lvl4pPr>
      <a:lvl5pPr marL="380939" algn="l" defTabSz="190470" rtl="0" eaLnBrk="1" latinLnBrk="0" hangingPunct="1">
        <a:defRPr sz="400" kern="1200">
          <a:solidFill>
            <a:schemeClr val="tx1"/>
          </a:solidFill>
          <a:latin typeface="+mn-lt"/>
          <a:ea typeface="+mn-ea"/>
          <a:cs typeface="+mn-cs"/>
        </a:defRPr>
      </a:lvl5pPr>
      <a:lvl6pPr marL="476174" algn="l" defTabSz="190470" rtl="0" eaLnBrk="1" latinLnBrk="0" hangingPunct="1">
        <a:defRPr sz="400" kern="1200">
          <a:solidFill>
            <a:schemeClr val="tx1"/>
          </a:solidFill>
          <a:latin typeface="+mn-lt"/>
          <a:ea typeface="+mn-ea"/>
          <a:cs typeface="+mn-cs"/>
        </a:defRPr>
      </a:lvl6pPr>
      <a:lvl7pPr marL="571409" algn="l" defTabSz="190470" rtl="0" eaLnBrk="1" latinLnBrk="0" hangingPunct="1">
        <a:defRPr sz="400" kern="1200">
          <a:solidFill>
            <a:schemeClr val="tx1"/>
          </a:solidFill>
          <a:latin typeface="+mn-lt"/>
          <a:ea typeface="+mn-ea"/>
          <a:cs typeface="+mn-cs"/>
        </a:defRPr>
      </a:lvl7pPr>
      <a:lvl8pPr marL="666643" algn="l" defTabSz="190470" rtl="0" eaLnBrk="1" latinLnBrk="0" hangingPunct="1">
        <a:defRPr sz="400" kern="1200">
          <a:solidFill>
            <a:schemeClr val="tx1"/>
          </a:solidFill>
          <a:latin typeface="+mn-lt"/>
          <a:ea typeface="+mn-ea"/>
          <a:cs typeface="+mn-cs"/>
        </a:defRPr>
      </a:lvl8pPr>
      <a:lvl9pPr marL="761878" algn="l" defTabSz="190470" rtl="0" eaLnBrk="1" latinLnBrk="0" hangingPunct="1">
        <a:defRPr sz="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E686AA-D197-4DC9-87E4-22B244C33152}" type="datetimeFigureOut">
              <a:rPr lang="en-US" smtClean="0"/>
              <a:t>8/18/2023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2FA912-7305-420C-A467-1AF4AA7B297E}" type="slidenum">
              <a:rPr lang="en-US" smtClean="0"/>
              <a:t>‹#›</a:t>
            </a:fld>
            <a:endParaRPr lang="en-US" dirty="0"/>
          </a:p>
        </p:txBody>
      </p:sp>
    </p:spTree>
    <p:extLst>
      <p:ext uri="{BB962C8B-B14F-4D97-AF65-F5344CB8AC3E}">
        <p14:creationId xmlns:p14="http://schemas.microsoft.com/office/powerpoint/2010/main" val="387282875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26278" y="2111681"/>
            <a:ext cx="10739444" cy="11089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a:lnSpc>
                <a:spcPct val="107000"/>
              </a:lnSpc>
              <a:spcBef>
                <a:spcPts val="0"/>
              </a:spcBef>
              <a:spcAft>
                <a:spcPts val="800"/>
              </a:spcAft>
            </a:pPr>
            <a:r>
              <a:rPr lang="en-US" sz="28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Unraveling Retinal Phenotypic Changes in a Hyperglycemic Late-Onset Alzheimer's Disease Mouse Model</a:t>
            </a:r>
          </a:p>
        </p:txBody>
      </p:sp>
      <p:sp>
        <p:nvSpPr>
          <p:cNvPr id="5" name="Subtitle 2"/>
          <p:cNvSpPr txBox="1">
            <a:spLocks/>
          </p:cNvSpPr>
          <p:nvPr/>
        </p:nvSpPr>
        <p:spPr>
          <a:xfrm>
            <a:off x="573879" y="679485"/>
            <a:ext cx="11044236" cy="8490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sz="4000" b="1" dirty="0">
                <a:solidFill>
                  <a:srgbClr val="0C2340"/>
                </a:solidFill>
              </a:rPr>
              <a:t>Indiana Clinical and Translational Sciences Institute</a:t>
            </a:r>
          </a:p>
          <a:p>
            <a:pPr>
              <a:spcBef>
                <a:spcPts val="0"/>
              </a:spcBef>
            </a:pPr>
            <a:endParaRPr lang="en-US" sz="2000" b="1" dirty="0">
              <a:solidFill>
                <a:srgbClr val="0C2340"/>
              </a:solidFill>
            </a:endParaRPr>
          </a:p>
        </p:txBody>
      </p:sp>
      <p:cxnSp>
        <p:nvCxnSpPr>
          <p:cNvPr id="8" name="Straight Connector 7"/>
          <p:cNvCxnSpPr/>
          <p:nvPr/>
        </p:nvCxnSpPr>
        <p:spPr>
          <a:xfrm flipV="1">
            <a:off x="0" y="4577897"/>
            <a:ext cx="12192000" cy="35780"/>
          </a:xfrm>
          <a:prstGeom prst="line">
            <a:avLst/>
          </a:prstGeom>
          <a:ln w="63500">
            <a:solidFill>
              <a:srgbClr val="0C234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3580249" y="4826037"/>
            <a:ext cx="5031501" cy="1750249"/>
          </a:xfrm>
          <a:prstGeom prst="rect">
            <a:avLst/>
          </a:prstGeom>
        </p:spPr>
      </p:pic>
      <p:sp>
        <p:nvSpPr>
          <p:cNvPr id="6" name="Title 1"/>
          <p:cNvSpPr txBox="1">
            <a:spLocks/>
          </p:cNvSpPr>
          <p:nvPr/>
        </p:nvSpPr>
        <p:spPr>
          <a:xfrm>
            <a:off x="1622734" y="3675347"/>
            <a:ext cx="8946525" cy="5877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800" dirty="0">
              <a:solidFill>
                <a:srgbClr val="A90533"/>
              </a:solidFill>
              <a:latin typeface="+mn-lt"/>
            </a:endParaRPr>
          </a:p>
        </p:txBody>
      </p:sp>
      <p:sp>
        <p:nvSpPr>
          <p:cNvPr id="2" name="TextBox 1"/>
          <p:cNvSpPr txBox="1"/>
          <p:nvPr/>
        </p:nvSpPr>
        <p:spPr>
          <a:xfrm>
            <a:off x="1365645" y="3300163"/>
            <a:ext cx="9460702" cy="1231106"/>
          </a:xfrm>
          <a:prstGeom prst="rect">
            <a:avLst/>
          </a:prstGeom>
          <a:noFill/>
        </p:spPr>
        <p:txBody>
          <a:bodyPr wrap="square" rtlCol="0">
            <a:spAutoFit/>
          </a:bodyPr>
          <a:lstStyle/>
          <a:p>
            <a:pPr algn="ctr"/>
            <a:r>
              <a:rPr lang="en-US" sz="1600" dirty="0">
                <a:solidFill>
                  <a:srgbClr val="A90533"/>
                </a:solidFill>
              </a:rPr>
              <a:t>Abhyankar, Surabhi D.</a:t>
            </a:r>
            <a:r>
              <a:rPr lang="en-US" sz="1600" baseline="30000" dirty="0">
                <a:solidFill>
                  <a:srgbClr val="A90533"/>
                </a:solidFill>
              </a:rPr>
              <a:t>1,2</a:t>
            </a:r>
            <a:r>
              <a:rPr lang="en-US" sz="1600" dirty="0">
                <a:solidFill>
                  <a:srgbClr val="A90533"/>
                </a:solidFill>
              </a:rPr>
              <a:t>, Luo, Qianyi2, Hartman, Gabriella D.</a:t>
            </a:r>
            <a:r>
              <a:rPr lang="en-US" sz="1600" baseline="30000" dirty="0">
                <a:solidFill>
                  <a:srgbClr val="A90533"/>
                </a:solidFill>
              </a:rPr>
              <a:t>2,3</a:t>
            </a:r>
            <a:r>
              <a:rPr lang="en-US" sz="1600" dirty="0">
                <a:solidFill>
                  <a:srgbClr val="A90533"/>
                </a:solidFill>
              </a:rPr>
              <a:t>, Corson, Timothy W.</a:t>
            </a:r>
            <a:r>
              <a:rPr lang="en-US" sz="1600" baseline="30000" dirty="0">
                <a:solidFill>
                  <a:srgbClr val="A90533"/>
                </a:solidFill>
              </a:rPr>
              <a:t>1,2,3,4</a:t>
            </a:r>
            <a:r>
              <a:rPr lang="en-US" sz="1600" dirty="0">
                <a:solidFill>
                  <a:srgbClr val="A90533"/>
                </a:solidFill>
              </a:rPr>
              <a:t>, </a:t>
            </a:r>
            <a:r>
              <a:rPr lang="en-US" sz="1600" dirty="0" err="1">
                <a:solidFill>
                  <a:srgbClr val="A90533"/>
                </a:solidFill>
              </a:rPr>
              <a:t>Oblak</a:t>
            </a:r>
            <a:r>
              <a:rPr lang="en-US" sz="1600" dirty="0">
                <a:solidFill>
                  <a:srgbClr val="A90533"/>
                </a:solidFill>
              </a:rPr>
              <a:t>, Adrian L.</a:t>
            </a:r>
            <a:r>
              <a:rPr lang="en-US" sz="1600" baseline="30000" dirty="0">
                <a:solidFill>
                  <a:srgbClr val="A90533"/>
                </a:solidFill>
              </a:rPr>
              <a:t>3,4</a:t>
            </a:r>
            <a:r>
              <a:rPr lang="en-US" sz="1600" dirty="0">
                <a:solidFill>
                  <a:srgbClr val="A90533"/>
                </a:solidFill>
              </a:rPr>
              <a:t>, Lamb, Bruce T.</a:t>
            </a:r>
            <a:r>
              <a:rPr lang="en-US" sz="1600" baseline="30000" dirty="0">
                <a:solidFill>
                  <a:srgbClr val="A90533"/>
                </a:solidFill>
              </a:rPr>
              <a:t>3,4</a:t>
            </a:r>
            <a:r>
              <a:rPr lang="en-US" sz="1600" dirty="0">
                <a:solidFill>
                  <a:srgbClr val="A90533"/>
                </a:solidFill>
              </a:rPr>
              <a:t>, </a:t>
            </a:r>
            <a:r>
              <a:rPr lang="en-US" sz="1600" dirty="0" err="1">
                <a:solidFill>
                  <a:srgbClr val="A90533"/>
                </a:solidFill>
              </a:rPr>
              <a:t>Bhatwadekar</a:t>
            </a:r>
            <a:r>
              <a:rPr lang="en-US" sz="1600" dirty="0">
                <a:solidFill>
                  <a:srgbClr val="A90533"/>
                </a:solidFill>
              </a:rPr>
              <a:t>, Ashay</a:t>
            </a:r>
            <a:r>
              <a:rPr lang="en-US" sz="1600" baseline="30000" dirty="0">
                <a:solidFill>
                  <a:srgbClr val="A90533"/>
                </a:solidFill>
              </a:rPr>
              <a:t>1,2,4</a:t>
            </a:r>
          </a:p>
          <a:p>
            <a:pPr algn="ctr"/>
            <a:r>
              <a:rPr lang="en-US" sz="1400" baseline="30000" dirty="0">
                <a:solidFill>
                  <a:srgbClr val="A90533"/>
                </a:solidFill>
              </a:rPr>
              <a:t>1</a:t>
            </a:r>
            <a:r>
              <a:rPr lang="en-US" sz="1400" dirty="0">
                <a:solidFill>
                  <a:srgbClr val="A90533"/>
                </a:solidFill>
              </a:rPr>
              <a:t>Indiana University, Department of Biochemistry and Molecular Biology, Indianapolis, Indiana; </a:t>
            </a:r>
            <a:r>
              <a:rPr lang="en-US" sz="1400" baseline="30000" dirty="0">
                <a:solidFill>
                  <a:srgbClr val="A90533"/>
                </a:solidFill>
              </a:rPr>
              <a:t>2</a:t>
            </a:r>
            <a:r>
              <a:rPr lang="en-US" sz="1400" dirty="0">
                <a:solidFill>
                  <a:srgbClr val="A90533"/>
                </a:solidFill>
              </a:rPr>
              <a:t>Department of Ophthalmology, Eugene and Marilyn Glick Eye Institute, Indianapolis, Indiana; </a:t>
            </a:r>
            <a:r>
              <a:rPr lang="en-US" sz="1400" baseline="30000" dirty="0">
                <a:solidFill>
                  <a:srgbClr val="A90533"/>
                </a:solidFill>
              </a:rPr>
              <a:t>3</a:t>
            </a:r>
            <a:r>
              <a:rPr lang="en-US" sz="1400" dirty="0">
                <a:solidFill>
                  <a:srgbClr val="A90533"/>
                </a:solidFill>
              </a:rPr>
              <a:t>Stark Neurosciences Research Institute, Indianapolis, Indiana; </a:t>
            </a:r>
            <a:r>
              <a:rPr lang="en-US" sz="1400" baseline="30000" dirty="0">
                <a:solidFill>
                  <a:srgbClr val="A90533"/>
                </a:solidFill>
              </a:rPr>
              <a:t>4</a:t>
            </a:r>
            <a:r>
              <a:rPr lang="en-US" sz="1400" dirty="0">
                <a:solidFill>
                  <a:srgbClr val="A90533"/>
                </a:solidFill>
              </a:rPr>
              <a:t>Department of Pharmacology &amp; Toxicology, Indianapolis, Indiana</a:t>
            </a:r>
          </a:p>
        </p:txBody>
      </p:sp>
      <p:sp>
        <p:nvSpPr>
          <p:cNvPr id="10" name="Subtitle 2"/>
          <p:cNvSpPr txBox="1">
            <a:spLocks/>
          </p:cNvSpPr>
          <p:nvPr/>
        </p:nvSpPr>
        <p:spPr>
          <a:xfrm>
            <a:off x="726278" y="1477712"/>
            <a:ext cx="11044236" cy="8490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sz="4000" b="1" dirty="0">
                <a:solidFill>
                  <a:srgbClr val="0C2340"/>
                </a:solidFill>
              </a:rPr>
              <a:t>2023 Annual Meeting </a:t>
            </a:r>
            <a:endParaRPr lang="en-US" sz="2000" b="1" dirty="0">
              <a:solidFill>
                <a:srgbClr val="0C2340"/>
              </a:solidFill>
            </a:endParaRPr>
          </a:p>
        </p:txBody>
      </p:sp>
    </p:spTree>
    <p:extLst>
      <p:ext uri="{BB962C8B-B14F-4D97-AF65-F5344CB8AC3E}">
        <p14:creationId xmlns:p14="http://schemas.microsoft.com/office/powerpoint/2010/main" val="841745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Here’s what we found</a:t>
            </a:r>
          </a:p>
        </p:txBody>
      </p:sp>
      <p:sp>
        <p:nvSpPr>
          <p:cNvPr id="3" name="Content Placeholder 2"/>
          <p:cNvSpPr>
            <a:spLocks noGrp="1"/>
          </p:cNvSpPr>
          <p:nvPr>
            <p:ph idx="1"/>
          </p:nvPr>
        </p:nvSpPr>
        <p:spPr>
          <a:xfrm>
            <a:off x="412551" y="1205035"/>
            <a:ext cx="11154934" cy="2201550"/>
          </a:xfrm>
        </p:spPr>
        <p:txBody>
          <a:bodyPr/>
          <a:lstStyle/>
          <a:p>
            <a:r>
              <a:rPr lang="en-US" sz="2400" dirty="0"/>
              <a:t>Late Onset Alzheimer’s Disease (LOAD) and </a:t>
            </a:r>
            <a:r>
              <a:rPr lang="en-US" sz="2400" dirty="0">
                <a:latin typeface="Calibri" panose="020F0502020204030204" pitchFamily="34" charset="0"/>
                <a:ea typeface="Calibri" panose="020F0502020204030204" pitchFamily="34" charset="0"/>
                <a:cs typeface="Times New Roman" panose="02020603050405020304" pitchFamily="18" charset="0"/>
              </a:rPr>
              <a:t>d</a:t>
            </a:r>
            <a:r>
              <a:rPr lang="en-US" sz="2400" dirty="0">
                <a:effectLst/>
                <a:latin typeface="Calibri" panose="020F0502020204030204" pitchFamily="34" charset="0"/>
                <a:ea typeface="Calibri" panose="020F0502020204030204" pitchFamily="34" charset="0"/>
                <a:cs typeface="Times New Roman" panose="02020603050405020304" pitchFamily="18" charset="0"/>
              </a:rPr>
              <a:t>iabetes may interact to exacerbate retinal dysfunction and promote the onset and progression of diabetic retinopathy.</a:t>
            </a:r>
          </a:p>
          <a:p>
            <a:r>
              <a:rPr lang="en-US" sz="2400" dirty="0"/>
              <a:t>Glucose metabolism was impaired in western diet fed LOAD-risk mice. </a:t>
            </a:r>
          </a:p>
          <a:p>
            <a:r>
              <a:rPr lang="en-US" sz="2400" dirty="0"/>
              <a:t>Our study demonstrates that retinal thickness, </a:t>
            </a:r>
          </a:p>
        </p:txBody>
      </p:sp>
      <p:pic>
        <p:nvPicPr>
          <p:cNvPr id="33" name="Picture 32">
            <a:extLst>
              <a:ext uri="{FF2B5EF4-FFF2-40B4-BE49-F238E27FC236}">
                <a16:creationId xmlns:a16="http://schemas.microsoft.com/office/drawing/2014/main" id="{797198D9-2DB3-CBDE-C847-9227B8CC46A9}"/>
              </a:ext>
            </a:extLst>
          </p:cNvPr>
          <p:cNvPicPr>
            <a:picLocks noChangeAspect="1"/>
          </p:cNvPicPr>
          <p:nvPr/>
        </p:nvPicPr>
        <p:blipFill rotWithShape="1">
          <a:blip r:embed="rId3"/>
          <a:srcRect r="48288" b="52978"/>
          <a:stretch/>
        </p:blipFill>
        <p:spPr>
          <a:xfrm>
            <a:off x="8248913" y="4170813"/>
            <a:ext cx="2244621" cy="1747570"/>
          </a:xfrm>
          <a:prstGeom prst="rect">
            <a:avLst/>
          </a:prstGeom>
        </p:spPr>
      </p:pic>
      <p:pic>
        <p:nvPicPr>
          <p:cNvPr id="38" name="Picture 37">
            <a:extLst>
              <a:ext uri="{FF2B5EF4-FFF2-40B4-BE49-F238E27FC236}">
                <a16:creationId xmlns:a16="http://schemas.microsoft.com/office/drawing/2014/main" id="{20E93913-B0AF-3183-358E-740CF120EABB}"/>
              </a:ext>
            </a:extLst>
          </p:cNvPr>
          <p:cNvPicPr>
            <a:picLocks noChangeAspect="1"/>
          </p:cNvPicPr>
          <p:nvPr/>
        </p:nvPicPr>
        <p:blipFill rotWithShape="1">
          <a:blip r:embed="rId4"/>
          <a:srcRect t="87848"/>
          <a:stretch/>
        </p:blipFill>
        <p:spPr>
          <a:xfrm>
            <a:off x="2877033" y="5846208"/>
            <a:ext cx="6107686" cy="356227"/>
          </a:xfrm>
          <a:prstGeom prst="rect">
            <a:avLst/>
          </a:prstGeom>
        </p:spPr>
      </p:pic>
      <p:pic>
        <p:nvPicPr>
          <p:cNvPr id="39" name="Picture 38">
            <a:extLst>
              <a:ext uri="{FF2B5EF4-FFF2-40B4-BE49-F238E27FC236}">
                <a16:creationId xmlns:a16="http://schemas.microsoft.com/office/drawing/2014/main" id="{1D7B24F2-F31D-6767-4486-648FEA3F861F}"/>
              </a:ext>
            </a:extLst>
          </p:cNvPr>
          <p:cNvPicPr>
            <a:picLocks noChangeAspect="1"/>
          </p:cNvPicPr>
          <p:nvPr/>
        </p:nvPicPr>
        <p:blipFill rotWithShape="1">
          <a:blip r:embed="rId3"/>
          <a:srcRect t="46282" r="48288" b="7834"/>
          <a:stretch/>
        </p:blipFill>
        <p:spPr>
          <a:xfrm>
            <a:off x="10176256" y="4191956"/>
            <a:ext cx="2244622" cy="1705283"/>
          </a:xfrm>
          <a:prstGeom prst="rect">
            <a:avLst/>
          </a:prstGeom>
        </p:spPr>
      </p:pic>
      <p:grpSp>
        <p:nvGrpSpPr>
          <p:cNvPr id="17" name="Group 16">
            <a:extLst>
              <a:ext uri="{FF2B5EF4-FFF2-40B4-BE49-F238E27FC236}">
                <a16:creationId xmlns:a16="http://schemas.microsoft.com/office/drawing/2014/main" id="{D5ADDAD5-2FF0-1E93-F31C-3E4B060E2028}"/>
              </a:ext>
            </a:extLst>
          </p:cNvPr>
          <p:cNvGrpSpPr/>
          <p:nvPr/>
        </p:nvGrpSpPr>
        <p:grpSpPr>
          <a:xfrm>
            <a:off x="107759" y="3780588"/>
            <a:ext cx="2341651" cy="2212603"/>
            <a:chOff x="107759" y="3780588"/>
            <a:chExt cx="2341651" cy="2212603"/>
          </a:xfrm>
        </p:grpSpPr>
        <p:pic>
          <p:nvPicPr>
            <p:cNvPr id="14" name="Picture 13">
              <a:extLst>
                <a:ext uri="{FF2B5EF4-FFF2-40B4-BE49-F238E27FC236}">
                  <a16:creationId xmlns:a16="http://schemas.microsoft.com/office/drawing/2014/main" id="{5A393D8D-3972-FDF2-57DE-7F79E69B7B96}"/>
                </a:ext>
              </a:extLst>
            </p:cNvPr>
            <p:cNvPicPr>
              <a:picLocks noChangeAspect="1"/>
            </p:cNvPicPr>
            <p:nvPr/>
          </p:nvPicPr>
          <p:blipFill rotWithShape="1">
            <a:blip r:embed="rId5"/>
            <a:srcRect t="45714" r="48409" b="7390"/>
            <a:stretch/>
          </p:blipFill>
          <p:spPr>
            <a:xfrm>
              <a:off x="178307" y="3991970"/>
              <a:ext cx="1907501" cy="2001221"/>
            </a:xfrm>
            <a:prstGeom prst="rect">
              <a:avLst/>
            </a:prstGeom>
          </p:spPr>
        </p:pic>
        <p:sp>
          <p:nvSpPr>
            <p:cNvPr id="4" name="Content Placeholder 2">
              <a:extLst>
                <a:ext uri="{FF2B5EF4-FFF2-40B4-BE49-F238E27FC236}">
                  <a16:creationId xmlns:a16="http://schemas.microsoft.com/office/drawing/2014/main" id="{35BB9BFD-E1AF-A2A0-86F6-33B58BF51481}"/>
                </a:ext>
              </a:extLst>
            </p:cNvPr>
            <p:cNvSpPr txBox="1">
              <a:spLocks/>
            </p:cNvSpPr>
            <p:nvPr/>
          </p:nvSpPr>
          <p:spPr>
            <a:xfrm>
              <a:off x="288108" y="3780588"/>
              <a:ext cx="2161302" cy="332099"/>
            </a:xfrm>
            <a:prstGeom prst="rect">
              <a:avLst/>
            </a:prstGeom>
          </p:spPr>
          <p:txBody>
            <a:bodyPr lIns="19047" tIns="9523" rIns="19047" bIns="9523"/>
            <a:lstStyle>
              <a:lvl1pPr marL="342900" indent="-342900" algn="l" defTabSz="912813" rtl="0" eaLnBrk="0" fontAlgn="base" hangingPunct="0">
                <a:spcBef>
                  <a:spcPct val="20000"/>
                </a:spcBef>
                <a:spcAft>
                  <a:spcPct val="0"/>
                </a:spcAft>
                <a:buClr>
                  <a:srgbClr val="A90533"/>
                </a:buClr>
                <a:buChar char="•"/>
                <a:defRPr sz="3200">
                  <a:solidFill>
                    <a:schemeClr val="tx1"/>
                  </a:solidFill>
                  <a:latin typeface="+mn-lt"/>
                  <a:ea typeface="MS PGothic" panose="020B0600070205080204" pitchFamily="34" charset="-128"/>
                  <a:cs typeface="ＭＳ Ｐゴシック" charset="-128"/>
                </a:defRPr>
              </a:lvl1pPr>
              <a:lvl2pPr marL="741363" indent="-284163" algn="l" defTabSz="912813" rtl="0" eaLnBrk="0" fontAlgn="base" hangingPunct="0">
                <a:spcBef>
                  <a:spcPct val="20000"/>
                </a:spcBef>
                <a:spcAft>
                  <a:spcPct val="0"/>
                </a:spcAft>
                <a:buClr>
                  <a:srgbClr val="B1810B"/>
                </a:buClr>
                <a:buFont typeface="Wingdings" panose="05000000000000000000" pitchFamily="2" charset="2"/>
                <a:buChar char="§"/>
                <a:defRPr sz="2800">
                  <a:solidFill>
                    <a:schemeClr val="tx1"/>
                  </a:solidFill>
                  <a:latin typeface="+mn-lt"/>
                  <a:ea typeface="MS PGothic" panose="020B0600070205080204" pitchFamily="34" charset="-128"/>
                </a:defRPr>
              </a:lvl2pPr>
              <a:lvl3pPr marL="1141413" indent="-227013" algn="l" defTabSz="912813" rtl="0" eaLnBrk="0" fontAlgn="base" hangingPunct="0">
                <a:spcBef>
                  <a:spcPct val="20000"/>
                </a:spcBef>
                <a:spcAft>
                  <a:spcPct val="0"/>
                </a:spcAft>
                <a:buClr>
                  <a:srgbClr val="0C2340"/>
                </a:buClr>
                <a:buChar char="•"/>
                <a:defRPr sz="2400">
                  <a:solidFill>
                    <a:schemeClr val="tx1"/>
                  </a:solidFill>
                  <a:latin typeface="+mn-lt"/>
                  <a:ea typeface="MS PGothic" panose="020B0600070205080204" pitchFamily="34" charset="-128"/>
                </a:defRPr>
              </a:lvl3pPr>
              <a:lvl4pPr marL="1598613" indent="-227013" algn="l" defTabSz="912813" rtl="0" eaLnBrk="0" fontAlgn="base" hangingPunct="0">
                <a:spcBef>
                  <a:spcPct val="20000"/>
                </a:spcBef>
                <a:spcAft>
                  <a:spcPct val="0"/>
                </a:spcAft>
                <a:buClr>
                  <a:srgbClr val="A90533"/>
                </a:buClr>
                <a:buChar char="–"/>
                <a:defRPr sz="2000">
                  <a:solidFill>
                    <a:schemeClr val="tx1"/>
                  </a:solidFill>
                  <a:latin typeface="+mn-lt"/>
                  <a:ea typeface="MS PGothic" panose="020B0600070205080204" pitchFamily="34" charset="-128"/>
                </a:defRPr>
              </a:lvl4pPr>
              <a:lvl5pPr marL="2055813" indent="-227013" algn="l" defTabSz="912813" rtl="0" eaLnBrk="0" fontAlgn="base" hangingPunct="0">
                <a:spcBef>
                  <a:spcPct val="20000"/>
                </a:spcBef>
                <a:spcAft>
                  <a:spcPct val="0"/>
                </a:spcAft>
                <a:buClr>
                  <a:srgbClr val="B1810B"/>
                </a:buClr>
                <a:buChar char="»"/>
                <a:defRPr sz="2000">
                  <a:solidFill>
                    <a:schemeClr val="tx1"/>
                  </a:solidFill>
                  <a:latin typeface="+mn-lt"/>
                  <a:ea typeface="MS PGothic" panose="020B0600070205080204" pitchFamily="34" charset="-128"/>
                </a:defRPr>
              </a:lvl5pPr>
              <a:lvl6pPr marL="2152372" indent="-228497" algn="l" defTabSz="914320" rtl="0" fontAlgn="base">
                <a:spcBef>
                  <a:spcPct val="20000"/>
                </a:spcBef>
                <a:spcAft>
                  <a:spcPct val="0"/>
                </a:spcAft>
                <a:buChar char="»"/>
                <a:defRPr sz="2000">
                  <a:solidFill>
                    <a:schemeClr val="tx1"/>
                  </a:solidFill>
                  <a:latin typeface="+mn-lt"/>
                </a:defRPr>
              </a:lvl6pPr>
              <a:lvl7pPr marL="2247607" indent="-228497" algn="l" defTabSz="914320" rtl="0" fontAlgn="base">
                <a:spcBef>
                  <a:spcPct val="20000"/>
                </a:spcBef>
                <a:spcAft>
                  <a:spcPct val="0"/>
                </a:spcAft>
                <a:buChar char="»"/>
                <a:defRPr sz="2000">
                  <a:solidFill>
                    <a:schemeClr val="tx1"/>
                  </a:solidFill>
                  <a:latin typeface="+mn-lt"/>
                </a:defRPr>
              </a:lvl7pPr>
              <a:lvl8pPr marL="2342841" indent="-228497" algn="l" defTabSz="914320" rtl="0" fontAlgn="base">
                <a:spcBef>
                  <a:spcPct val="20000"/>
                </a:spcBef>
                <a:spcAft>
                  <a:spcPct val="0"/>
                </a:spcAft>
                <a:buChar char="»"/>
                <a:defRPr sz="2000">
                  <a:solidFill>
                    <a:schemeClr val="tx1"/>
                  </a:solidFill>
                  <a:latin typeface="+mn-lt"/>
                </a:defRPr>
              </a:lvl8pPr>
              <a:lvl9pPr marL="2438076" indent="-228497" algn="l" defTabSz="914320" rtl="0" fontAlgn="base">
                <a:spcBef>
                  <a:spcPct val="20000"/>
                </a:spcBef>
                <a:spcAft>
                  <a:spcPct val="0"/>
                </a:spcAft>
                <a:buChar char="»"/>
                <a:defRPr sz="2000">
                  <a:solidFill>
                    <a:schemeClr val="tx1"/>
                  </a:solidFill>
                  <a:latin typeface="+mn-lt"/>
                </a:defRPr>
              </a:lvl9pPr>
            </a:lstStyle>
            <a:p>
              <a:pPr marL="0" indent="0">
                <a:buNone/>
              </a:pPr>
              <a:r>
                <a:rPr lang="en-US" sz="1800" kern="0" dirty="0">
                  <a:solidFill>
                    <a:srgbClr val="C00000"/>
                  </a:solidFill>
                </a:rPr>
                <a:t>Glucose metabolism</a:t>
              </a:r>
            </a:p>
          </p:txBody>
        </p:sp>
        <p:sp>
          <p:nvSpPr>
            <p:cNvPr id="5" name="Arrow: Down 4">
              <a:extLst>
                <a:ext uri="{FF2B5EF4-FFF2-40B4-BE49-F238E27FC236}">
                  <a16:creationId xmlns:a16="http://schemas.microsoft.com/office/drawing/2014/main" id="{B1577682-4EB8-DDD1-8611-DA83DF690B55}"/>
                </a:ext>
              </a:extLst>
            </p:cNvPr>
            <p:cNvSpPr/>
            <p:nvPr/>
          </p:nvSpPr>
          <p:spPr bwMode="auto">
            <a:xfrm>
              <a:off x="107759" y="3782090"/>
              <a:ext cx="180349" cy="339564"/>
            </a:xfrm>
            <a:prstGeom prst="down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grpSp>
      <p:grpSp>
        <p:nvGrpSpPr>
          <p:cNvPr id="19" name="Group 18">
            <a:extLst>
              <a:ext uri="{FF2B5EF4-FFF2-40B4-BE49-F238E27FC236}">
                <a16:creationId xmlns:a16="http://schemas.microsoft.com/office/drawing/2014/main" id="{D793943C-5028-B870-8C42-ADC0048AE6DA}"/>
              </a:ext>
            </a:extLst>
          </p:cNvPr>
          <p:cNvGrpSpPr/>
          <p:nvPr/>
        </p:nvGrpSpPr>
        <p:grpSpPr>
          <a:xfrm>
            <a:off x="2361185" y="3787075"/>
            <a:ext cx="2016950" cy="2131308"/>
            <a:chOff x="2698058" y="3782090"/>
            <a:chExt cx="2016950" cy="2131308"/>
          </a:xfrm>
        </p:grpSpPr>
        <p:pic>
          <p:nvPicPr>
            <p:cNvPr id="36" name="Picture 35">
              <a:extLst>
                <a:ext uri="{FF2B5EF4-FFF2-40B4-BE49-F238E27FC236}">
                  <a16:creationId xmlns:a16="http://schemas.microsoft.com/office/drawing/2014/main" id="{7EFB7D5C-BE82-DBDC-8764-4D21977ECA02}"/>
                </a:ext>
              </a:extLst>
            </p:cNvPr>
            <p:cNvPicPr>
              <a:picLocks noChangeAspect="1"/>
            </p:cNvPicPr>
            <p:nvPr/>
          </p:nvPicPr>
          <p:blipFill rotWithShape="1">
            <a:blip r:embed="rId6"/>
            <a:srcRect t="3491" r="66348" b="13240"/>
            <a:stretch/>
          </p:blipFill>
          <p:spPr>
            <a:xfrm>
              <a:off x="2698058" y="4071761"/>
              <a:ext cx="1443964" cy="1841637"/>
            </a:xfrm>
            <a:prstGeom prst="rect">
              <a:avLst/>
            </a:prstGeom>
          </p:spPr>
        </p:pic>
        <p:sp>
          <p:nvSpPr>
            <p:cNvPr id="6" name="Content Placeholder 2">
              <a:extLst>
                <a:ext uri="{FF2B5EF4-FFF2-40B4-BE49-F238E27FC236}">
                  <a16:creationId xmlns:a16="http://schemas.microsoft.com/office/drawing/2014/main" id="{70810873-FC24-AAC0-953E-EEE2552D08E8}"/>
                </a:ext>
              </a:extLst>
            </p:cNvPr>
            <p:cNvSpPr txBox="1">
              <a:spLocks/>
            </p:cNvSpPr>
            <p:nvPr/>
          </p:nvSpPr>
          <p:spPr>
            <a:xfrm>
              <a:off x="2968643" y="3785822"/>
              <a:ext cx="1746365" cy="332099"/>
            </a:xfrm>
            <a:prstGeom prst="rect">
              <a:avLst/>
            </a:prstGeom>
          </p:spPr>
          <p:txBody>
            <a:bodyPr lIns="19047" tIns="9523" rIns="19047" bIns="9523"/>
            <a:lstStyle>
              <a:lvl1pPr marL="342900" indent="-342900" algn="l" defTabSz="912813" rtl="0" eaLnBrk="0" fontAlgn="base" hangingPunct="0">
                <a:spcBef>
                  <a:spcPct val="20000"/>
                </a:spcBef>
                <a:spcAft>
                  <a:spcPct val="0"/>
                </a:spcAft>
                <a:buClr>
                  <a:srgbClr val="A90533"/>
                </a:buClr>
                <a:buChar char="•"/>
                <a:defRPr sz="3200">
                  <a:solidFill>
                    <a:schemeClr val="tx1"/>
                  </a:solidFill>
                  <a:latin typeface="+mn-lt"/>
                  <a:ea typeface="MS PGothic" panose="020B0600070205080204" pitchFamily="34" charset="-128"/>
                  <a:cs typeface="ＭＳ Ｐゴシック" charset="-128"/>
                </a:defRPr>
              </a:lvl1pPr>
              <a:lvl2pPr marL="741363" indent="-284163" algn="l" defTabSz="912813" rtl="0" eaLnBrk="0" fontAlgn="base" hangingPunct="0">
                <a:spcBef>
                  <a:spcPct val="20000"/>
                </a:spcBef>
                <a:spcAft>
                  <a:spcPct val="0"/>
                </a:spcAft>
                <a:buClr>
                  <a:srgbClr val="B1810B"/>
                </a:buClr>
                <a:buFont typeface="Wingdings" panose="05000000000000000000" pitchFamily="2" charset="2"/>
                <a:buChar char="§"/>
                <a:defRPr sz="2800">
                  <a:solidFill>
                    <a:schemeClr val="tx1"/>
                  </a:solidFill>
                  <a:latin typeface="+mn-lt"/>
                  <a:ea typeface="MS PGothic" panose="020B0600070205080204" pitchFamily="34" charset="-128"/>
                </a:defRPr>
              </a:lvl2pPr>
              <a:lvl3pPr marL="1141413" indent="-227013" algn="l" defTabSz="912813" rtl="0" eaLnBrk="0" fontAlgn="base" hangingPunct="0">
                <a:spcBef>
                  <a:spcPct val="20000"/>
                </a:spcBef>
                <a:spcAft>
                  <a:spcPct val="0"/>
                </a:spcAft>
                <a:buClr>
                  <a:srgbClr val="0C2340"/>
                </a:buClr>
                <a:buChar char="•"/>
                <a:defRPr sz="2400">
                  <a:solidFill>
                    <a:schemeClr val="tx1"/>
                  </a:solidFill>
                  <a:latin typeface="+mn-lt"/>
                  <a:ea typeface="MS PGothic" panose="020B0600070205080204" pitchFamily="34" charset="-128"/>
                </a:defRPr>
              </a:lvl3pPr>
              <a:lvl4pPr marL="1598613" indent="-227013" algn="l" defTabSz="912813" rtl="0" eaLnBrk="0" fontAlgn="base" hangingPunct="0">
                <a:spcBef>
                  <a:spcPct val="20000"/>
                </a:spcBef>
                <a:spcAft>
                  <a:spcPct val="0"/>
                </a:spcAft>
                <a:buClr>
                  <a:srgbClr val="A90533"/>
                </a:buClr>
                <a:buChar char="–"/>
                <a:defRPr sz="2000">
                  <a:solidFill>
                    <a:schemeClr val="tx1"/>
                  </a:solidFill>
                  <a:latin typeface="+mn-lt"/>
                  <a:ea typeface="MS PGothic" panose="020B0600070205080204" pitchFamily="34" charset="-128"/>
                </a:defRPr>
              </a:lvl4pPr>
              <a:lvl5pPr marL="2055813" indent="-227013" algn="l" defTabSz="912813" rtl="0" eaLnBrk="0" fontAlgn="base" hangingPunct="0">
                <a:spcBef>
                  <a:spcPct val="20000"/>
                </a:spcBef>
                <a:spcAft>
                  <a:spcPct val="0"/>
                </a:spcAft>
                <a:buClr>
                  <a:srgbClr val="B1810B"/>
                </a:buClr>
                <a:buChar char="»"/>
                <a:defRPr sz="2000">
                  <a:solidFill>
                    <a:schemeClr val="tx1"/>
                  </a:solidFill>
                  <a:latin typeface="+mn-lt"/>
                  <a:ea typeface="MS PGothic" panose="020B0600070205080204" pitchFamily="34" charset="-128"/>
                </a:defRPr>
              </a:lvl5pPr>
              <a:lvl6pPr marL="2152372" indent="-228497" algn="l" defTabSz="914320" rtl="0" fontAlgn="base">
                <a:spcBef>
                  <a:spcPct val="20000"/>
                </a:spcBef>
                <a:spcAft>
                  <a:spcPct val="0"/>
                </a:spcAft>
                <a:buChar char="»"/>
                <a:defRPr sz="2000">
                  <a:solidFill>
                    <a:schemeClr val="tx1"/>
                  </a:solidFill>
                  <a:latin typeface="+mn-lt"/>
                </a:defRPr>
              </a:lvl6pPr>
              <a:lvl7pPr marL="2247607" indent="-228497" algn="l" defTabSz="914320" rtl="0" fontAlgn="base">
                <a:spcBef>
                  <a:spcPct val="20000"/>
                </a:spcBef>
                <a:spcAft>
                  <a:spcPct val="0"/>
                </a:spcAft>
                <a:buChar char="»"/>
                <a:defRPr sz="2000">
                  <a:solidFill>
                    <a:schemeClr val="tx1"/>
                  </a:solidFill>
                  <a:latin typeface="+mn-lt"/>
                </a:defRPr>
              </a:lvl7pPr>
              <a:lvl8pPr marL="2342841" indent="-228497" algn="l" defTabSz="914320" rtl="0" fontAlgn="base">
                <a:spcBef>
                  <a:spcPct val="20000"/>
                </a:spcBef>
                <a:spcAft>
                  <a:spcPct val="0"/>
                </a:spcAft>
                <a:buChar char="»"/>
                <a:defRPr sz="2000">
                  <a:solidFill>
                    <a:schemeClr val="tx1"/>
                  </a:solidFill>
                  <a:latin typeface="+mn-lt"/>
                </a:defRPr>
              </a:lvl8pPr>
              <a:lvl9pPr marL="2438076" indent="-228497" algn="l" defTabSz="914320" rtl="0" fontAlgn="base">
                <a:spcBef>
                  <a:spcPct val="20000"/>
                </a:spcBef>
                <a:spcAft>
                  <a:spcPct val="0"/>
                </a:spcAft>
                <a:buChar char="»"/>
                <a:defRPr sz="2000">
                  <a:solidFill>
                    <a:schemeClr val="tx1"/>
                  </a:solidFill>
                  <a:latin typeface="+mn-lt"/>
                </a:defRPr>
              </a:lvl9pPr>
            </a:lstStyle>
            <a:p>
              <a:pPr marL="0" indent="0">
                <a:buNone/>
              </a:pPr>
              <a:r>
                <a:rPr lang="en-US" sz="1800" kern="0" dirty="0">
                  <a:solidFill>
                    <a:srgbClr val="C00000"/>
                  </a:solidFill>
                </a:rPr>
                <a:t>Retinal thickness</a:t>
              </a:r>
            </a:p>
          </p:txBody>
        </p:sp>
        <p:sp>
          <p:nvSpPr>
            <p:cNvPr id="7" name="Arrow: Down 6">
              <a:extLst>
                <a:ext uri="{FF2B5EF4-FFF2-40B4-BE49-F238E27FC236}">
                  <a16:creationId xmlns:a16="http://schemas.microsoft.com/office/drawing/2014/main" id="{56135374-CCD6-4646-E172-CE4CCC6F8FFA}"/>
                </a:ext>
              </a:extLst>
            </p:cNvPr>
            <p:cNvSpPr/>
            <p:nvPr/>
          </p:nvSpPr>
          <p:spPr bwMode="auto">
            <a:xfrm>
              <a:off x="2788294" y="3782090"/>
              <a:ext cx="180349" cy="339564"/>
            </a:xfrm>
            <a:prstGeom prst="down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grpSp>
      <p:sp>
        <p:nvSpPr>
          <p:cNvPr id="8" name="Content Placeholder 2">
            <a:extLst>
              <a:ext uri="{FF2B5EF4-FFF2-40B4-BE49-F238E27FC236}">
                <a16:creationId xmlns:a16="http://schemas.microsoft.com/office/drawing/2014/main" id="{1FBE55F9-305E-D032-80ED-516E9BB51C69}"/>
              </a:ext>
            </a:extLst>
          </p:cNvPr>
          <p:cNvSpPr txBox="1">
            <a:spLocks/>
          </p:cNvSpPr>
          <p:nvPr/>
        </p:nvSpPr>
        <p:spPr>
          <a:xfrm>
            <a:off x="9639957" y="3779157"/>
            <a:ext cx="1673479" cy="332099"/>
          </a:xfrm>
          <a:prstGeom prst="rect">
            <a:avLst/>
          </a:prstGeom>
        </p:spPr>
        <p:txBody>
          <a:bodyPr lIns="19047" tIns="9523" rIns="19047" bIns="9523"/>
          <a:lstStyle>
            <a:lvl1pPr marL="342900" indent="-342900" algn="l" defTabSz="912813" rtl="0" eaLnBrk="0" fontAlgn="base" hangingPunct="0">
              <a:spcBef>
                <a:spcPct val="20000"/>
              </a:spcBef>
              <a:spcAft>
                <a:spcPct val="0"/>
              </a:spcAft>
              <a:buClr>
                <a:srgbClr val="A90533"/>
              </a:buClr>
              <a:buChar char="•"/>
              <a:defRPr sz="3200">
                <a:solidFill>
                  <a:schemeClr val="tx1"/>
                </a:solidFill>
                <a:latin typeface="+mn-lt"/>
                <a:ea typeface="MS PGothic" panose="020B0600070205080204" pitchFamily="34" charset="-128"/>
                <a:cs typeface="ＭＳ Ｐゴシック" charset="-128"/>
              </a:defRPr>
            </a:lvl1pPr>
            <a:lvl2pPr marL="741363" indent="-284163" algn="l" defTabSz="912813" rtl="0" eaLnBrk="0" fontAlgn="base" hangingPunct="0">
              <a:spcBef>
                <a:spcPct val="20000"/>
              </a:spcBef>
              <a:spcAft>
                <a:spcPct val="0"/>
              </a:spcAft>
              <a:buClr>
                <a:srgbClr val="B1810B"/>
              </a:buClr>
              <a:buFont typeface="Wingdings" panose="05000000000000000000" pitchFamily="2" charset="2"/>
              <a:buChar char="§"/>
              <a:defRPr sz="2800">
                <a:solidFill>
                  <a:schemeClr val="tx1"/>
                </a:solidFill>
                <a:latin typeface="+mn-lt"/>
                <a:ea typeface="MS PGothic" panose="020B0600070205080204" pitchFamily="34" charset="-128"/>
              </a:defRPr>
            </a:lvl2pPr>
            <a:lvl3pPr marL="1141413" indent="-227013" algn="l" defTabSz="912813" rtl="0" eaLnBrk="0" fontAlgn="base" hangingPunct="0">
              <a:spcBef>
                <a:spcPct val="20000"/>
              </a:spcBef>
              <a:spcAft>
                <a:spcPct val="0"/>
              </a:spcAft>
              <a:buClr>
                <a:srgbClr val="0C2340"/>
              </a:buClr>
              <a:buChar char="•"/>
              <a:defRPr sz="2400">
                <a:solidFill>
                  <a:schemeClr val="tx1"/>
                </a:solidFill>
                <a:latin typeface="+mn-lt"/>
                <a:ea typeface="MS PGothic" panose="020B0600070205080204" pitchFamily="34" charset="-128"/>
              </a:defRPr>
            </a:lvl3pPr>
            <a:lvl4pPr marL="1598613" indent="-227013" algn="l" defTabSz="912813" rtl="0" eaLnBrk="0" fontAlgn="base" hangingPunct="0">
              <a:spcBef>
                <a:spcPct val="20000"/>
              </a:spcBef>
              <a:spcAft>
                <a:spcPct val="0"/>
              </a:spcAft>
              <a:buClr>
                <a:srgbClr val="A90533"/>
              </a:buClr>
              <a:buChar char="–"/>
              <a:defRPr sz="2000">
                <a:solidFill>
                  <a:schemeClr val="tx1"/>
                </a:solidFill>
                <a:latin typeface="+mn-lt"/>
                <a:ea typeface="MS PGothic" panose="020B0600070205080204" pitchFamily="34" charset="-128"/>
              </a:defRPr>
            </a:lvl4pPr>
            <a:lvl5pPr marL="2055813" indent="-227013" algn="l" defTabSz="912813" rtl="0" eaLnBrk="0" fontAlgn="base" hangingPunct="0">
              <a:spcBef>
                <a:spcPct val="20000"/>
              </a:spcBef>
              <a:spcAft>
                <a:spcPct val="0"/>
              </a:spcAft>
              <a:buClr>
                <a:srgbClr val="B1810B"/>
              </a:buClr>
              <a:buChar char="»"/>
              <a:defRPr sz="2000">
                <a:solidFill>
                  <a:schemeClr val="tx1"/>
                </a:solidFill>
                <a:latin typeface="+mn-lt"/>
                <a:ea typeface="MS PGothic" panose="020B0600070205080204" pitchFamily="34" charset="-128"/>
              </a:defRPr>
            </a:lvl5pPr>
            <a:lvl6pPr marL="2152372" indent="-228497" algn="l" defTabSz="914320" rtl="0" fontAlgn="base">
              <a:spcBef>
                <a:spcPct val="20000"/>
              </a:spcBef>
              <a:spcAft>
                <a:spcPct val="0"/>
              </a:spcAft>
              <a:buChar char="»"/>
              <a:defRPr sz="2000">
                <a:solidFill>
                  <a:schemeClr val="tx1"/>
                </a:solidFill>
                <a:latin typeface="+mn-lt"/>
              </a:defRPr>
            </a:lvl6pPr>
            <a:lvl7pPr marL="2247607" indent="-228497" algn="l" defTabSz="914320" rtl="0" fontAlgn="base">
              <a:spcBef>
                <a:spcPct val="20000"/>
              </a:spcBef>
              <a:spcAft>
                <a:spcPct val="0"/>
              </a:spcAft>
              <a:buChar char="»"/>
              <a:defRPr sz="2000">
                <a:solidFill>
                  <a:schemeClr val="tx1"/>
                </a:solidFill>
                <a:latin typeface="+mn-lt"/>
              </a:defRPr>
            </a:lvl7pPr>
            <a:lvl8pPr marL="2342841" indent="-228497" algn="l" defTabSz="914320" rtl="0" fontAlgn="base">
              <a:spcBef>
                <a:spcPct val="20000"/>
              </a:spcBef>
              <a:spcAft>
                <a:spcPct val="0"/>
              </a:spcAft>
              <a:buChar char="»"/>
              <a:defRPr sz="2000">
                <a:solidFill>
                  <a:schemeClr val="tx1"/>
                </a:solidFill>
                <a:latin typeface="+mn-lt"/>
              </a:defRPr>
            </a:lvl8pPr>
            <a:lvl9pPr marL="2438076" indent="-228497" algn="l" defTabSz="914320" rtl="0" fontAlgn="base">
              <a:spcBef>
                <a:spcPct val="20000"/>
              </a:spcBef>
              <a:spcAft>
                <a:spcPct val="0"/>
              </a:spcAft>
              <a:buChar char="»"/>
              <a:defRPr sz="2000">
                <a:solidFill>
                  <a:schemeClr val="tx1"/>
                </a:solidFill>
                <a:latin typeface="+mn-lt"/>
              </a:defRPr>
            </a:lvl9pPr>
          </a:lstStyle>
          <a:p>
            <a:pPr marL="0" indent="0">
              <a:buNone/>
            </a:pPr>
            <a:r>
              <a:rPr lang="en-US" sz="1800" kern="0" dirty="0">
                <a:solidFill>
                  <a:srgbClr val="C00000"/>
                </a:solidFill>
              </a:rPr>
              <a:t>Retinal function</a:t>
            </a:r>
          </a:p>
        </p:txBody>
      </p:sp>
      <p:sp>
        <p:nvSpPr>
          <p:cNvPr id="9" name="Arrow: Down 8">
            <a:extLst>
              <a:ext uri="{FF2B5EF4-FFF2-40B4-BE49-F238E27FC236}">
                <a16:creationId xmlns:a16="http://schemas.microsoft.com/office/drawing/2014/main" id="{3A495B81-AC0E-1099-6D92-D4ACE499DD0B}"/>
              </a:ext>
            </a:extLst>
          </p:cNvPr>
          <p:cNvSpPr/>
          <p:nvPr/>
        </p:nvSpPr>
        <p:spPr bwMode="auto">
          <a:xfrm>
            <a:off x="9440015" y="3775426"/>
            <a:ext cx="180349" cy="339564"/>
          </a:xfrm>
          <a:prstGeom prst="down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sp>
        <p:nvSpPr>
          <p:cNvPr id="10" name="Content Placeholder 2">
            <a:extLst>
              <a:ext uri="{FF2B5EF4-FFF2-40B4-BE49-F238E27FC236}">
                <a16:creationId xmlns:a16="http://schemas.microsoft.com/office/drawing/2014/main" id="{433BDE08-5769-AF95-FF62-26E65BAEEC89}"/>
              </a:ext>
            </a:extLst>
          </p:cNvPr>
          <p:cNvSpPr txBox="1">
            <a:spLocks/>
          </p:cNvSpPr>
          <p:nvPr/>
        </p:nvSpPr>
        <p:spPr>
          <a:xfrm>
            <a:off x="5378272" y="3785822"/>
            <a:ext cx="1917977" cy="332099"/>
          </a:xfrm>
          <a:prstGeom prst="rect">
            <a:avLst/>
          </a:prstGeom>
        </p:spPr>
        <p:txBody>
          <a:bodyPr lIns="19047" tIns="9523" rIns="19047" bIns="9523"/>
          <a:lstStyle>
            <a:lvl1pPr marL="342900" indent="-342900" algn="l" defTabSz="912813" rtl="0" eaLnBrk="0" fontAlgn="base" hangingPunct="0">
              <a:spcBef>
                <a:spcPct val="20000"/>
              </a:spcBef>
              <a:spcAft>
                <a:spcPct val="0"/>
              </a:spcAft>
              <a:buClr>
                <a:srgbClr val="A90533"/>
              </a:buClr>
              <a:buChar char="•"/>
              <a:defRPr sz="3200">
                <a:solidFill>
                  <a:schemeClr val="tx1"/>
                </a:solidFill>
                <a:latin typeface="+mn-lt"/>
                <a:ea typeface="MS PGothic" panose="020B0600070205080204" pitchFamily="34" charset="-128"/>
                <a:cs typeface="ＭＳ Ｐゴシック" charset="-128"/>
              </a:defRPr>
            </a:lvl1pPr>
            <a:lvl2pPr marL="741363" indent="-284163" algn="l" defTabSz="912813" rtl="0" eaLnBrk="0" fontAlgn="base" hangingPunct="0">
              <a:spcBef>
                <a:spcPct val="20000"/>
              </a:spcBef>
              <a:spcAft>
                <a:spcPct val="0"/>
              </a:spcAft>
              <a:buClr>
                <a:srgbClr val="B1810B"/>
              </a:buClr>
              <a:buFont typeface="Wingdings" panose="05000000000000000000" pitchFamily="2" charset="2"/>
              <a:buChar char="§"/>
              <a:defRPr sz="2800">
                <a:solidFill>
                  <a:schemeClr val="tx1"/>
                </a:solidFill>
                <a:latin typeface="+mn-lt"/>
                <a:ea typeface="MS PGothic" panose="020B0600070205080204" pitchFamily="34" charset="-128"/>
              </a:defRPr>
            </a:lvl2pPr>
            <a:lvl3pPr marL="1141413" indent="-227013" algn="l" defTabSz="912813" rtl="0" eaLnBrk="0" fontAlgn="base" hangingPunct="0">
              <a:spcBef>
                <a:spcPct val="20000"/>
              </a:spcBef>
              <a:spcAft>
                <a:spcPct val="0"/>
              </a:spcAft>
              <a:buClr>
                <a:srgbClr val="0C2340"/>
              </a:buClr>
              <a:buChar char="•"/>
              <a:defRPr sz="2400">
                <a:solidFill>
                  <a:schemeClr val="tx1"/>
                </a:solidFill>
                <a:latin typeface="+mn-lt"/>
                <a:ea typeface="MS PGothic" panose="020B0600070205080204" pitchFamily="34" charset="-128"/>
              </a:defRPr>
            </a:lvl3pPr>
            <a:lvl4pPr marL="1598613" indent="-227013" algn="l" defTabSz="912813" rtl="0" eaLnBrk="0" fontAlgn="base" hangingPunct="0">
              <a:spcBef>
                <a:spcPct val="20000"/>
              </a:spcBef>
              <a:spcAft>
                <a:spcPct val="0"/>
              </a:spcAft>
              <a:buClr>
                <a:srgbClr val="A90533"/>
              </a:buClr>
              <a:buChar char="–"/>
              <a:defRPr sz="2000">
                <a:solidFill>
                  <a:schemeClr val="tx1"/>
                </a:solidFill>
                <a:latin typeface="+mn-lt"/>
                <a:ea typeface="MS PGothic" panose="020B0600070205080204" pitchFamily="34" charset="-128"/>
              </a:defRPr>
            </a:lvl4pPr>
            <a:lvl5pPr marL="2055813" indent="-227013" algn="l" defTabSz="912813" rtl="0" eaLnBrk="0" fontAlgn="base" hangingPunct="0">
              <a:spcBef>
                <a:spcPct val="20000"/>
              </a:spcBef>
              <a:spcAft>
                <a:spcPct val="0"/>
              </a:spcAft>
              <a:buClr>
                <a:srgbClr val="B1810B"/>
              </a:buClr>
              <a:buChar char="»"/>
              <a:defRPr sz="2000">
                <a:solidFill>
                  <a:schemeClr val="tx1"/>
                </a:solidFill>
                <a:latin typeface="+mn-lt"/>
                <a:ea typeface="MS PGothic" panose="020B0600070205080204" pitchFamily="34" charset="-128"/>
              </a:defRPr>
            </a:lvl5pPr>
            <a:lvl6pPr marL="2152372" indent="-228497" algn="l" defTabSz="914320" rtl="0" fontAlgn="base">
              <a:spcBef>
                <a:spcPct val="20000"/>
              </a:spcBef>
              <a:spcAft>
                <a:spcPct val="0"/>
              </a:spcAft>
              <a:buChar char="»"/>
              <a:defRPr sz="2000">
                <a:solidFill>
                  <a:schemeClr val="tx1"/>
                </a:solidFill>
                <a:latin typeface="+mn-lt"/>
              </a:defRPr>
            </a:lvl6pPr>
            <a:lvl7pPr marL="2247607" indent="-228497" algn="l" defTabSz="914320" rtl="0" fontAlgn="base">
              <a:spcBef>
                <a:spcPct val="20000"/>
              </a:spcBef>
              <a:spcAft>
                <a:spcPct val="0"/>
              </a:spcAft>
              <a:buChar char="»"/>
              <a:defRPr sz="2000">
                <a:solidFill>
                  <a:schemeClr val="tx1"/>
                </a:solidFill>
                <a:latin typeface="+mn-lt"/>
              </a:defRPr>
            </a:lvl7pPr>
            <a:lvl8pPr marL="2342841" indent="-228497" algn="l" defTabSz="914320" rtl="0" fontAlgn="base">
              <a:spcBef>
                <a:spcPct val="20000"/>
              </a:spcBef>
              <a:spcAft>
                <a:spcPct val="0"/>
              </a:spcAft>
              <a:buChar char="»"/>
              <a:defRPr sz="2000">
                <a:solidFill>
                  <a:schemeClr val="tx1"/>
                </a:solidFill>
                <a:latin typeface="+mn-lt"/>
              </a:defRPr>
            </a:lvl8pPr>
            <a:lvl9pPr marL="2438076" indent="-228497" algn="l" defTabSz="914320" rtl="0" fontAlgn="base">
              <a:spcBef>
                <a:spcPct val="20000"/>
              </a:spcBef>
              <a:spcAft>
                <a:spcPct val="0"/>
              </a:spcAft>
              <a:buChar char="»"/>
              <a:defRPr sz="2000">
                <a:solidFill>
                  <a:schemeClr val="tx1"/>
                </a:solidFill>
                <a:latin typeface="+mn-lt"/>
              </a:defRPr>
            </a:lvl9pPr>
          </a:lstStyle>
          <a:p>
            <a:pPr marL="0" indent="0">
              <a:buNone/>
            </a:pPr>
            <a:r>
              <a:rPr lang="en-US" sz="1800" kern="0" dirty="0">
                <a:solidFill>
                  <a:srgbClr val="C00000"/>
                </a:solidFill>
              </a:rPr>
              <a:t>Retinal vasculature</a:t>
            </a:r>
          </a:p>
        </p:txBody>
      </p:sp>
      <p:sp>
        <p:nvSpPr>
          <p:cNvPr id="11" name="Arrow: Down 10">
            <a:extLst>
              <a:ext uri="{FF2B5EF4-FFF2-40B4-BE49-F238E27FC236}">
                <a16:creationId xmlns:a16="http://schemas.microsoft.com/office/drawing/2014/main" id="{BCF7E7E1-95FB-B33A-EE1F-EB8A4678C5D3}"/>
              </a:ext>
            </a:extLst>
          </p:cNvPr>
          <p:cNvSpPr/>
          <p:nvPr/>
        </p:nvSpPr>
        <p:spPr bwMode="auto">
          <a:xfrm>
            <a:off x="5163882" y="3775425"/>
            <a:ext cx="180349" cy="339564"/>
          </a:xfrm>
          <a:prstGeom prst="down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sp>
        <p:nvSpPr>
          <p:cNvPr id="16" name="TextBox 15">
            <a:extLst>
              <a:ext uri="{FF2B5EF4-FFF2-40B4-BE49-F238E27FC236}">
                <a16:creationId xmlns:a16="http://schemas.microsoft.com/office/drawing/2014/main" id="{68F83129-F02E-14CD-51F8-38D4F0DE12AC}"/>
              </a:ext>
            </a:extLst>
          </p:cNvPr>
          <p:cNvSpPr txBox="1"/>
          <p:nvPr/>
        </p:nvSpPr>
        <p:spPr>
          <a:xfrm>
            <a:off x="6529675" y="2401204"/>
            <a:ext cx="2617517" cy="461665"/>
          </a:xfrm>
          <a:prstGeom prst="rect">
            <a:avLst/>
          </a:prstGeom>
          <a:noFill/>
        </p:spPr>
        <p:txBody>
          <a:bodyPr wrap="square">
            <a:spAutoFit/>
          </a:bodyPr>
          <a:lstStyle/>
          <a:p>
            <a:r>
              <a:rPr lang="en-US" sz="2400" dirty="0"/>
              <a:t>vascular changes</a:t>
            </a:r>
          </a:p>
        </p:txBody>
      </p:sp>
      <p:sp>
        <p:nvSpPr>
          <p:cNvPr id="18" name="TextBox 17">
            <a:extLst>
              <a:ext uri="{FF2B5EF4-FFF2-40B4-BE49-F238E27FC236}">
                <a16:creationId xmlns:a16="http://schemas.microsoft.com/office/drawing/2014/main" id="{42170708-A14C-B043-6600-54583D4E13AE}"/>
              </a:ext>
            </a:extLst>
          </p:cNvPr>
          <p:cNvSpPr txBox="1"/>
          <p:nvPr/>
        </p:nvSpPr>
        <p:spPr>
          <a:xfrm>
            <a:off x="3011602" y="2830480"/>
            <a:ext cx="8963005" cy="461665"/>
          </a:xfrm>
          <a:prstGeom prst="rect">
            <a:avLst/>
          </a:prstGeom>
          <a:noFill/>
        </p:spPr>
        <p:txBody>
          <a:bodyPr wrap="square">
            <a:spAutoFit/>
          </a:bodyPr>
          <a:lstStyle/>
          <a:p>
            <a:r>
              <a:rPr lang="en-US" sz="2400" dirty="0"/>
              <a:t>are the earliest indicators of damage in the retina of LOAD-risk mice.</a:t>
            </a:r>
          </a:p>
        </p:txBody>
      </p:sp>
      <p:sp>
        <p:nvSpPr>
          <p:cNvPr id="20" name="TextBox 19">
            <a:extLst>
              <a:ext uri="{FF2B5EF4-FFF2-40B4-BE49-F238E27FC236}">
                <a16:creationId xmlns:a16="http://schemas.microsoft.com/office/drawing/2014/main" id="{4A71E324-75D2-C2B6-1202-BC5237A69D87}"/>
              </a:ext>
            </a:extLst>
          </p:cNvPr>
          <p:cNvSpPr txBox="1"/>
          <p:nvPr/>
        </p:nvSpPr>
        <p:spPr>
          <a:xfrm>
            <a:off x="658503" y="2841345"/>
            <a:ext cx="2432559" cy="461665"/>
          </a:xfrm>
          <a:prstGeom prst="rect">
            <a:avLst/>
          </a:prstGeom>
          <a:noFill/>
        </p:spPr>
        <p:txBody>
          <a:bodyPr wrap="square">
            <a:spAutoFit/>
          </a:bodyPr>
          <a:lstStyle/>
          <a:p>
            <a:r>
              <a:rPr lang="en-US" sz="2400" dirty="0"/>
              <a:t>functional deficits</a:t>
            </a:r>
          </a:p>
        </p:txBody>
      </p:sp>
      <p:sp>
        <p:nvSpPr>
          <p:cNvPr id="24" name="TextBox 23">
            <a:extLst>
              <a:ext uri="{FF2B5EF4-FFF2-40B4-BE49-F238E27FC236}">
                <a16:creationId xmlns:a16="http://schemas.microsoft.com/office/drawing/2014/main" id="{8BA8A8A3-9325-83B4-E396-4D0F65891E6F}"/>
              </a:ext>
            </a:extLst>
          </p:cNvPr>
          <p:cNvSpPr txBox="1"/>
          <p:nvPr/>
        </p:nvSpPr>
        <p:spPr>
          <a:xfrm>
            <a:off x="8723948" y="2419198"/>
            <a:ext cx="2522391" cy="461665"/>
          </a:xfrm>
          <a:prstGeom prst="rect">
            <a:avLst/>
          </a:prstGeom>
          <a:noFill/>
        </p:spPr>
        <p:txBody>
          <a:bodyPr wrap="square">
            <a:spAutoFit/>
          </a:bodyPr>
          <a:lstStyle/>
          <a:p>
            <a:r>
              <a:rPr kumimoji="0" lang="en-US" sz="2400" b="0" i="0" u="none" strike="noStrike" kern="1200" cap="none" spc="0" normalizeH="0" baseline="0" noProof="0" dirty="0">
                <a:ln>
                  <a:noFill/>
                </a:ln>
                <a:solidFill>
                  <a:srgbClr val="000000"/>
                </a:solidFill>
                <a:effectLst/>
                <a:uLnTx/>
                <a:uFillTx/>
                <a:latin typeface="Calibri"/>
                <a:ea typeface="+mn-ea"/>
                <a:cs typeface="+mn-cs"/>
              </a:rPr>
              <a:t>and retinal </a:t>
            </a:r>
            <a:endParaRPr lang="en-US" dirty="0"/>
          </a:p>
        </p:txBody>
      </p:sp>
      <p:pic>
        <p:nvPicPr>
          <p:cNvPr id="41" name="Picture 40">
            <a:extLst>
              <a:ext uri="{FF2B5EF4-FFF2-40B4-BE49-F238E27FC236}">
                <a16:creationId xmlns:a16="http://schemas.microsoft.com/office/drawing/2014/main" id="{C3DB15EB-024B-5F3B-86A8-1309DBDE49BF}"/>
              </a:ext>
            </a:extLst>
          </p:cNvPr>
          <p:cNvPicPr>
            <a:picLocks noChangeAspect="1"/>
          </p:cNvPicPr>
          <p:nvPr/>
        </p:nvPicPr>
        <p:blipFill>
          <a:blip r:embed="rId7"/>
          <a:stretch>
            <a:fillRect/>
          </a:stretch>
        </p:blipFill>
        <p:spPr>
          <a:xfrm>
            <a:off x="4080526" y="4538264"/>
            <a:ext cx="4066864" cy="939104"/>
          </a:xfrm>
          <a:prstGeom prst="rect">
            <a:avLst/>
          </a:prstGeom>
        </p:spPr>
      </p:pic>
      <p:graphicFrame>
        <p:nvGraphicFramePr>
          <p:cNvPr id="21" name="Table 20">
            <a:extLst>
              <a:ext uri="{FF2B5EF4-FFF2-40B4-BE49-F238E27FC236}">
                <a16:creationId xmlns:a16="http://schemas.microsoft.com/office/drawing/2014/main" id="{A89CAB0F-1247-E7CD-A348-E64FA58C42E7}"/>
              </a:ext>
            </a:extLst>
          </p:cNvPr>
          <p:cNvGraphicFramePr>
            <a:graphicFrameLocks noGrp="1"/>
          </p:cNvGraphicFramePr>
          <p:nvPr>
            <p:extLst>
              <p:ext uri="{D42A27DB-BD31-4B8C-83A1-F6EECF244321}">
                <p14:modId xmlns:p14="http://schemas.microsoft.com/office/powerpoint/2010/main" val="3440660172"/>
              </p:ext>
            </p:extLst>
          </p:nvPr>
        </p:nvGraphicFramePr>
        <p:xfrm>
          <a:off x="4013151" y="4206509"/>
          <a:ext cx="4249496" cy="335488"/>
        </p:xfrm>
        <a:graphic>
          <a:graphicData uri="http://schemas.openxmlformats.org/drawingml/2006/table">
            <a:tbl>
              <a:tblPr firstRow="1" bandRow="1">
                <a:tableStyleId>{2D5ABB26-0587-4C30-8999-92F81FD0307C}</a:tableStyleId>
              </a:tblPr>
              <a:tblGrid>
                <a:gridCol w="1062374">
                  <a:extLst>
                    <a:ext uri="{9D8B030D-6E8A-4147-A177-3AD203B41FA5}">
                      <a16:colId xmlns:a16="http://schemas.microsoft.com/office/drawing/2014/main" val="20000"/>
                    </a:ext>
                  </a:extLst>
                </a:gridCol>
                <a:gridCol w="1062374">
                  <a:extLst>
                    <a:ext uri="{9D8B030D-6E8A-4147-A177-3AD203B41FA5}">
                      <a16:colId xmlns:a16="http://schemas.microsoft.com/office/drawing/2014/main" val="20001"/>
                    </a:ext>
                  </a:extLst>
                </a:gridCol>
                <a:gridCol w="1062374">
                  <a:extLst>
                    <a:ext uri="{9D8B030D-6E8A-4147-A177-3AD203B41FA5}">
                      <a16:colId xmlns:a16="http://schemas.microsoft.com/office/drawing/2014/main" val="20002"/>
                    </a:ext>
                  </a:extLst>
                </a:gridCol>
                <a:gridCol w="1062374">
                  <a:extLst>
                    <a:ext uri="{9D8B030D-6E8A-4147-A177-3AD203B41FA5}">
                      <a16:colId xmlns:a16="http://schemas.microsoft.com/office/drawing/2014/main" val="20003"/>
                    </a:ext>
                  </a:extLst>
                </a:gridCol>
              </a:tblGrid>
              <a:tr h="245303">
                <a:tc>
                  <a:txBody>
                    <a:bodyPr/>
                    <a:lstStyle/>
                    <a:p>
                      <a:pPr algn="ctr"/>
                      <a:r>
                        <a:rPr lang="en-US" sz="1400" b="1" i="1" dirty="0">
                          <a:solidFill>
                            <a:srgbClr val="4040FE"/>
                          </a:solidFill>
                        </a:rPr>
                        <a:t>APOE3</a:t>
                      </a:r>
                      <a:r>
                        <a:rPr lang="en-US" sz="1400" b="1" dirty="0">
                          <a:solidFill>
                            <a:srgbClr val="4040FE"/>
                          </a:solidFill>
                        </a:rPr>
                        <a:t> CD</a:t>
                      </a:r>
                    </a:p>
                  </a:txBody>
                  <a:tcPr marL="121919" marR="121919" marT="61064" marB="61064"/>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400" b="1" i="1" dirty="0">
                          <a:solidFill>
                            <a:srgbClr val="FF0000"/>
                          </a:solidFill>
                        </a:rPr>
                        <a:t>APOE3</a:t>
                      </a:r>
                      <a:r>
                        <a:rPr lang="en-US" sz="1400" b="1" dirty="0">
                          <a:solidFill>
                            <a:srgbClr val="FF0000"/>
                          </a:solidFill>
                        </a:rPr>
                        <a:t> WD</a:t>
                      </a:r>
                    </a:p>
                  </a:txBody>
                  <a:tcPr marL="121919" marR="121919" marT="61064" marB="61064"/>
                </a:tc>
                <a:tc>
                  <a:txBody>
                    <a:bodyPr/>
                    <a:lstStyle/>
                    <a:p>
                      <a:pPr algn="ctr"/>
                      <a:r>
                        <a:rPr lang="en-US" sz="1400" b="1" i="1" dirty="0">
                          <a:solidFill>
                            <a:srgbClr val="00B050"/>
                          </a:solidFill>
                        </a:rPr>
                        <a:t>APOE4</a:t>
                      </a:r>
                      <a:r>
                        <a:rPr lang="en-US" sz="1400" b="1" dirty="0">
                          <a:solidFill>
                            <a:srgbClr val="00B050"/>
                          </a:solidFill>
                        </a:rPr>
                        <a:t> CD</a:t>
                      </a:r>
                    </a:p>
                  </a:txBody>
                  <a:tcPr marL="121919" marR="121919" marT="61064" marB="61064"/>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400" b="1" i="1" dirty="0">
                          <a:solidFill>
                            <a:srgbClr val="C244E9"/>
                          </a:solidFill>
                        </a:rPr>
                        <a:t>APOE4</a:t>
                      </a:r>
                      <a:r>
                        <a:rPr lang="en-US" sz="1400" b="1" dirty="0">
                          <a:solidFill>
                            <a:srgbClr val="C244E9"/>
                          </a:solidFill>
                        </a:rPr>
                        <a:t> WD</a:t>
                      </a:r>
                    </a:p>
                  </a:txBody>
                  <a:tcPr marL="121919" marR="121919" marT="61064" marB="61064"/>
                </a:tc>
                <a:extLst>
                  <a:ext uri="{0D108BD9-81ED-4DB2-BD59-A6C34878D82A}">
                    <a16:rowId xmlns:a16="http://schemas.microsoft.com/office/drawing/2014/main" val="10000"/>
                  </a:ext>
                </a:extLst>
              </a:tr>
            </a:tbl>
          </a:graphicData>
        </a:graphic>
      </p:graphicFrame>
      <p:sp>
        <p:nvSpPr>
          <p:cNvPr id="12" name="TextBox 32">
            <a:extLst>
              <a:ext uri="{FF2B5EF4-FFF2-40B4-BE49-F238E27FC236}">
                <a16:creationId xmlns:a16="http://schemas.microsoft.com/office/drawing/2014/main" id="{7CDAB057-A503-DA79-9129-C898221659F3}"/>
              </a:ext>
            </a:extLst>
          </p:cNvPr>
          <p:cNvSpPr txBox="1"/>
          <p:nvPr/>
        </p:nvSpPr>
        <p:spPr>
          <a:xfrm>
            <a:off x="3504952" y="6128307"/>
            <a:ext cx="4486597" cy="2923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751" rtl="0" eaLnBrk="1" fontAlgn="auto" latinLnBrk="0" hangingPunct="1">
              <a:lnSpc>
                <a:spcPct val="100000"/>
              </a:lnSpc>
              <a:spcBef>
                <a:spcPts val="0"/>
              </a:spcBef>
              <a:spcAft>
                <a:spcPts val="0"/>
              </a:spcAft>
              <a:buClrTx/>
              <a:buSzTx/>
              <a:buFontTx/>
              <a:buNone/>
              <a:tabLst/>
              <a:defRPr/>
            </a:pPr>
            <a:r>
              <a:rPr kumimoji="0" lang="en-US" sz="1300" i="0" u="none" strike="noStrike" kern="1200" cap="none" spc="0" normalizeH="0" baseline="0" noProof="0" dirty="0">
                <a:ln>
                  <a:noFill/>
                </a:ln>
                <a:effectLst/>
                <a:uLnTx/>
                <a:uFillTx/>
                <a:latin typeface="Calibri" panose="020F0502020204030204"/>
                <a:ea typeface="+mn-ea"/>
                <a:cs typeface="+mn-cs"/>
              </a:rPr>
              <a:t>Unpublished data</a:t>
            </a:r>
          </a:p>
        </p:txBody>
      </p:sp>
    </p:spTree>
    <p:extLst>
      <p:ext uri="{BB962C8B-B14F-4D97-AF65-F5344CB8AC3E}">
        <p14:creationId xmlns:p14="http://schemas.microsoft.com/office/powerpoint/2010/main" val="366101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6">
                                            <p:txEl>
                                              <p:pRg st="0" end="0"/>
                                            </p:txEl>
                                          </p:spTgt>
                                        </p:tgtEl>
                                        <p:attrNameLst>
                                          <p:attrName>style.visibility</p:attrName>
                                        </p:attrNameLst>
                                      </p:cBhvr>
                                      <p:to>
                                        <p:strVal val="visible"/>
                                      </p:to>
                                    </p:set>
                                    <p:animEffect transition="in" filter="fade">
                                      <p:cBhvr>
                                        <p:cTn id="26" dur="500"/>
                                        <p:tgtEl>
                                          <p:spTgt spid="16">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500"/>
                                        <p:tgtEl>
                                          <p:spTgt spid="4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par>
                                <p:cTn id="53" presetID="10"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500"/>
                                        <p:tgtEl>
                                          <p:spTgt spid="33"/>
                                        </p:tgtEl>
                                      </p:cBhvr>
                                    </p:animEffect>
                                  </p:childTnLst>
                                </p:cTn>
                              </p:par>
                              <p:par>
                                <p:cTn id="56" presetID="10" presetClass="entr" presetSubtype="0" fill="hold"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1" grpId="0" animBg="1"/>
      <p:bldP spid="18" grpId="0"/>
      <p:bldP spid="20"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Here’s how we did it</a:t>
            </a:r>
          </a:p>
        </p:txBody>
      </p:sp>
      <p:sp>
        <p:nvSpPr>
          <p:cNvPr id="5" name="TextBox 32">
            <a:extLst>
              <a:ext uri="{FF2B5EF4-FFF2-40B4-BE49-F238E27FC236}">
                <a16:creationId xmlns:a16="http://schemas.microsoft.com/office/drawing/2014/main" id="{23249B6E-0BF1-7895-51C5-5B58308BDA7A}"/>
              </a:ext>
            </a:extLst>
          </p:cNvPr>
          <p:cNvSpPr txBox="1"/>
          <p:nvPr/>
        </p:nvSpPr>
        <p:spPr>
          <a:xfrm>
            <a:off x="7021773" y="5861699"/>
            <a:ext cx="4486597" cy="2923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751" rtl="0" eaLnBrk="1" fontAlgn="auto" latinLnBrk="0" hangingPunct="1">
              <a:lnSpc>
                <a:spcPct val="100000"/>
              </a:lnSpc>
              <a:spcBef>
                <a:spcPts val="0"/>
              </a:spcBef>
              <a:spcAft>
                <a:spcPts val="0"/>
              </a:spcAft>
              <a:buClrTx/>
              <a:buSzTx/>
              <a:buFontTx/>
              <a:buNone/>
              <a:tabLst/>
              <a:defRPr/>
            </a:pPr>
            <a:r>
              <a:rPr kumimoji="0" lang="en-US" sz="1300" i="0" u="none" strike="noStrike" kern="1200" cap="none" spc="0" normalizeH="0" baseline="0" noProof="0" dirty="0">
                <a:ln>
                  <a:noFill/>
                </a:ln>
                <a:effectLst/>
                <a:uLnTx/>
                <a:uFillTx/>
                <a:latin typeface="Calibri" panose="020F0502020204030204"/>
                <a:ea typeface="+mn-ea"/>
                <a:cs typeface="+mn-cs"/>
              </a:rPr>
              <a:t>Cartoon created with </a:t>
            </a:r>
            <a:r>
              <a:rPr kumimoji="0" lang="en-US" sz="1300" i="0" u="none" strike="noStrike" kern="1200" cap="none" spc="0" normalizeH="0" baseline="0" noProof="0" dirty="0" err="1">
                <a:ln>
                  <a:noFill/>
                </a:ln>
                <a:effectLst/>
                <a:uLnTx/>
                <a:uFillTx/>
                <a:latin typeface="Calibri" panose="020F0502020204030204"/>
                <a:ea typeface="+mn-ea"/>
                <a:cs typeface="+mn-cs"/>
              </a:rPr>
              <a:t>Biorender_Surabhi</a:t>
            </a:r>
            <a:r>
              <a:rPr kumimoji="0" lang="en-US" sz="1300" i="0" u="none" strike="noStrike" kern="1200" cap="none" spc="0" normalizeH="0" baseline="0" noProof="0" dirty="0">
                <a:ln>
                  <a:noFill/>
                </a:ln>
                <a:effectLst/>
                <a:uLnTx/>
                <a:uFillTx/>
                <a:latin typeface="Calibri" panose="020F0502020204030204"/>
                <a:ea typeface="+mn-ea"/>
                <a:cs typeface="+mn-cs"/>
              </a:rPr>
              <a:t> D. Abhyankar</a:t>
            </a:r>
          </a:p>
        </p:txBody>
      </p:sp>
      <p:pic>
        <p:nvPicPr>
          <p:cNvPr id="9" name="Content Placeholder 8">
            <a:extLst>
              <a:ext uri="{FF2B5EF4-FFF2-40B4-BE49-F238E27FC236}">
                <a16:creationId xmlns:a16="http://schemas.microsoft.com/office/drawing/2014/main" id="{5A2F75B5-21CC-69AA-8003-C6EFC8A6ECC7}"/>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465" r="6533" b="9104"/>
          <a:stretch/>
        </p:blipFill>
        <p:spPr>
          <a:xfrm>
            <a:off x="4935035" y="1124495"/>
            <a:ext cx="6775366" cy="4737204"/>
          </a:xfrm>
        </p:spPr>
      </p:pic>
      <p:sp>
        <p:nvSpPr>
          <p:cNvPr id="10" name="Content Placeholder 2">
            <a:extLst>
              <a:ext uri="{FF2B5EF4-FFF2-40B4-BE49-F238E27FC236}">
                <a16:creationId xmlns:a16="http://schemas.microsoft.com/office/drawing/2014/main" id="{43D97F58-4C3A-68E0-9A8E-132CCACDCBBE}"/>
              </a:ext>
            </a:extLst>
          </p:cNvPr>
          <p:cNvSpPr txBox="1">
            <a:spLocks/>
          </p:cNvSpPr>
          <p:nvPr/>
        </p:nvSpPr>
        <p:spPr>
          <a:xfrm>
            <a:off x="587829" y="1610435"/>
            <a:ext cx="4209359" cy="4293653"/>
          </a:xfrm>
          <a:prstGeom prst="rect">
            <a:avLst/>
          </a:prstGeom>
        </p:spPr>
        <p:txBody>
          <a:bodyPr lIns="19047" tIns="9523" rIns="19047" bIns="9523"/>
          <a:lstStyle>
            <a:lvl1pPr marL="342900" indent="-342900" algn="l" defTabSz="912813" rtl="0" eaLnBrk="0" fontAlgn="base" hangingPunct="0">
              <a:spcBef>
                <a:spcPct val="20000"/>
              </a:spcBef>
              <a:spcAft>
                <a:spcPct val="0"/>
              </a:spcAft>
              <a:buClr>
                <a:srgbClr val="A90533"/>
              </a:buClr>
              <a:buChar char="•"/>
              <a:defRPr sz="3200">
                <a:solidFill>
                  <a:schemeClr val="tx1"/>
                </a:solidFill>
                <a:latin typeface="+mn-lt"/>
                <a:ea typeface="MS PGothic" panose="020B0600070205080204" pitchFamily="34" charset="-128"/>
                <a:cs typeface="ＭＳ Ｐゴシック" charset="-128"/>
              </a:defRPr>
            </a:lvl1pPr>
            <a:lvl2pPr marL="741363" indent="-284163" algn="l" defTabSz="912813" rtl="0" eaLnBrk="0" fontAlgn="base" hangingPunct="0">
              <a:spcBef>
                <a:spcPct val="20000"/>
              </a:spcBef>
              <a:spcAft>
                <a:spcPct val="0"/>
              </a:spcAft>
              <a:buClr>
                <a:srgbClr val="B1810B"/>
              </a:buClr>
              <a:buFont typeface="Wingdings" panose="05000000000000000000" pitchFamily="2" charset="2"/>
              <a:buChar char="§"/>
              <a:defRPr sz="2800">
                <a:solidFill>
                  <a:schemeClr val="tx1"/>
                </a:solidFill>
                <a:latin typeface="+mn-lt"/>
                <a:ea typeface="MS PGothic" panose="020B0600070205080204" pitchFamily="34" charset="-128"/>
              </a:defRPr>
            </a:lvl2pPr>
            <a:lvl3pPr marL="1141413" indent="-227013" algn="l" defTabSz="912813" rtl="0" eaLnBrk="0" fontAlgn="base" hangingPunct="0">
              <a:spcBef>
                <a:spcPct val="20000"/>
              </a:spcBef>
              <a:spcAft>
                <a:spcPct val="0"/>
              </a:spcAft>
              <a:buClr>
                <a:srgbClr val="0C2340"/>
              </a:buClr>
              <a:buChar char="•"/>
              <a:defRPr sz="2400">
                <a:solidFill>
                  <a:schemeClr val="tx1"/>
                </a:solidFill>
                <a:latin typeface="+mn-lt"/>
                <a:ea typeface="MS PGothic" panose="020B0600070205080204" pitchFamily="34" charset="-128"/>
              </a:defRPr>
            </a:lvl3pPr>
            <a:lvl4pPr marL="1598613" indent="-227013" algn="l" defTabSz="912813" rtl="0" eaLnBrk="0" fontAlgn="base" hangingPunct="0">
              <a:spcBef>
                <a:spcPct val="20000"/>
              </a:spcBef>
              <a:spcAft>
                <a:spcPct val="0"/>
              </a:spcAft>
              <a:buClr>
                <a:srgbClr val="A90533"/>
              </a:buClr>
              <a:buChar char="–"/>
              <a:defRPr sz="2000">
                <a:solidFill>
                  <a:schemeClr val="tx1"/>
                </a:solidFill>
                <a:latin typeface="+mn-lt"/>
                <a:ea typeface="MS PGothic" panose="020B0600070205080204" pitchFamily="34" charset="-128"/>
              </a:defRPr>
            </a:lvl4pPr>
            <a:lvl5pPr marL="2055813" indent="-227013" algn="l" defTabSz="912813" rtl="0" eaLnBrk="0" fontAlgn="base" hangingPunct="0">
              <a:spcBef>
                <a:spcPct val="20000"/>
              </a:spcBef>
              <a:spcAft>
                <a:spcPct val="0"/>
              </a:spcAft>
              <a:buClr>
                <a:srgbClr val="B1810B"/>
              </a:buClr>
              <a:buChar char="»"/>
              <a:defRPr sz="2000">
                <a:solidFill>
                  <a:schemeClr val="tx1"/>
                </a:solidFill>
                <a:latin typeface="+mn-lt"/>
                <a:ea typeface="MS PGothic" panose="020B0600070205080204" pitchFamily="34" charset="-128"/>
              </a:defRPr>
            </a:lvl5pPr>
            <a:lvl6pPr marL="2152372" indent="-228497" algn="l" defTabSz="914320" rtl="0" fontAlgn="base">
              <a:spcBef>
                <a:spcPct val="20000"/>
              </a:spcBef>
              <a:spcAft>
                <a:spcPct val="0"/>
              </a:spcAft>
              <a:buChar char="»"/>
              <a:defRPr sz="2000">
                <a:solidFill>
                  <a:schemeClr val="tx1"/>
                </a:solidFill>
                <a:latin typeface="+mn-lt"/>
              </a:defRPr>
            </a:lvl6pPr>
            <a:lvl7pPr marL="2247607" indent="-228497" algn="l" defTabSz="914320" rtl="0" fontAlgn="base">
              <a:spcBef>
                <a:spcPct val="20000"/>
              </a:spcBef>
              <a:spcAft>
                <a:spcPct val="0"/>
              </a:spcAft>
              <a:buChar char="»"/>
              <a:defRPr sz="2000">
                <a:solidFill>
                  <a:schemeClr val="tx1"/>
                </a:solidFill>
                <a:latin typeface="+mn-lt"/>
              </a:defRPr>
            </a:lvl7pPr>
            <a:lvl8pPr marL="2342841" indent="-228497" algn="l" defTabSz="914320" rtl="0" fontAlgn="base">
              <a:spcBef>
                <a:spcPct val="20000"/>
              </a:spcBef>
              <a:spcAft>
                <a:spcPct val="0"/>
              </a:spcAft>
              <a:buChar char="»"/>
              <a:defRPr sz="2000">
                <a:solidFill>
                  <a:schemeClr val="tx1"/>
                </a:solidFill>
                <a:latin typeface="+mn-lt"/>
              </a:defRPr>
            </a:lvl8pPr>
            <a:lvl9pPr marL="2438076" indent="-228497" algn="l" defTabSz="914320" rtl="0" fontAlgn="base">
              <a:spcBef>
                <a:spcPct val="20000"/>
              </a:spcBef>
              <a:spcAft>
                <a:spcPct val="0"/>
              </a:spcAft>
              <a:buChar char="»"/>
              <a:defRPr sz="2000">
                <a:solidFill>
                  <a:schemeClr val="tx1"/>
                </a:solidFill>
                <a:latin typeface="+mn-lt"/>
              </a:defRPr>
            </a:lvl9pPr>
          </a:lstStyle>
          <a:p>
            <a:pPr marL="0" indent="0">
              <a:buNone/>
            </a:pPr>
            <a:r>
              <a:rPr lang="en-US" sz="2600" kern="0" dirty="0"/>
              <a:t>Mouse models: </a:t>
            </a:r>
          </a:p>
          <a:p>
            <a:r>
              <a:rPr lang="en-US" sz="2600" i="1" kern="0" dirty="0"/>
              <a:t>Apolipoprotein E4 </a:t>
            </a:r>
            <a:r>
              <a:rPr lang="en-US" sz="2600" b="1" i="1" kern="0" dirty="0"/>
              <a:t>(APOE4)</a:t>
            </a:r>
            <a:r>
              <a:rPr lang="en-US" sz="2600" kern="0" dirty="0"/>
              <a:t>: Genetic risk factor for Late Onset Alzheimer’s Disease.</a:t>
            </a:r>
          </a:p>
          <a:p>
            <a:r>
              <a:rPr lang="en-US" sz="2600" i="1" kern="0" dirty="0"/>
              <a:t>Apolipoprotein E3 </a:t>
            </a:r>
            <a:r>
              <a:rPr lang="en-US" sz="2600" b="1" i="1" kern="0" dirty="0"/>
              <a:t>(APOE3)</a:t>
            </a:r>
            <a:r>
              <a:rPr lang="en-US" sz="2600" kern="0" dirty="0"/>
              <a:t>: Neutral for Alzheimer’s Disease.  </a:t>
            </a:r>
          </a:p>
        </p:txBody>
      </p:sp>
    </p:spTree>
    <p:extLst>
      <p:ext uri="{BB962C8B-B14F-4D97-AF65-F5344CB8AC3E}">
        <p14:creationId xmlns:p14="http://schemas.microsoft.com/office/powerpoint/2010/main" val="3204201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implications for patients or the community/ or next steps</a:t>
            </a:r>
          </a:p>
        </p:txBody>
      </p:sp>
      <p:sp>
        <p:nvSpPr>
          <p:cNvPr id="3" name="Content Placeholder 2"/>
          <p:cNvSpPr>
            <a:spLocks noGrp="1"/>
          </p:cNvSpPr>
          <p:nvPr>
            <p:ph idx="1"/>
          </p:nvPr>
        </p:nvSpPr>
        <p:spPr>
          <a:xfrm>
            <a:off x="609428" y="1589964"/>
            <a:ext cx="10973153" cy="4314125"/>
          </a:xfrm>
        </p:spPr>
        <p:txBody>
          <a:bodyPr/>
          <a:lstStyle/>
          <a:p>
            <a:pPr marL="457200" indent="-457200">
              <a:buFont typeface="Arial" panose="020B0604020202020204" pitchFamily="34" charset="0"/>
              <a:buChar char="•"/>
            </a:pPr>
            <a:r>
              <a:rPr lang="en-US" sz="2800" dirty="0"/>
              <a:t>Patients with Alzheimer’s Disease exhibit an association between Diabetic Retinopathy. Our research clarifies the connection between these two ailments. </a:t>
            </a:r>
          </a:p>
          <a:p>
            <a:pPr marL="457200" indent="-457200">
              <a:buFont typeface="Arial" panose="020B0604020202020204" pitchFamily="34" charset="0"/>
              <a:buChar char="•"/>
            </a:pPr>
            <a:r>
              <a:rPr lang="en-US" sz="2800" dirty="0"/>
              <a:t>These discoveries shed light on the mechanisms behind retinal dysfunction in a mouse model with a heightened risk of LOAD combined with diabetes.</a:t>
            </a:r>
          </a:p>
          <a:p>
            <a:pPr marL="457200" indent="-457200">
              <a:buFont typeface="Arial" panose="020B0604020202020204" pitchFamily="34" charset="0"/>
              <a:buChar char="•"/>
            </a:pPr>
            <a:r>
              <a:rPr lang="en-US" sz="2800" dirty="0"/>
              <a:t>This will help us to identify novel non-invasive biomarkers for diagnosing and monitoring Alzheimer’s Disease progression.</a:t>
            </a:r>
          </a:p>
        </p:txBody>
      </p:sp>
    </p:spTree>
    <p:extLst>
      <p:ext uri="{BB962C8B-B14F-4D97-AF65-F5344CB8AC3E}">
        <p14:creationId xmlns:p14="http://schemas.microsoft.com/office/powerpoint/2010/main" val="3331534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0" dirty="0">
                <a:effectLst/>
              </a:rPr>
              <a:t> Grant Acknowledgement</a:t>
            </a:r>
            <a:endParaRPr lang="en-US" dirty="0"/>
          </a:p>
        </p:txBody>
      </p:sp>
      <p:sp>
        <p:nvSpPr>
          <p:cNvPr id="3" name="Content Placeholder 2"/>
          <p:cNvSpPr>
            <a:spLocks noGrp="1"/>
          </p:cNvSpPr>
          <p:nvPr>
            <p:ph idx="1"/>
          </p:nvPr>
        </p:nvSpPr>
        <p:spPr>
          <a:xfrm>
            <a:off x="609428" y="1325879"/>
            <a:ext cx="10973153" cy="4539661"/>
          </a:xfrm>
        </p:spPr>
        <p:txBody>
          <a:bodyPr/>
          <a:lstStyle/>
          <a:p>
            <a:pPr>
              <a:spcBef>
                <a:spcPts val="0"/>
              </a:spcBef>
              <a:spcAft>
                <a:spcPts val="0"/>
              </a:spcAft>
            </a:pPr>
            <a:r>
              <a:rPr lang="en-US" altLang="en-US" sz="2000" dirty="0">
                <a:cs typeface="Times New Roman" panose="02020603050405020304" pitchFamily="18" charset="0"/>
              </a:rPr>
              <a:t>This work is supported by: NIH- NEI R01: R01EY027779, R01EY027779-S1 and R01EY032080 and Research to Prevent Blindness. </a:t>
            </a:r>
            <a:r>
              <a:rPr lang="en-US" sz="2000" b="0" i="0" dirty="0">
                <a:effectLst/>
              </a:rPr>
              <a:t>The content is solely the responsibility of the authors and does not necessarily represent the official views of the National Institutes of Health or the funding entities.</a:t>
            </a:r>
          </a:p>
          <a:p>
            <a:pPr marL="0" indent="0" algn="l">
              <a:buNone/>
            </a:pPr>
            <a:endParaRPr lang="en-US" dirty="0"/>
          </a:p>
        </p:txBody>
      </p:sp>
    </p:spTree>
    <p:extLst>
      <p:ext uri="{BB962C8B-B14F-4D97-AF65-F5344CB8AC3E}">
        <p14:creationId xmlns:p14="http://schemas.microsoft.com/office/powerpoint/2010/main" val="390554040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6321</TotalTime>
  <Words>520</Words>
  <Application>Microsoft Office PowerPoint</Application>
  <PresentationFormat>Widescreen</PresentationFormat>
  <Paragraphs>45</Paragraphs>
  <Slides>5</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Arial</vt:lpstr>
      <vt:lpstr>Calibri</vt:lpstr>
      <vt:lpstr>Calibri Light</vt:lpstr>
      <vt:lpstr>Wingdings</vt:lpstr>
      <vt:lpstr>Default Design</vt:lpstr>
      <vt:lpstr>Office Theme</vt:lpstr>
      <vt:lpstr>PowerPoint Presentation</vt:lpstr>
      <vt:lpstr>Here’s what we found</vt:lpstr>
      <vt:lpstr>Here’s how we did it</vt:lpstr>
      <vt:lpstr>Future implications for patients or the community/ or next steps</vt:lpstr>
      <vt:lpstr> Grant Acknowledgement</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Scahill, Samantha L</dc:creator>
  <cp:lastModifiedBy>Surabhi Abhyankar</cp:lastModifiedBy>
  <cp:revision>330</cp:revision>
  <cp:lastPrinted>2019-06-12T19:20:56Z</cp:lastPrinted>
  <dcterms:created xsi:type="dcterms:W3CDTF">2017-12-05T19:51:19Z</dcterms:created>
  <dcterms:modified xsi:type="dcterms:W3CDTF">2023-08-18T13:26:23Z</dcterms:modified>
</cp:coreProperties>
</file>