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8"/>
  </p:notesMasterIdLst>
  <p:handoutMasterIdLst>
    <p:handoutMasterId r:id="rId9"/>
  </p:handoutMasterIdLst>
  <p:sldIdLst>
    <p:sldId id="256" r:id="rId3"/>
    <p:sldId id="365" r:id="rId4"/>
    <p:sldId id="359" r:id="rId5"/>
    <p:sldId id="364" r:id="rId6"/>
    <p:sldId id="363" r:id="rId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285BAB-E838-F872-E7E8-2821F7F476A0}" name="Mazin H Hakim" initials="MHH" userId="Mazin H Hakim"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433"/>
    <a:srgbClr val="F1D1D7"/>
    <a:srgbClr val="A80433"/>
    <a:srgbClr val="F8DFDA"/>
    <a:srgbClr val="F8E7E9"/>
    <a:srgbClr val="F6E6E5"/>
    <a:srgbClr val="A0EBA2"/>
    <a:srgbClr val="A90533"/>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0" autoAdjust="0"/>
    <p:restoredTop sz="67211" autoAdjust="0"/>
  </p:normalViewPr>
  <p:slideViewPr>
    <p:cSldViewPr snapToGrid="0">
      <p:cViewPr varScale="1">
        <p:scale>
          <a:sx n="55" d="100"/>
          <a:sy n="55" d="100"/>
        </p:scale>
        <p:origin x="1147" y="58"/>
      </p:cViewPr>
      <p:guideLst/>
    </p:cSldViewPr>
  </p:slideViewPr>
  <p:outlineViewPr>
    <p:cViewPr>
      <p:scale>
        <a:sx n="33" d="100"/>
        <a:sy n="33" d="100"/>
      </p:scale>
      <p:origin x="0" y="-27523"/>
    </p:cViewPr>
  </p:outlineViewPr>
  <p:notesTextViewPr>
    <p:cViewPr>
      <p:scale>
        <a:sx n="3" d="2"/>
        <a:sy n="3" d="2"/>
      </p:scale>
      <p:origin x="0" y="0"/>
    </p:cViewPr>
  </p:notesTextViewPr>
  <p:sorterViewPr>
    <p:cViewPr>
      <p:scale>
        <a:sx n="100" d="100"/>
        <a:sy n="100" d="100"/>
      </p:scale>
      <p:origin x="0" y="-3115"/>
    </p:cViewPr>
  </p:sorterViewPr>
  <p:notesViewPr>
    <p:cSldViewPr snapToGrid="0">
      <p:cViewPr varScale="1">
        <p:scale>
          <a:sx n="66" d="100"/>
          <a:sy n="66" d="100"/>
        </p:scale>
        <p:origin x="31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ers\claudiaba\Library\CloudStorage\Box-Box\Bone%20Graft\Material%20Experiments\FEA\FEA%20Simulation%20Max%20Values%20Comparison%203.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claudiaba\Library\CloudStorage\Box-Box\Bone%20Graft\Material%20Experiments\FEA\FEA%20Simulation%20Max%20Values%20Comparison%203.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Users\claudiaba\Library\CloudStorage\Box-Box\Bone%20Graft\Material%20Experiments\FEA\FEA%20Simulation%20Max%20Values%20Comparison%203.0.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Users\claudiaba\Library\CloudStorage\Box-Box\Bone%20Graft\Material%20Experiments\FEA\FEA%20Simulation%20Max%20Values%20Comparison%203.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claudiaba\Library\CloudStorage\Box-Box\Bone%20Graft\Material%20Experiments\FEA\FEA%20Simulation%20Max%20Values%20Comparison%203.3.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53605149169298"/>
          <c:y val="5.3103191627257407E-2"/>
          <c:w val="0.84168784231296367"/>
          <c:h val="0.74384837347242794"/>
        </c:manualLayout>
      </c:layout>
      <c:barChart>
        <c:barDir val="col"/>
        <c:grouping val="clustered"/>
        <c:varyColors val="0"/>
        <c:ser>
          <c:idx val="1"/>
          <c:order val="0"/>
          <c:tx>
            <c:strRef>
              <c:f>'Latest Added Core Value 2.2'!$C$12</c:f>
              <c:strCache>
                <c:ptCount val="1"/>
                <c:pt idx="0">
                  <c:v>Hydrogel Core </c:v>
                </c:pt>
              </c:strCache>
            </c:strRef>
          </c:tx>
          <c:spPr>
            <a:solidFill>
              <a:srgbClr val="A0EBA2"/>
            </a:solidFill>
            <a:ln>
              <a:solidFill>
                <a:srgbClr val="92D050"/>
              </a:solidFill>
            </a:ln>
            <a:effectLst/>
          </c:spPr>
          <c:invertIfNegative val="0"/>
          <c:dLbls>
            <c:dLbl>
              <c:idx val="0"/>
              <c:layout>
                <c:manualLayout>
                  <c:x val="7.3654158734184653E-3"/>
                  <c:y val="6.33528292658813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FE-8140-94B5-B6700497A8F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'Latest Added Core Value 2.2'!$B$13:$B$18</c:f>
              <c:strCache>
                <c:ptCount val="6"/>
                <c:pt idx="0">
                  <c:v>T</c:v>
                </c:pt>
                <c:pt idx="1">
                  <c:v>S</c:v>
                </c:pt>
                <c:pt idx="2">
                  <c:v>SNS</c:v>
                </c:pt>
                <c:pt idx="3">
                  <c:v>SR</c:v>
                </c:pt>
                <c:pt idx="4">
                  <c:v>1P</c:v>
                </c:pt>
                <c:pt idx="5">
                  <c:v>0.5P</c:v>
                </c:pt>
              </c:strCache>
            </c:strRef>
          </c:cat>
          <c:val>
            <c:numRef>
              <c:f>'Latest Added Core Value 2.2'!$C$13:$C$18</c:f>
              <c:numCache>
                <c:formatCode>0.000</c:formatCode>
                <c:ptCount val="6"/>
                <c:pt idx="0">
                  <c:v>2.8987000000000001E-3</c:v>
                </c:pt>
                <c:pt idx="1">
                  <c:v>0.14802000000000001</c:v>
                </c:pt>
                <c:pt idx="2">
                  <c:v>0.13880999999999999</c:v>
                </c:pt>
                <c:pt idx="3">
                  <c:v>0.14496000000000001</c:v>
                </c:pt>
                <c:pt idx="4">
                  <c:v>9.6799999999999994E-3</c:v>
                </c:pt>
                <c:pt idx="5">
                  <c:v>0.24135000000000001</c:v>
                </c:pt>
              </c:numCache>
            </c:numRef>
          </c:val>
          <c:extLst>
            <c:ext xmlns:c16="http://schemas.microsoft.com/office/drawing/2014/chart" uri="{C3380CC4-5D6E-409C-BE32-E72D297353CC}">
              <c16:uniqueId val="{00000001-63FE-8140-94B5-B6700497A8F7}"/>
            </c:ext>
          </c:extLst>
        </c:ser>
        <c:ser>
          <c:idx val="0"/>
          <c:order val="1"/>
          <c:tx>
            <c:strRef>
              <c:f>'Latest Added Core Value 2.2'!$D$12</c:f>
              <c:strCache>
                <c:ptCount val="1"/>
                <c:pt idx="0">
                  <c:v>Calcium Core</c:v>
                </c:pt>
              </c:strCache>
            </c:strRef>
          </c:tx>
          <c:spPr>
            <a:solidFill>
              <a:schemeClr val="bg1">
                <a:lumMod val="85000"/>
              </a:schemeClr>
            </a:solidFill>
            <a:ln>
              <a:solidFill>
                <a:schemeClr val="bg1">
                  <a:lumMod val="75000"/>
                </a:schemeClr>
              </a:solidFill>
            </a:ln>
            <a:effectLst/>
          </c:spPr>
          <c:invertIfNegative val="0"/>
          <c:dLbls>
            <c:dLbl>
              <c:idx val="0"/>
              <c:layout>
                <c:manualLayout>
                  <c:x val="1.5783348070672117E-2"/>
                  <c:y val="-5.16739573351076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FE-8140-94B5-B6700497A8F7}"/>
                </c:ext>
              </c:extLst>
            </c:dLbl>
            <c:dLbl>
              <c:idx val="1"/>
              <c:layout>
                <c:manualLayout>
                  <c:x val="9.8205544978912426E-3"/>
                  <c:y val="-2.7645190308292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FE-8140-94B5-B6700497A8F7}"/>
                </c:ext>
              </c:extLst>
            </c:dLbl>
            <c:dLbl>
              <c:idx val="2"/>
              <c:layout>
                <c:manualLayout>
                  <c:x val="1.2275693122364109E-2"/>
                  <c:y val="-2.7645190308292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FE-8140-94B5-B6700497A8F7}"/>
                </c:ext>
              </c:extLst>
            </c:dLbl>
            <c:dLbl>
              <c:idx val="3"/>
              <c:layout>
                <c:manualLayout>
                  <c:x val="1.8720666430123576E-2"/>
                  <c:y val="-4.86650049569925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FE-8140-94B5-B6700497A8F7}"/>
                </c:ext>
              </c:extLst>
            </c:dLbl>
            <c:dLbl>
              <c:idx val="5"/>
              <c:layout>
                <c:manualLayout>
                  <c:x val="1.3810429561838101E-2"/>
                  <c:y val="-3.15294514868494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3FE-8140-94B5-B6700497A8F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'Latest Added Core Value 2.2'!$B$13:$B$18</c:f>
              <c:strCache>
                <c:ptCount val="6"/>
                <c:pt idx="0">
                  <c:v>T</c:v>
                </c:pt>
                <c:pt idx="1">
                  <c:v>S</c:v>
                </c:pt>
                <c:pt idx="2">
                  <c:v>SNS</c:v>
                </c:pt>
                <c:pt idx="3">
                  <c:v>SR</c:v>
                </c:pt>
                <c:pt idx="4">
                  <c:v>1P</c:v>
                </c:pt>
                <c:pt idx="5">
                  <c:v>0.5P</c:v>
                </c:pt>
              </c:strCache>
            </c:strRef>
          </c:cat>
          <c:val>
            <c:numRef>
              <c:f>'Latest Added Core Value 2.2'!$D$13:$D$18</c:f>
              <c:numCache>
                <c:formatCode>0.000</c:formatCode>
                <c:ptCount val="6"/>
                <c:pt idx="0">
                  <c:v>2.9464000000000001E-3</c:v>
                </c:pt>
                <c:pt idx="1">
                  <c:v>6.5849999999999997E-3</c:v>
                </c:pt>
                <c:pt idx="2">
                  <c:v>6.6525000000000004E-3</c:v>
                </c:pt>
                <c:pt idx="3">
                  <c:v>5.7400000000000003E-3</c:v>
                </c:pt>
                <c:pt idx="5">
                  <c:v>8.3359999999999997E-3</c:v>
                </c:pt>
              </c:numCache>
            </c:numRef>
          </c:val>
          <c:extLst>
            <c:ext xmlns:c16="http://schemas.microsoft.com/office/drawing/2014/chart" uri="{C3380CC4-5D6E-409C-BE32-E72D297353CC}">
              <c16:uniqueId val="{00000006-63FE-8140-94B5-B6700497A8F7}"/>
            </c:ext>
          </c:extLst>
        </c:ser>
        <c:dLbls>
          <c:showLegendKey val="0"/>
          <c:showVal val="1"/>
          <c:showCatName val="0"/>
          <c:showSerName val="0"/>
          <c:showPercent val="0"/>
          <c:showBubbleSize val="0"/>
        </c:dLbls>
        <c:gapWidth val="75"/>
        <c:axId val="910030767"/>
        <c:axId val="910030351"/>
        <c:extLst/>
      </c:barChart>
      <c:catAx>
        <c:axId val="910030767"/>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0030351"/>
        <c:crosses val="autoZero"/>
        <c:auto val="1"/>
        <c:lblAlgn val="ctr"/>
        <c:lblOffset val="100"/>
        <c:noMultiLvlLbl val="0"/>
      </c:catAx>
      <c:valAx>
        <c:axId val="910030351"/>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Max. Strain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0030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'Latest Added Core Value 2.2'!$D$21</c:f>
              <c:strCache>
                <c:ptCount val="1"/>
                <c:pt idx="0">
                  <c:v>Hydrogel Core (mm)</c:v>
                </c:pt>
              </c:strCache>
            </c:strRef>
          </c:tx>
          <c:spPr>
            <a:solidFill>
              <a:srgbClr val="A0EBA2"/>
            </a:solidFill>
            <a:ln>
              <a:solidFill>
                <a:srgbClr val="92D05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'Latest Added Core Value 2.2'!$B$22:$B$27</c:f>
              <c:strCache>
                <c:ptCount val="6"/>
                <c:pt idx="0">
                  <c:v>T</c:v>
                </c:pt>
                <c:pt idx="1">
                  <c:v>S</c:v>
                </c:pt>
                <c:pt idx="2">
                  <c:v>SNS</c:v>
                </c:pt>
                <c:pt idx="3">
                  <c:v>SR</c:v>
                </c:pt>
                <c:pt idx="4">
                  <c:v>1P</c:v>
                </c:pt>
                <c:pt idx="5">
                  <c:v>0.5P</c:v>
                </c:pt>
              </c:strCache>
            </c:strRef>
          </c:cat>
          <c:val>
            <c:numRef>
              <c:f>'Latest Added Core Value 2.2'!$D$22:$D$27</c:f>
              <c:numCache>
                <c:formatCode>0.000</c:formatCode>
                <c:ptCount val="6"/>
                <c:pt idx="0">
                  <c:v>5.7856999999999999E-2</c:v>
                </c:pt>
                <c:pt idx="1">
                  <c:v>0.28760000000000002</c:v>
                </c:pt>
                <c:pt idx="2">
                  <c:v>0.29779999999999995</c:v>
                </c:pt>
                <c:pt idx="3">
                  <c:v>0.23367000000000002</c:v>
                </c:pt>
                <c:pt idx="4">
                  <c:v>0.67469999999999997</c:v>
                </c:pt>
                <c:pt idx="5">
                  <c:v>0.25589999999999996</c:v>
                </c:pt>
              </c:numCache>
            </c:numRef>
          </c:val>
          <c:extLst>
            <c:ext xmlns:c16="http://schemas.microsoft.com/office/drawing/2014/chart" uri="{C3380CC4-5D6E-409C-BE32-E72D297353CC}">
              <c16:uniqueId val="{00000000-2D0B-FD47-8208-68634361EF46}"/>
            </c:ext>
          </c:extLst>
        </c:ser>
        <c:ser>
          <c:idx val="0"/>
          <c:order val="1"/>
          <c:tx>
            <c:strRef>
              <c:f>'Latest Added Core Value 2.2'!$H$21</c:f>
              <c:strCache>
                <c:ptCount val="1"/>
                <c:pt idx="0">
                  <c:v>Calcium Core (mm)</c:v>
                </c:pt>
              </c:strCache>
            </c:strRef>
          </c:tx>
          <c:spPr>
            <a:solidFill>
              <a:schemeClr val="bg1">
                <a:lumMod val="85000"/>
              </a:schemeClr>
            </a:solidFill>
            <a:ln>
              <a:solidFill>
                <a:schemeClr val="bg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'Latest Added Core Value 2.2'!$B$22:$B$27</c:f>
              <c:strCache>
                <c:ptCount val="6"/>
                <c:pt idx="0">
                  <c:v>T</c:v>
                </c:pt>
                <c:pt idx="1">
                  <c:v>S</c:v>
                </c:pt>
                <c:pt idx="2">
                  <c:v>SNS</c:v>
                </c:pt>
                <c:pt idx="3">
                  <c:v>SR</c:v>
                </c:pt>
                <c:pt idx="4">
                  <c:v>1P</c:v>
                </c:pt>
                <c:pt idx="5">
                  <c:v>0.5P</c:v>
                </c:pt>
              </c:strCache>
            </c:strRef>
          </c:cat>
          <c:val>
            <c:numRef>
              <c:f>'Latest Added Core Value 2.2'!$H$22:$H$27</c:f>
              <c:numCache>
                <c:formatCode>0.000</c:formatCode>
                <c:ptCount val="6"/>
                <c:pt idx="0">
                  <c:v>5.781E-2</c:v>
                </c:pt>
                <c:pt idx="1">
                  <c:v>2.0896000000000001E-2</c:v>
                </c:pt>
                <c:pt idx="2">
                  <c:v>2.1191000000000002E-2</c:v>
                </c:pt>
                <c:pt idx="3">
                  <c:v>1.328E-2</c:v>
                </c:pt>
                <c:pt idx="4">
                  <c:v>0</c:v>
                </c:pt>
                <c:pt idx="5">
                  <c:v>1.5713999999999999E-2</c:v>
                </c:pt>
              </c:numCache>
            </c:numRef>
          </c:val>
          <c:extLst>
            <c:ext xmlns:c16="http://schemas.microsoft.com/office/drawing/2014/chart" uri="{C3380CC4-5D6E-409C-BE32-E72D297353CC}">
              <c16:uniqueId val="{00000001-2D0B-FD47-8208-68634361EF46}"/>
            </c:ext>
          </c:extLst>
        </c:ser>
        <c:dLbls>
          <c:showLegendKey val="0"/>
          <c:showVal val="1"/>
          <c:showCatName val="0"/>
          <c:showSerName val="0"/>
          <c:showPercent val="0"/>
          <c:showBubbleSize val="0"/>
        </c:dLbls>
        <c:gapWidth val="75"/>
        <c:axId val="910030767"/>
        <c:axId val="910030351"/>
        <c:extLst/>
      </c:barChart>
      <c:catAx>
        <c:axId val="910030767"/>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0030351"/>
        <c:crosses val="autoZero"/>
        <c:auto val="1"/>
        <c:lblAlgn val="ctr"/>
        <c:lblOffset val="100"/>
        <c:noMultiLvlLbl val="0"/>
      </c:catAx>
      <c:valAx>
        <c:axId val="910030351"/>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Max. displacement (mm)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0030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83811886157304"/>
          <c:y val="0.10006559193366767"/>
          <c:w val="0.83582590590789474"/>
          <c:h val="0.51843892825333826"/>
        </c:manualLayout>
      </c:layout>
      <c:barChart>
        <c:barDir val="col"/>
        <c:grouping val="clustered"/>
        <c:varyColors val="0"/>
        <c:ser>
          <c:idx val="2"/>
          <c:order val="0"/>
          <c:tx>
            <c:strRef>
              <c:f>'Latest Added Core Value 2.0'!$C$49</c:f>
              <c:strCache>
                <c:ptCount val="1"/>
                <c:pt idx="0">
                  <c:v>MPa</c:v>
                </c:pt>
              </c:strCache>
            </c:strRef>
          </c:tx>
          <c:spPr>
            <a:solidFill>
              <a:srgbClr val="A90533"/>
            </a:solidFill>
            <a:ln>
              <a:noFill/>
            </a:ln>
            <a:effectLst/>
          </c:spPr>
          <c:invertIfNegative val="0"/>
          <c:dPt>
            <c:idx val="0"/>
            <c:invertIfNegative val="0"/>
            <c:bubble3D val="0"/>
            <c:spPr>
              <a:solidFill>
                <a:srgbClr val="A90533"/>
              </a:solidFill>
              <a:ln>
                <a:noFill/>
              </a:ln>
              <a:effectLst/>
            </c:spPr>
            <c:extLst>
              <c:ext xmlns:c16="http://schemas.microsoft.com/office/drawing/2014/chart" uri="{C3380CC4-5D6E-409C-BE32-E72D297353CC}">
                <c16:uniqueId val="{00000001-57C6-8042-965E-E9060814A825}"/>
              </c:ext>
            </c:extLst>
          </c:dPt>
          <c:dPt>
            <c:idx val="2"/>
            <c:invertIfNegative val="0"/>
            <c:bubble3D val="0"/>
            <c:spPr>
              <a:solidFill>
                <a:srgbClr val="A90533"/>
              </a:solidFill>
              <a:ln>
                <a:noFill/>
              </a:ln>
              <a:effectLst/>
            </c:spPr>
            <c:extLst>
              <c:ext xmlns:c16="http://schemas.microsoft.com/office/drawing/2014/chart" uri="{C3380CC4-5D6E-409C-BE32-E72D297353CC}">
                <c16:uniqueId val="{00000003-57C6-8042-965E-E9060814A825}"/>
              </c:ext>
            </c:extLst>
          </c:dPt>
          <c:dPt>
            <c:idx val="3"/>
            <c:invertIfNegative val="0"/>
            <c:bubble3D val="0"/>
            <c:spPr>
              <a:solidFill>
                <a:srgbClr val="A90533"/>
              </a:solidFill>
              <a:ln>
                <a:noFill/>
              </a:ln>
              <a:effectLst/>
            </c:spPr>
            <c:extLst>
              <c:ext xmlns:c16="http://schemas.microsoft.com/office/drawing/2014/chart" uri="{C3380CC4-5D6E-409C-BE32-E72D297353CC}">
                <c16:uniqueId val="{00000005-57C6-8042-965E-E9060814A82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('Latest Added Core Value 2.0'!$A$50:$A$56,'Latest Added Core Value 2.0'!$A$58,'Latest Added Core Value 2.0'!$A$59)</c:f>
              <c:strCache>
                <c:ptCount val="9"/>
                <c:pt idx="0">
                  <c:v>Solid</c:v>
                </c:pt>
                <c:pt idx="1">
                  <c:v>Solid No Screws</c:v>
                </c:pt>
                <c:pt idx="2">
                  <c:v>Solid Reinforced</c:v>
                </c:pt>
                <c:pt idx="3">
                  <c:v>Porous 1mm</c:v>
                </c:pt>
                <c:pt idx="4">
                  <c:v>Porous 0.5 mm</c:v>
                </c:pt>
                <c:pt idx="5">
                  <c:v>Faulty</c:v>
                </c:pt>
                <c:pt idx="6">
                  <c:v>HC, 1mm pores</c:v>
                </c:pt>
                <c:pt idx="7">
                  <c:v>HC, 0.5mm pores</c:v>
                </c:pt>
                <c:pt idx="8">
                  <c:v>HC, 0.5mm pores, 25N</c:v>
                </c:pt>
              </c:strCache>
            </c:strRef>
          </c:cat>
          <c:val>
            <c:numRef>
              <c:f>('Latest Added Core Value 2.0'!$C$50:$C$56,'Latest Added Core Value 2.0'!$C$58,'Latest Added Core Value 2.0'!$C$59)</c:f>
              <c:numCache>
                <c:formatCode>0.00</c:formatCode>
                <c:ptCount val="9"/>
                <c:pt idx="0">
                  <c:v>15.784000000000001</c:v>
                </c:pt>
                <c:pt idx="1">
                  <c:v>3.9969000000000001</c:v>
                </c:pt>
                <c:pt idx="2">
                  <c:v>15.771000000000001</c:v>
                </c:pt>
                <c:pt idx="3">
                  <c:v>17.966000000000001</c:v>
                </c:pt>
                <c:pt idx="4">
                  <c:v>17.91</c:v>
                </c:pt>
                <c:pt idx="5">
                  <c:v>8.4220000000000006</c:v>
                </c:pt>
                <c:pt idx="6">
                  <c:v>91.001999999999995</c:v>
                </c:pt>
                <c:pt idx="7">
                  <c:v>80.896000000000001</c:v>
                </c:pt>
                <c:pt idx="8">
                  <c:v>13.016</c:v>
                </c:pt>
              </c:numCache>
            </c:numRef>
          </c:val>
          <c:extLst>
            <c:ext xmlns:c16="http://schemas.microsoft.com/office/drawing/2014/chart" uri="{C3380CC4-5D6E-409C-BE32-E72D297353CC}">
              <c16:uniqueId val="{00000006-57C6-8042-965E-E9060814A825}"/>
            </c:ext>
          </c:extLst>
        </c:ser>
        <c:dLbls>
          <c:showLegendKey val="0"/>
          <c:showVal val="1"/>
          <c:showCatName val="0"/>
          <c:showSerName val="0"/>
          <c:showPercent val="0"/>
          <c:showBubbleSize val="0"/>
        </c:dLbls>
        <c:gapWidth val="75"/>
        <c:axId val="910030767"/>
        <c:axId val="910030351"/>
        <c:extLst/>
      </c:barChart>
      <c:catAx>
        <c:axId val="910030767"/>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10030351"/>
        <c:crosses val="autoZero"/>
        <c:auto val="1"/>
        <c:lblAlgn val="ctr"/>
        <c:lblOffset val="100"/>
        <c:noMultiLvlLbl val="0"/>
      </c:catAx>
      <c:valAx>
        <c:axId val="910030351"/>
        <c:scaling>
          <c:orientation val="minMax"/>
        </c:scaling>
        <c:delete val="0"/>
        <c:axPos val="l"/>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a:t>Max. VMS (MPa)</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0030767"/>
        <c:crosses val="autoZero"/>
        <c:crossBetween val="between"/>
      </c:valAx>
      <c:spPr>
        <a:noFill/>
        <a:ln>
          <a:noFill/>
        </a:ln>
        <a:effectLst/>
      </c:spPr>
    </c:plotArea>
    <c:plotVisOnly val="1"/>
    <c:dispBlanksAs val="gap"/>
    <c:showDLblsOverMax val="0"/>
  </c:chart>
  <c:spPr>
    <a:noFill/>
    <a:ln w="25400"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35579600324251"/>
          <c:y val="2.8817504020513609E-2"/>
          <c:w val="0.80291984610788281"/>
          <c:h val="0.77655545619154476"/>
        </c:manualLayout>
      </c:layout>
      <c:barChart>
        <c:barDir val="col"/>
        <c:grouping val="clustered"/>
        <c:varyColors val="0"/>
        <c:ser>
          <c:idx val="2"/>
          <c:order val="0"/>
          <c:tx>
            <c:strRef>
              <c:f>'Latest Added Core Value 2.2'!$D$30</c:f>
              <c:strCache>
                <c:ptCount val="1"/>
                <c:pt idx="0">
                  <c:v>Hydrogel Core (Mpa)</c:v>
                </c:pt>
              </c:strCache>
            </c:strRef>
          </c:tx>
          <c:spPr>
            <a:solidFill>
              <a:srgbClr val="A0EBA2"/>
            </a:solidFill>
            <a:ln>
              <a:solidFill>
                <a:srgbClr val="92D050"/>
              </a:solidFill>
            </a:ln>
            <a:effectLst/>
          </c:spPr>
          <c:invertIfNegative val="0"/>
          <c:dPt>
            <c:idx val="1"/>
            <c:invertIfNegative val="0"/>
            <c:bubble3D val="0"/>
            <c:spPr>
              <a:solidFill>
                <a:srgbClr val="A0EBA2"/>
              </a:solidFill>
              <a:ln>
                <a:solidFill>
                  <a:srgbClr val="92D050"/>
                </a:solidFill>
              </a:ln>
              <a:effectLst/>
            </c:spPr>
            <c:extLst>
              <c:ext xmlns:c16="http://schemas.microsoft.com/office/drawing/2014/chart" uri="{C3380CC4-5D6E-409C-BE32-E72D297353CC}">
                <c16:uniqueId val="{00000001-8EF0-964C-92DE-22601B933EC4}"/>
              </c:ext>
            </c:extLst>
          </c:dPt>
          <c:dPt>
            <c:idx val="3"/>
            <c:invertIfNegative val="0"/>
            <c:bubble3D val="0"/>
            <c:spPr>
              <a:solidFill>
                <a:srgbClr val="A0EBA2"/>
              </a:solidFill>
              <a:ln>
                <a:solidFill>
                  <a:srgbClr val="92D050"/>
                </a:solidFill>
              </a:ln>
              <a:effectLst/>
            </c:spPr>
            <c:extLst>
              <c:ext xmlns:c16="http://schemas.microsoft.com/office/drawing/2014/chart" uri="{C3380CC4-5D6E-409C-BE32-E72D297353CC}">
                <c16:uniqueId val="{00000003-8EF0-964C-92DE-22601B933EC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'Latest Added Core Value 2.2'!$B$31:$B$36</c:f>
              <c:strCache>
                <c:ptCount val="6"/>
                <c:pt idx="0">
                  <c:v>T</c:v>
                </c:pt>
                <c:pt idx="1">
                  <c:v>S</c:v>
                </c:pt>
                <c:pt idx="2">
                  <c:v>SNS</c:v>
                </c:pt>
                <c:pt idx="3">
                  <c:v>SR</c:v>
                </c:pt>
                <c:pt idx="4">
                  <c:v>1P</c:v>
                </c:pt>
                <c:pt idx="5">
                  <c:v>0.5P</c:v>
                </c:pt>
              </c:strCache>
            </c:strRef>
          </c:cat>
          <c:val>
            <c:numRef>
              <c:f>'Latest Added Core Value 2.2'!$D$31:$D$36</c:f>
              <c:numCache>
                <c:formatCode>0.00</c:formatCode>
                <c:ptCount val="6"/>
                <c:pt idx="0">
                  <c:v>17.797000000000001</c:v>
                </c:pt>
                <c:pt idx="1">
                  <c:v>78.319999999999993</c:v>
                </c:pt>
                <c:pt idx="2">
                  <c:v>23.027999999999999</c:v>
                </c:pt>
                <c:pt idx="3">
                  <c:v>74.087000000000003</c:v>
                </c:pt>
                <c:pt idx="4">
                  <c:v>91.001999999999995</c:v>
                </c:pt>
                <c:pt idx="5">
                  <c:v>93.741</c:v>
                </c:pt>
              </c:numCache>
            </c:numRef>
          </c:val>
          <c:extLst>
            <c:ext xmlns:c16="http://schemas.microsoft.com/office/drawing/2014/chart" uri="{C3380CC4-5D6E-409C-BE32-E72D297353CC}">
              <c16:uniqueId val="{00000004-8EF0-964C-92DE-22601B933EC4}"/>
            </c:ext>
          </c:extLst>
        </c:ser>
        <c:ser>
          <c:idx val="0"/>
          <c:order val="1"/>
          <c:tx>
            <c:strRef>
              <c:f>'Latest Added Core Value 2.2'!$F$30</c:f>
              <c:strCache>
                <c:ptCount val="1"/>
                <c:pt idx="0">
                  <c:v>Calcium Core (Mpa)</c:v>
                </c:pt>
              </c:strCache>
            </c:strRef>
          </c:tx>
          <c:spPr>
            <a:solidFill>
              <a:schemeClr val="bg1">
                <a:lumMod val="85000"/>
              </a:schemeClr>
            </a:solidFill>
            <a:ln>
              <a:solidFill>
                <a:schemeClr val="bg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'Latest Added Core Value 2.2'!$B$31:$B$36</c:f>
              <c:strCache>
                <c:ptCount val="6"/>
                <c:pt idx="0">
                  <c:v>T</c:v>
                </c:pt>
                <c:pt idx="1">
                  <c:v>S</c:v>
                </c:pt>
                <c:pt idx="2">
                  <c:v>SNS</c:v>
                </c:pt>
                <c:pt idx="3">
                  <c:v>SR</c:v>
                </c:pt>
                <c:pt idx="4">
                  <c:v>1P</c:v>
                </c:pt>
                <c:pt idx="5">
                  <c:v>0.5P</c:v>
                </c:pt>
              </c:strCache>
            </c:strRef>
          </c:cat>
          <c:val>
            <c:numRef>
              <c:f>'Latest Added Core Value 2.2'!$F$31:$F$36</c:f>
              <c:numCache>
                <c:formatCode>0.00</c:formatCode>
                <c:ptCount val="6"/>
                <c:pt idx="0">
                  <c:v>19.856999999999999</c:v>
                </c:pt>
                <c:pt idx="1">
                  <c:v>13.24</c:v>
                </c:pt>
                <c:pt idx="2">
                  <c:v>4.5465999999999998</c:v>
                </c:pt>
                <c:pt idx="3">
                  <c:v>14.994</c:v>
                </c:pt>
                <c:pt idx="4">
                  <c:v>17.966000000000001</c:v>
                </c:pt>
                <c:pt idx="5">
                  <c:v>16.529</c:v>
                </c:pt>
              </c:numCache>
            </c:numRef>
          </c:val>
          <c:extLst>
            <c:ext xmlns:c16="http://schemas.microsoft.com/office/drawing/2014/chart" uri="{C3380CC4-5D6E-409C-BE32-E72D297353CC}">
              <c16:uniqueId val="{00000005-8EF0-964C-92DE-22601B933EC4}"/>
            </c:ext>
          </c:extLst>
        </c:ser>
        <c:dLbls>
          <c:showLegendKey val="0"/>
          <c:showVal val="1"/>
          <c:showCatName val="0"/>
          <c:showSerName val="0"/>
          <c:showPercent val="0"/>
          <c:showBubbleSize val="0"/>
        </c:dLbls>
        <c:gapWidth val="75"/>
        <c:axId val="910030767"/>
        <c:axId val="910030351"/>
        <c:extLst/>
      </c:barChart>
      <c:catAx>
        <c:axId val="910030767"/>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0030351"/>
        <c:crosses val="autoZero"/>
        <c:auto val="1"/>
        <c:lblAlgn val="ctr"/>
        <c:lblOffset val="100"/>
        <c:noMultiLvlLbl val="0"/>
      </c:catAx>
      <c:valAx>
        <c:axId val="910030351"/>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Max. VMS (MPa)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0030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25400"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'Latest Added Core Value 2.2'!$D$3</c:f>
              <c:strCache>
                <c:ptCount val="1"/>
                <c:pt idx="0">
                  <c:v>Hydrogel Core (Mpa)</c:v>
                </c:pt>
              </c:strCache>
            </c:strRef>
          </c:tx>
          <c:spPr>
            <a:solidFill>
              <a:srgbClr val="A0EBA2"/>
            </a:solidFill>
            <a:ln>
              <a:solidFill>
                <a:srgbClr val="92D05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'Latest Added Core Value 2.2'!$B$4:$B$9</c:f>
              <c:strCache>
                <c:ptCount val="6"/>
                <c:pt idx="0">
                  <c:v>T</c:v>
                </c:pt>
                <c:pt idx="1">
                  <c:v>S</c:v>
                </c:pt>
                <c:pt idx="2">
                  <c:v>SNS</c:v>
                </c:pt>
                <c:pt idx="3">
                  <c:v>SR</c:v>
                </c:pt>
                <c:pt idx="4">
                  <c:v>1P</c:v>
                </c:pt>
                <c:pt idx="5">
                  <c:v>0.5P</c:v>
                </c:pt>
              </c:strCache>
            </c:strRef>
          </c:cat>
          <c:val>
            <c:numRef>
              <c:f>'Latest Added Core Value 2.2'!$D$4:$D$9</c:f>
              <c:numCache>
                <c:formatCode>0.00</c:formatCode>
                <c:ptCount val="6"/>
                <c:pt idx="0">
                  <c:v>19.847000000000001</c:v>
                </c:pt>
                <c:pt idx="1">
                  <c:v>76.977000000000004</c:v>
                </c:pt>
                <c:pt idx="2">
                  <c:v>10.829000000000001</c:v>
                </c:pt>
                <c:pt idx="3">
                  <c:v>74.251999999999995</c:v>
                </c:pt>
                <c:pt idx="4">
                  <c:v>70</c:v>
                </c:pt>
                <c:pt idx="5">
                  <c:v>94.212000000000003</c:v>
                </c:pt>
              </c:numCache>
            </c:numRef>
          </c:val>
          <c:extLst>
            <c:ext xmlns:c16="http://schemas.microsoft.com/office/drawing/2014/chart" uri="{C3380CC4-5D6E-409C-BE32-E72D297353CC}">
              <c16:uniqueId val="{00000000-781E-6846-B980-AAD3D3B95011}"/>
            </c:ext>
          </c:extLst>
        </c:ser>
        <c:ser>
          <c:idx val="0"/>
          <c:order val="1"/>
          <c:tx>
            <c:strRef>
              <c:f>'Latest Added Core Value 2.2'!$F$3</c:f>
              <c:strCache>
                <c:ptCount val="1"/>
                <c:pt idx="0">
                  <c:v>Calcium Core (Mpa)</c:v>
                </c:pt>
              </c:strCache>
            </c:strRef>
          </c:tx>
          <c:spPr>
            <a:solidFill>
              <a:schemeClr val="bg1">
                <a:lumMod val="85000"/>
              </a:schemeClr>
            </a:solidFill>
            <a:ln>
              <a:solidFill>
                <a:schemeClr val="bg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'Latest Added Core Value 2.2'!$B$4:$B$9</c:f>
              <c:strCache>
                <c:ptCount val="6"/>
                <c:pt idx="0">
                  <c:v>T</c:v>
                </c:pt>
                <c:pt idx="1">
                  <c:v>S</c:v>
                </c:pt>
                <c:pt idx="2">
                  <c:v>SNS</c:v>
                </c:pt>
                <c:pt idx="3">
                  <c:v>SR</c:v>
                </c:pt>
                <c:pt idx="4">
                  <c:v>1P</c:v>
                </c:pt>
                <c:pt idx="5">
                  <c:v>0.5P</c:v>
                </c:pt>
              </c:strCache>
            </c:strRef>
          </c:cat>
          <c:val>
            <c:numRef>
              <c:f>'Latest Added Core Value 2.2'!$F$4:$F$9</c:f>
              <c:numCache>
                <c:formatCode>0.00</c:formatCode>
                <c:ptCount val="6"/>
                <c:pt idx="0">
                  <c:v>19.856999999999999</c:v>
                </c:pt>
                <c:pt idx="1">
                  <c:v>13.089</c:v>
                </c:pt>
                <c:pt idx="2">
                  <c:v>4.8560999999999996</c:v>
                </c:pt>
                <c:pt idx="3">
                  <c:v>15.048</c:v>
                </c:pt>
                <c:pt idx="4">
                  <c:v>13.519</c:v>
                </c:pt>
                <c:pt idx="5">
                  <c:v>16.695</c:v>
                </c:pt>
              </c:numCache>
            </c:numRef>
          </c:val>
          <c:extLst>
            <c:ext xmlns:c16="http://schemas.microsoft.com/office/drawing/2014/chart" uri="{C3380CC4-5D6E-409C-BE32-E72D297353CC}">
              <c16:uniqueId val="{00000001-781E-6846-B980-AAD3D3B95011}"/>
            </c:ext>
          </c:extLst>
        </c:ser>
        <c:dLbls>
          <c:showLegendKey val="0"/>
          <c:showVal val="1"/>
          <c:showCatName val="0"/>
          <c:showSerName val="0"/>
          <c:showPercent val="0"/>
          <c:showBubbleSize val="0"/>
        </c:dLbls>
        <c:gapWidth val="75"/>
        <c:axId val="910030767"/>
        <c:axId val="910030351"/>
        <c:extLst/>
      </c:barChart>
      <c:catAx>
        <c:axId val="910030767"/>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0030351"/>
        <c:crosses val="autoZero"/>
        <c:auto val="1"/>
        <c:lblAlgn val="ctr"/>
        <c:lblOffset val="100"/>
        <c:noMultiLvlLbl val="0"/>
      </c:catAx>
      <c:valAx>
        <c:axId val="910030351"/>
        <c:scaling>
          <c:orientation val="minMax"/>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Max. stress (MPa)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0030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4B359B7-BFC4-4AD4-A053-0E478061A69E}" type="datetimeFigureOut">
              <a:rPr lang="en-US" smtClean="0"/>
              <a:t>8/18/2023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9826D61-1F2C-4E92-8181-1D603ACC5DCB}" type="slidenum">
              <a:rPr lang="en-US" smtClean="0"/>
              <a:t>‹#›</a:t>
            </a:fld>
            <a:endParaRPr lang="en-US" dirty="0"/>
          </a:p>
        </p:txBody>
      </p:sp>
    </p:spTree>
    <p:extLst>
      <p:ext uri="{BB962C8B-B14F-4D97-AF65-F5344CB8AC3E}">
        <p14:creationId xmlns:p14="http://schemas.microsoft.com/office/powerpoint/2010/main" val="997447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6E067F1-D140-4293-8129-1B3AA4107C31}" type="datetimeFigureOut">
              <a:rPr lang="en-US" smtClean="0"/>
              <a:t>8/18/2023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25542A-9E4E-4CBE-A1BD-CF535B76B973}" type="slidenum">
              <a:rPr lang="en-US" smtClean="0"/>
              <a:t>‹#›</a:t>
            </a:fld>
            <a:endParaRPr lang="en-US" dirty="0"/>
          </a:p>
        </p:txBody>
      </p:sp>
    </p:spTree>
    <p:extLst>
      <p:ext uri="{BB962C8B-B14F-4D97-AF65-F5344CB8AC3E}">
        <p14:creationId xmlns:p14="http://schemas.microsoft.com/office/powerpoint/2010/main" val="2689118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1" dirty="0">
                <a:effectLst/>
              </a:rPr>
              <a:t>3D printed guided bone regeneration (GBR) graft optimized through finite element analysis (FEA)</a:t>
            </a:r>
            <a:endParaRPr lang="en-US" dirty="0">
              <a:effectLst/>
            </a:endParaRPr>
          </a:p>
          <a:p>
            <a:br>
              <a:rPr lang="en-US" dirty="0">
                <a:effectLst/>
                <a:latin typeface="Slack-Lato"/>
              </a:rPr>
            </a:br>
            <a:endParaRPr lang="en-US" dirty="0"/>
          </a:p>
        </p:txBody>
      </p:sp>
      <p:sp>
        <p:nvSpPr>
          <p:cNvPr id="4" name="Slide Number Placeholder 3"/>
          <p:cNvSpPr>
            <a:spLocks noGrp="1"/>
          </p:cNvSpPr>
          <p:nvPr>
            <p:ph type="sldNum" sz="quarter" idx="10"/>
          </p:nvPr>
        </p:nvSpPr>
        <p:spPr/>
        <p:txBody>
          <a:bodyPr/>
          <a:lstStyle/>
          <a:p>
            <a:fld id="{5F25542A-9E4E-4CBE-A1BD-CF535B76B973}" type="slidenum">
              <a:rPr lang="en-US" smtClean="0"/>
              <a:t>1</a:t>
            </a:fld>
            <a:endParaRPr lang="en-US" dirty="0"/>
          </a:p>
        </p:txBody>
      </p:sp>
    </p:spTree>
    <p:extLst>
      <p:ext uri="{BB962C8B-B14F-4D97-AF65-F5344CB8AC3E}">
        <p14:creationId xmlns:p14="http://schemas.microsoft.com/office/powerpoint/2010/main" val="410704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Critical size defect maxillofacial reconstruction can be necessary for a myriad of reasons, the simplest being tooth loss leading to bone loss. </a:t>
            </a:r>
            <a:r>
              <a:rPr lang="en-US" dirty="0"/>
              <a:t>The current standard of care makes use of bone particulate </a:t>
            </a:r>
            <a:r>
              <a:rPr lang="en-US" sz="1200" b="1" i="0" kern="1200" dirty="0">
                <a:solidFill>
                  <a:schemeClr val="tx1"/>
                </a:solidFill>
                <a:effectLst/>
                <a:latin typeface="+mn-lt"/>
                <a:ea typeface="+mn-ea"/>
                <a:cs typeface="+mn-cs"/>
              </a:rPr>
              <a:t>*click* </a:t>
            </a:r>
            <a:r>
              <a:rPr lang="en-US" dirty="0"/>
              <a:t>that are packed in a defect, then covered with a titanium mesh </a:t>
            </a:r>
            <a:r>
              <a:rPr lang="en-US" sz="1200" b="1" i="0" kern="1200" dirty="0">
                <a:solidFill>
                  <a:schemeClr val="tx1"/>
                </a:solidFill>
                <a:effectLst/>
                <a:latin typeface="+mn-lt"/>
                <a:ea typeface="+mn-ea"/>
                <a:cs typeface="+mn-cs"/>
              </a:rPr>
              <a:t>*click* </a:t>
            </a:r>
            <a:r>
              <a:rPr lang="en-US" dirty="0"/>
              <a:t> and fixed in place with titanium screws. This leads to unreproducible packing or  porosities. </a:t>
            </a:r>
            <a:r>
              <a:rPr lang="en-US" sz="1200" b="0" i="0" kern="1200" dirty="0">
                <a:solidFill>
                  <a:schemeClr val="tx1"/>
                </a:solidFill>
                <a:effectLst/>
                <a:latin typeface="+mn-lt"/>
                <a:ea typeface="+mn-ea"/>
                <a:cs typeface="+mn-cs"/>
              </a:rPr>
              <a:t>The benefits of a 3D printed bone grafts are: a shorter surgery (which is important due to ORs costing around 70$ per minute),</a:t>
            </a:r>
            <a:r>
              <a:rPr lang="en-US" sz="1200" b="1" i="0" kern="1200" dirty="0">
                <a:solidFill>
                  <a:schemeClr val="tx1"/>
                </a:solidFill>
                <a:effectLst/>
                <a:latin typeface="+mn-lt"/>
                <a:ea typeface="+mn-ea"/>
                <a:cs typeface="+mn-cs"/>
              </a:rPr>
              <a:t> *click* </a:t>
            </a:r>
            <a:r>
              <a:rPr lang="en-US" sz="1200" b="0" i="0" kern="1200" dirty="0">
                <a:solidFill>
                  <a:schemeClr val="tx1"/>
                </a:solidFill>
                <a:effectLst/>
                <a:latin typeface="+mn-lt"/>
                <a:ea typeface="+mn-ea"/>
                <a:cs typeface="+mn-cs"/>
              </a:rPr>
              <a:t> reproducible pre-designed porosities to allow for maximum cell infiltration,</a:t>
            </a:r>
            <a:r>
              <a:rPr lang="en-US" sz="1200" b="1" i="0" kern="1200" dirty="0">
                <a:solidFill>
                  <a:schemeClr val="tx1"/>
                </a:solidFill>
                <a:effectLst/>
                <a:latin typeface="+mn-lt"/>
                <a:ea typeface="+mn-ea"/>
                <a:cs typeface="+mn-cs"/>
              </a:rPr>
              <a:t> *click*</a:t>
            </a:r>
            <a:r>
              <a:rPr lang="en-US" sz="1200" b="0" i="0" kern="1200" dirty="0">
                <a:solidFill>
                  <a:schemeClr val="tx1"/>
                </a:solidFill>
                <a:effectLst/>
                <a:latin typeface="+mn-lt"/>
                <a:ea typeface="+mn-ea"/>
                <a:cs typeface="+mn-cs"/>
              </a:rPr>
              <a:t> the ability to separately print a protective cover to limit stress shielding, </a:t>
            </a:r>
            <a:r>
              <a:rPr lang="en-US" sz="1200" b="1" i="0" kern="1200" dirty="0">
                <a:solidFill>
                  <a:schemeClr val="tx1"/>
                </a:solidFill>
                <a:effectLst/>
                <a:latin typeface="+mn-lt"/>
                <a:ea typeface="+mn-ea"/>
                <a:cs typeface="+mn-cs"/>
              </a:rPr>
              <a:t>*click* </a:t>
            </a:r>
            <a:r>
              <a:rPr lang="en-US" sz="1200" b="0" i="0" kern="1200" dirty="0">
                <a:solidFill>
                  <a:schemeClr val="tx1"/>
                </a:solidFill>
                <a:effectLst/>
                <a:latin typeface="+mn-lt"/>
                <a:ea typeface="+mn-ea"/>
                <a:cs typeface="+mn-cs"/>
              </a:rPr>
              <a:t>lastly all the materials being resorbable and fully </a:t>
            </a:r>
            <a:r>
              <a:rPr lang="en-US" sz="1200" b="0" i="0" kern="1200" dirty="0" err="1">
                <a:solidFill>
                  <a:schemeClr val="tx1"/>
                </a:solidFill>
                <a:effectLst/>
                <a:latin typeface="+mn-lt"/>
                <a:ea typeface="+mn-ea"/>
                <a:cs typeface="+mn-cs"/>
              </a:rPr>
              <a:t>integratable</a:t>
            </a:r>
            <a:r>
              <a:rPr lang="en-US" sz="1200" b="0" i="0" kern="120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We designed a cover and core concept to improve osteointegration by modeling a 3D printed core with a protective cover. </a:t>
            </a:r>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2</a:t>
            </a:fld>
            <a:endParaRPr lang="en-US"/>
          </a:p>
        </p:txBody>
      </p:sp>
    </p:spTree>
    <p:extLst>
      <p:ext uri="{BB962C8B-B14F-4D97-AF65-F5344CB8AC3E}">
        <p14:creationId xmlns:p14="http://schemas.microsoft.com/office/powerpoint/2010/main" val="264260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Times New Roman" panose="02020603050405020304" pitchFamily="18" charset="0"/>
                <a:ea typeface="Calibri" panose="020F0502020204030204" pitchFamily="34" charset="0"/>
              </a:rPr>
              <a:t>We demonstrated that a porous cover-core design with a hydrogel core and simply buccal screws would achieve the goal of </a:t>
            </a:r>
            <a:r>
              <a:rPr lang="en-US" sz="1200" u="sng" dirty="0">
                <a:solidFill>
                  <a:srgbClr val="000000"/>
                </a:solidFill>
                <a:effectLst/>
                <a:latin typeface="Times New Roman" panose="02020603050405020304" pitchFamily="18" charset="0"/>
                <a:ea typeface="Calibri" panose="020F0502020204030204" pitchFamily="34" charset="0"/>
              </a:rPr>
              <a:t>sustaining mastication </a:t>
            </a:r>
            <a:r>
              <a:rPr lang="en-US" sz="1200" dirty="0">
                <a:solidFill>
                  <a:srgbClr val="000000"/>
                </a:solidFill>
                <a:effectLst/>
                <a:latin typeface="Times New Roman" panose="02020603050405020304" pitchFamily="18" charset="0"/>
                <a:ea typeface="Calibri" panose="020F0502020204030204" pitchFamily="34" charset="0"/>
              </a:rPr>
              <a:t>without yielding while providing the </a:t>
            </a:r>
            <a:r>
              <a:rPr lang="en-US" sz="1200" u="sng" dirty="0">
                <a:solidFill>
                  <a:srgbClr val="000000"/>
                </a:solidFill>
                <a:effectLst/>
                <a:latin typeface="Times New Roman" panose="02020603050405020304" pitchFamily="18" charset="0"/>
                <a:ea typeface="Calibri" panose="020F0502020204030204" pitchFamily="34" charset="0"/>
              </a:rPr>
              <a:t>least stress shielding</a:t>
            </a:r>
            <a:r>
              <a:rPr lang="en-US" sz="1200" dirty="0">
                <a:solidFill>
                  <a:srgbClr val="000000"/>
                </a:solidFill>
                <a:effectLst/>
                <a:latin typeface="Times New Roman" panose="02020603050405020304" pitchFamily="18" charset="0"/>
                <a:ea typeface="Calibri" panose="020F0502020204030204" pitchFamily="34" charset="0"/>
              </a:rPr>
              <a:t> and </a:t>
            </a:r>
            <a:r>
              <a:rPr lang="en-US" sz="1200" u="sng" dirty="0">
                <a:solidFill>
                  <a:srgbClr val="000000"/>
                </a:solidFill>
                <a:effectLst/>
                <a:latin typeface="Times New Roman" panose="02020603050405020304" pitchFamily="18" charset="0"/>
                <a:ea typeface="Calibri" panose="020F0502020204030204" pitchFamily="34" charset="0"/>
              </a:rPr>
              <a:t>allowing diffusion of biological factors through pores</a:t>
            </a:r>
            <a:r>
              <a:rPr lang="en-US" sz="1200" dirty="0">
                <a:solidFill>
                  <a:srgbClr val="000000"/>
                </a:solidFill>
                <a:effectLst/>
                <a:latin typeface="Times New Roman" panose="02020603050405020304" pitchFamily="18" charset="0"/>
                <a:ea typeface="Calibri" panose="020F0502020204030204" pitchFamily="34" charset="0"/>
              </a:rPr>
              <a:t>.</a:t>
            </a:r>
            <a:r>
              <a:rPr lang="en-US" sz="120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*click* </a:t>
            </a:r>
            <a:r>
              <a:rPr lang="en-US" sz="1200" i="0" kern="1200" dirty="0">
                <a:solidFill>
                  <a:schemeClr val="tx1"/>
                </a:solidFill>
                <a:effectLst/>
                <a:latin typeface="+mn-lt"/>
                <a:ea typeface="+mn-ea"/>
                <a:cs typeface="+mn-cs"/>
              </a:rPr>
              <a:t> We created 6 different models to assess the cover and screws: mastication only on the </a:t>
            </a:r>
            <a:r>
              <a:rPr lang="en-US" sz="1200" i="1" kern="1200" dirty="0">
                <a:solidFill>
                  <a:schemeClr val="tx1"/>
                </a:solidFill>
                <a:effectLst/>
                <a:latin typeface="+mn-lt"/>
                <a:ea typeface="+mn-ea"/>
                <a:cs typeface="+mn-cs"/>
              </a:rPr>
              <a:t>Teeth, mastication along the entire ridge on a Solid cover with buccal screws, a Solid cover with No Screws, a Solid Reinforced cover with added lingual screws, and both a 1mm and 0.5mm Porous Cover models</a:t>
            </a:r>
            <a:r>
              <a:rPr lang="en-US" sz="120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*click* </a:t>
            </a:r>
            <a:r>
              <a:rPr lang="en-US" sz="1200" i="0" kern="1200" dirty="0">
                <a:solidFill>
                  <a:schemeClr val="tx1"/>
                </a:solidFill>
                <a:effectLst/>
                <a:latin typeface="+mn-lt"/>
                <a:ea typeface="+mn-ea"/>
                <a:cs typeface="+mn-cs"/>
              </a:rPr>
              <a:t>The Von Mises Stress demonstrated that none of the materials would yield since all the values found were below the yield strengths of the materials themselves. </a:t>
            </a:r>
            <a:r>
              <a:rPr lang="en-US" sz="1800" b="1" i="0" kern="1200" dirty="0">
                <a:solidFill>
                  <a:schemeClr val="tx1"/>
                </a:solidFill>
                <a:effectLst/>
                <a:latin typeface="+mn-lt"/>
                <a:ea typeface="+mn-ea"/>
                <a:cs typeface="+mn-cs"/>
              </a:rPr>
              <a:t>*click*  </a:t>
            </a:r>
            <a:r>
              <a:rPr lang="en-US" sz="1800" b="0" i="0" kern="1200" dirty="0">
                <a:solidFill>
                  <a:schemeClr val="tx1"/>
                </a:solidFill>
                <a:effectLst/>
                <a:latin typeface="+mn-lt"/>
                <a:ea typeface="+mn-ea"/>
                <a:cs typeface="+mn-cs"/>
              </a:rPr>
              <a:t>The highest strain was at the 0.5mm porous cover, almost 2x higher than the solid cover. </a:t>
            </a:r>
            <a:r>
              <a:rPr lang="en-US" sz="1800" b="1" i="0" kern="1200" dirty="0">
                <a:solidFill>
                  <a:schemeClr val="tx1"/>
                </a:solidFill>
                <a:effectLst/>
                <a:latin typeface="+mn-lt"/>
                <a:ea typeface="+mn-ea"/>
                <a:cs typeface="+mn-cs"/>
              </a:rPr>
              <a:t>*click* </a:t>
            </a:r>
            <a:r>
              <a:rPr lang="en-US" sz="1800" b="0" i="0" kern="1200" dirty="0">
                <a:solidFill>
                  <a:schemeClr val="tx1"/>
                </a:solidFill>
                <a:effectLst/>
                <a:latin typeface="+mn-lt"/>
                <a:ea typeface="+mn-ea"/>
                <a:cs typeface="+mn-cs"/>
              </a:rPr>
              <a:t>The displacement was found to increase when the </a:t>
            </a:r>
            <a:r>
              <a:rPr lang="en-US" sz="1800" b="0" i="0" kern="1200">
                <a:solidFill>
                  <a:schemeClr val="tx1"/>
                </a:solidFill>
                <a:effectLst/>
                <a:latin typeface="+mn-lt"/>
                <a:ea typeface="+mn-ea"/>
                <a:cs typeface="+mn-cs"/>
              </a:rPr>
              <a:t>porosity had 1mm pores. </a:t>
            </a:r>
            <a:r>
              <a:rPr lang="en-US" sz="1800" b="1" i="0" kern="1200" dirty="0">
                <a:solidFill>
                  <a:schemeClr val="tx1"/>
                </a:solidFill>
                <a:effectLst/>
                <a:latin typeface="+mn-lt"/>
                <a:ea typeface="+mn-ea"/>
                <a:cs typeface="+mn-cs"/>
              </a:rPr>
              <a:t>*click* </a:t>
            </a:r>
            <a:r>
              <a:rPr lang="en-US" sz="1800" b="0" i="0" kern="1200" dirty="0">
                <a:solidFill>
                  <a:schemeClr val="tx1"/>
                </a:solidFill>
                <a:effectLst/>
                <a:latin typeface="+mn-lt"/>
                <a:ea typeface="+mn-ea"/>
                <a:cs typeface="+mn-cs"/>
              </a:rPr>
              <a:t>Lastly, the difference between the solid core and hydrogel core can be seen throughout these graphs although the hydrogel core is higher than the desired ideal range, it can be modulated to be stiffer, therefore bringing the translated stress into the range.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Begin by stating the Super Big Results (state them in 3 key points, like an outline)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3</a:t>
            </a:fld>
            <a:endParaRPr lang="en-US" dirty="0"/>
          </a:p>
        </p:txBody>
      </p:sp>
    </p:spTree>
    <p:extLst>
      <p:ext uri="{BB962C8B-B14F-4D97-AF65-F5344CB8AC3E}">
        <p14:creationId xmlns:p14="http://schemas.microsoft.com/office/powerpoint/2010/main" val="2465766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 graft was designed to fit an open source mandible model with a defect. </a:t>
            </a:r>
            <a:r>
              <a:rPr lang="en-US" sz="1200" b="1" kern="1200" dirty="0">
                <a:solidFill>
                  <a:schemeClr val="tx1"/>
                </a:solidFill>
                <a:effectLst/>
                <a:latin typeface="+mn-lt"/>
                <a:ea typeface="+mn-ea"/>
                <a:cs typeface="+mn-cs"/>
              </a:rPr>
              <a:t>*click* </a:t>
            </a:r>
            <a:r>
              <a:rPr lang="en-US" sz="1200" b="0" i="0" kern="1200" dirty="0">
                <a:solidFill>
                  <a:schemeClr val="tx1"/>
                </a:solidFill>
                <a:effectLst/>
                <a:latin typeface="+mn-lt"/>
                <a:ea typeface="+mn-ea"/>
                <a:cs typeface="+mn-cs"/>
              </a:rPr>
              <a:t>The simplified loads expected on the mandible are a maximum human masticatory load of 250N distributed downward force at a 65 deg angle. </a:t>
            </a:r>
            <a:r>
              <a:rPr lang="en-US" sz="1200" b="1" kern="1200" dirty="0">
                <a:solidFill>
                  <a:schemeClr val="tx1"/>
                </a:solidFill>
                <a:effectLst/>
                <a:latin typeface="+mn-lt"/>
                <a:ea typeface="+mn-ea"/>
                <a:cs typeface="+mn-cs"/>
              </a:rPr>
              <a:t>*click* </a:t>
            </a:r>
            <a:r>
              <a:rPr lang="en-US" sz="1200" b="0" kern="1200" dirty="0">
                <a:solidFill>
                  <a:schemeClr val="tx1"/>
                </a:solidFill>
                <a:effectLst/>
                <a:latin typeface="+mn-lt"/>
                <a:ea typeface="+mn-ea"/>
                <a:cs typeface="+mn-cs"/>
              </a:rPr>
              <a:t>The mandible was fixed along the inferior edge. </a:t>
            </a:r>
            <a:r>
              <a:rPr lang="en-US" sz="1200" b="1" kern="1200" dirty="0">
                <a:solidFill>
                  <a:schemeClr val="tx1"/>
                </a:solidFill>
                <a:effectLst/>
                <a:latin typeface="+mn-lt"/>
                <a:ea typeface="+mn-ea"/>
                <a:cs typeface="+mn-cs"/>
              </a:rPr>
              <a:t>*click* </a:t>
            </a:r>
            <a:r>
              <a:rPr lang="en-US" sz="1200" b="0" kern="1200" dirty="0">
                <a:solidFill>
                  <a:schemeClr val="tx1"/>
                </a:solidFill>
                <a:effectLst/>
                <a:latin typeface="+mn-lt"/>
                <a:ea typeface="+mn-ea"/>
                <a:cs typeface="+mn-cs"/>
              </a:rPr>
              <a:t>The screws were modeled under 24N of bolt preload. </a:t>
            </a:r>
            <a:r>
              <a:rPr lang="en-US" sz="1200" b="1" kern="1200" dirty="0">
                <a:solidFill>
                  <a:schemeClr val="tx1"/>
                </a:solidFill>
                <a:effectLst/>
                <a:latin typeface="+mn-lt"/>
                <a:ea typeface="+mn-ea"/>
                <a:cs typeface="+mn-cs"/>
              </a:rPr>
              <a:t>*click* </a:t>
            </a:r>
            <a:r>
              <a:rPr lang="en-US" sz="1200" b="0" kern="1200" dirty="0">
                <a:solidFill>
                  <a:schemeClr val="tx1"/>
                </a:solidFill>
                <a:effectLst/>
                <a:latin typeface="+mn-lt"/>
                <a:ea typeface="+mn-ea"/>
                <a:cs typeface="+mn-cs"/>
              </a:rPr>
              <a:t>The graft was assumed to be bonded as well as modeling healthy maximum mastication. </a:t>
            </a:r>
            <a:r>
              <a:rPr lang="en-US" sz="1200" b="1" kern="1200" dirty="0">
                <a:solidFill>
                  <a:schemeClr val="tx1"/>
                </a:solidFill>
                <a:effectLst/>
                <a:latin typeface="+mn-lt"/>
                <a:ea typeface="+mn-ea"/>
                <a:cs typeface="+mn-cs"/>
              </a:rPr>
              <a:t>*click* </a:t>
            </a:r>
            <a:r>
              <a:rPr lang="en-US" sz="1200" b="0" kern="1200" dirty="0">
                <a:solidFill>
                  <a:schemeClr val="tx1"/>
                </a:solidFill>
                <a:effectLst/>
                <a:latin typeface="+mn-lt"/>
                <a:ea typeface="+mn-ea"/>
                <a:cs typeface="+mn-cs"/>
              </a:rPr>
              <a:t>The parameters compared were screw locations, cover porosity, core properties and whether mastication occurred on just the teeth or along the entire ridge. </a:t>
            </a:r>
            <a:endParaRPr lang="en-US" b="1" dirty="0"/>
          </a:p>
        </p:txBody>
      </p:sp>
      <p:sp>
        <p:nvSpPr>
          <p:cNvPr id="4" name="Slide Number Placeholder 3"/>
          <p:cNvSpPr>
            <a:spLocks noGrp="1"/>
          </p:cNvSpPr>
          <p:nvPr>
            <p:ph type="sldNum" sz="quarter" idx="5"/>
          </p:nvPr>
        </p:nvSpPr>
        <p:spPr/>
        <p:txBody>
          <a:bodyPr/>
          <a:lstStyle/>
          <a:p>
            <a:fld id="{5F25542A-9E4E-4CBE-A1BD-CF535B76B973}" type="slidenum">
              <a:rPr lang="en-US" smtClean="0"/>
              <a:t>4</a:t>
            </a:fld>
            <a:endParaRPr lang="en-US" dirty="0"/>
          </a:p>
        </p:txBody>
      </p:sp>
    </p:spTree>
    <p:extLst>
      <p:ext uri="{BB962C8B-B14F-4D97-AF65-F5344CB8AC3E}">
        <p14:creationId xmlns:p14="http://schemas.microsoft.com/office/powerpoint/2010/main" val="4030664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sz="1200" dirty="0">
              <a:solidFill>
                <a:srgbClr val="000000"/>
              </a:solidFill>
            </a:endParaRPr>
          </a:p>
          <a:p>
            <a:r>
              <a:rPr lang="en-US" dirty="0"/>
              <a:t>I was supported by a CTSI TL1 predoctoral award.</a:t>
            </a:r>
          </a:p>
        </p:txBody>
      </p:sp>
      <p:sp>
        <p:nvSpPr>
          <p:cNvPr id="4" name="Slide Number Placeholder 3"/>
          <p:cNvSpPr>
            <a:spLocks noGrp="1"/>
          </p:cNvSpPr>
          <p:nvPr>
            <p:ph type="sldNum" sz="quarter" idx="5"/>
          </p:nvPr>
        </p:nvSpPr>
        <p:spPr/>
        <p:txBody>
          <a:bodyPr/>
          <a:lstStyle/>
          <a:p>
            <a:fld id="{5F25542A-9E4E-4CBE-A1BD-CF535B76B973}" type="slidenum">
              <a:rPr lang="en-US" smtClean="0"/>
              <a:t>5</a:t>
            </a:fld>
            <a:endParaRPr lang="en-US" dirty="0"/>
          </a:p>
        </p:txBody>
      </p:sp>
    </p:spTree>
    <p:extLst>
      <p:ext uri="{BB962C8B-B14F-4D97-AF65-F5344CB8AC3E}">
        <p14:creationId xmlns:p14="http://schemas.microsoft.com/office/powerpoint/2010/main" val="175257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81" y="2130559"/>
            <a:ext cx="10362847" cy="1469760"/>
          </a:xfrm>
          <a:prstGeom prst="rect">
            <a:avLst/>
          </a:prstGeom>
        </p:spPr>
        <p:txBody>
          <a:bodyPr lIns="19047" tIns="9523" rIns="19047" bIns="9523"/>
          <a:lstStyle/>
          <a:p>
            <a:r>
              <a:rPr lang="en-US" dirty="0"/>
              <a:t>Click to edit Master title style</a:t>
            </a:r>
          </a:p>
        </p:txBody>
      </p:sp>
      <p:sp>
        <p:nvSpPr>
          <p:cNvPr id="3" name="Subtitle 2"/>
          <p:cNvSpPr>
            <a:spLocks noGrp="1"/>
          </p:cNvSpPr>
          <p:nvPr>
            <p:ph type="subTitle" idx="1"/>
          </p:nvPr>
        </p:nvSpPr>
        <p:spPr>
          <a:xfrm>
            <a:off x="1828712" y="3886070"/>
            <a:ext cx="8534576" cy="1752865"/>
          </a:xfrm>
          <a:prstGeom prst="rect">
            <a:avLst/>
          </a:prstGeom>
        </p:spPr>
        <p:txBody>
          <a:bodyPr lIns="19047" tIns="9523" rIns="19047" bIns="9523"/>
          <a:lstStyle>
            <a:lvl1pPr marL="0" indent="0" algn="ctr">
              <a:buNone/>
              <a:defRPr/>
            </a:lvl1pPr>
            <a:lvl2pPr marL="95235" indent="0" algn="ctr">
              <a:buNone/>
              <a:defRPr/>
            </a:lvl2pPr>
            <a:lvl3pPr marL="190470" indent="0" algn="ctr">
              <a:buNone/>
              <a:defRPr/>
            </a:lvl3pPr>
            <a:lvl4pPr marL="285704" indent="0" algn="ctr">
              <a:buNone/>
              <a:defRPr/>
            </a:lvl4pPr>
            <a:lvl5pPr marL="380939" indent="0" algn="ctr">
              <a:buNone/>
              <a:defRPr/>
            </a:lvl5pPr>
            <a:lvl6pPr marL="476174" indent="0" algn="ctr">
              <a:buNone/>
              <a:defRPr/>
            </a:lvl6pPr>
            <a:lvl7pPr marL="571409" indent="0" algn="ctr">
              <a:buNone/>
              <a:defRPr/>
            </a:lvl7pPr>
            <a:lvl8pPr marL="666643" indent="0" algn="ctr">
              <a:buNone/>
              <a:defRPr/>
            </a:lvl8pPr>
            <a:lvl9pPr marL="761878" indent="0" algn="ctr">
              <a:buNone/>
              <a:defRPr/>
            </a:lvl9pPr>
          </a:lstStyle>
          <a:p>
            <a:r>
              <a:rPr lang="en-US" dirty="0"/>
              <a:t>Click to edit Master subtitle style</a:t>
            </a:r>
          </a:p>
        </p:txBody>
      </p:sp>
    </p:spTree>
    <p:extLst>
      <p:ext uri="{BB962C8B-B14F-4D97-AF65-F5344CB8AC3E}">
        <p14:creationId xmlns:p14="http://schemas.microsoft.com/office/powerpoint/2010/main" val="12826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28369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287781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4022612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821980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313440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764125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90959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6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27" y="284948"/>
            <a:ext cx="10973154" cy="616125"/>
          </a:xfrm>
          <a:prstGeom prst="rect">
            <a:avLst/>
          </a:prstGeom>
          <a:solidFill>
            <a:srgbClr val="A90533"/>
          </a:solidFill>
        </p:spPr>
        <p:txBody>
          <a:bodyPr lIns="19047" tIns="9523" rIns="19047" bIns="9523"/>
          <a:lstStyle>
            <a:lvl1pPr algn="ctr">
              <a:defRPr sz="3200" b="1"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425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w/subheading">
    <p:spTree>
      <p:nvGrpSpPr>
        <p:cNvPr id="1" name=""/>
        <p:cNvGrpSpPr/>
        <p:nvPr/>
      </p:nvGrpSpPr>
      <p:grpSpPr>
        <a:xfrm>
          <a:off x="0" y="0"/>
          <a:ext cx="0" cy="0"/>
          <a:chOff x="0" y="0"/>
          <a:chExt cx="0" cy="0"/>
        </a:xfrm>
      </p:grpSpPr>
      <p:sp>
        <p:nvSpPr>
          <p:cNvPr id="3" name="Title 1"/>
          <p:cNvSpPr>
            <a:spLocks noGrp="1"/>
          </p:cNvSpPr>
          <p:nvPr>
            <p:ph type="title"/>
          </p:nvPr>
        </p:nvSpPr>
        <p:spPr>
          <a:xfrm>
            <a:off x="609427" y="284948"/>
            <a:ext cx="7563728" cy="616125"/>
          </a:xfrm>
          <a:prstGeom prst="rect">
            <a:avLst/>
          </a:prstGeom>
          <a:solidFill>
            <a:srgbClr val="A90533"/>
          </a:solidFill>
        </p:spPr>
        <p:txBody>
          <a:bodyPr lIns="19047" tIns="9523" rIns="19047" bIns="9523"/>
          <a:lstStyle>
            <a:lvl1pPr marL="182880" algn="l">
              <a:defRPr sz="3200" b="1" baseline="0">
                <a:solidFill>
                  <a:schemeClr val="bg1"/>
                </a:solidFill>
              </a:defRPr>
            </a:lvl1pPr>
          </a:lstStyle>
          <a:p>
            <a:r>
              <a:rPr lang="en-US" dirty="0"/>
              <a:t>Click to edit Master title style</a:t>
            </a:r>
          </a:p>
        </p:txBody>
      </p:sp>
      <p:sp>
        <p:nvSpPr>
          <p:cNvPr id="4"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9"/>
          <p:cNvSpPr>
            <a:spLocks noGrp="1"/>
          </p:cNvSpPr>
          <p:nvPr>
            <p:ph type="body" sz="quarter" idx="10"/>
          </p:nvPr>
        </p:nvSpPr>
        <p:spPr>
          <a:xfrm>
            <a:off x="8173155" y="284947"/>
            <a:ext cx="3206068" cy="252412"/>
          </a:xfrm>
          <a:prstGeom prst="rect">
            <a:avLst/>
          </a:prstGeom>
        </p:spPr>
        <p:txBody>
          <a:bodyPr>
            <a:noAutofit/>
          </a:bodyPr>
          <a:lstStyle>
            <a:lvl1pPr marL="0" indent="0" algn="r">
              <a:buNone/>
              <a:defRPr sz="1100" b="0" i="0" spc="0" baseline="0">
                <a:solidFill>
                  <a:srgbClr val="A6A6A6"/>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147997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48765" y="2208084"/>
            <a:ext cx="10973153" cy="1214385"/>
          </a:xfrm>
          <a:prstGeom prst="rect">
            <a:avLst/>
          </a:prstGeom>
          <a:solidFill>
            <a:srgbClr val="A90533"/>
          </a:solidFill>
        </p:spPr>
        <p:txBody>
          <a:bodyPr lIns="19047" tIns="9523" rIns="19047" bIns="9523"/>
          <a:lstStyle>
            <a:lvl1pPr>
              <a:lnSpc>
                <a:spcPct val="150000"/>
              </a:lnSpc>
              <a:spcBef>
                <a:spcPts val="3000"/>
              </a:spcBef>
              <a:defRPr b="1">
                <a:solidFill>
                  <a:schemeClr val="bg1"/>
                </a:solidFill>
              </a:defRPr>
            </a:lvl1pPr>
          </a:lstStyle>
          <a:p>
            <a:r>
              <a:rPr lang="en-US" dirty="0"/>
              <a:t>Click to edit Closing Slide</a:t>
            </a:r>
          </a:p>
        </p:txBody>
      </p:sp>
    </p:spTree>
    <p:extLst>
      <p:ext uri="{BB962C8B-B14F-4D97-AF65-F5344CB8AC3E}">
        <p14:creationId xmlns:p14="http://schemas.microsoft.com/office/powerpoint/2010/main" val="179271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65502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50376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79545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E686AA-D197-4DC9-87E4-22B244C33152}" type="datetimeFigureOut">
              <a:rPr lang="en-US" smtClean="0"/>
              <a:t>8/18/2023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29673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37"/>
          <p:cNvSpPr txBox="1">
            <a:spLocks noChangeArrowheads="1"/>
          </p:cNvSpPr>
          <p:nvPr userDrawn="1"/>
        </p:nvSpPr>
        <p:spPr bwMode="auto">
          <a:xfrm>
            <a:off x="7373910" y="6318251"/>
            <a:ext cx="4457700" cy="157163"/>
          </a:xfrm>
          <a:prstGeom prst="rect">
            <a:avLst/>
          </a:prstGeom>
          <a:noFill/>
          <a:ln>
            <a:noFill/>
          </a:ln>
        </p:spPr>
        <p:txBody>
          <a:bodyPr lIns="19047" tIns="9523" rIns="19047" bIns="952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900" cap="all" dirty="0">
                <a:solidFill>
                  <a:schemeClr val="bg2"/>
                </a:solidFill>
                <a:latin typeface="Calibri" charset="0"/>
                <a:cs typeface="Calibri" charset="0"/>
              </a:rPr>
              <a:t>Improving Health through</a:t>
            </a:r>
            <a:r>
              <a:rPr lang="en-US" sz="900" cap="all" baseline="0" dirty="0">
                <a:solidFill>
                  <a:schemeClr val="bg2"/>
                </a:solidFill>
                <a:latin typeface="Calibri" charset="0"/>
                <a:cs typeface="Calibri" charset="0"/>
              </a:rPr>
              <a:t> Research</a:t>
            </a:r>
            <a:endParaRPr lang="en-US" sz="900" cap="all" dirty="0">
              <a:solidFill>
                <a:schemeClr val="bg2"/>
              </a:solidFill>
              <a:latin typeface="Calibri" charset="0"/>
              <a:cs typeface="Calibri" charset="0"/>
            </a:endParaRPr>
          </a:p>
        </p:txBody>
      </p:sp>
      <p:sp>
        <p:nvSpPr>
          <p:cNvPr id="1063" name="Line 39"/>
          <p:cNvSpPr>
            <a:spLocks noChangeShapeType="1"/>
          </p:cNvSpPr>
          <p:nvPr userDrawn="1"/>
        </p:nvSpPr>
        <p:spPr bwMode="auto">
          <a:xfrm>
            <a:off x="0" y="6126163"/>
            <a:ext cx="12192000" cy="0"/>
          </a:xfrm>
          <a:prstGeom prst="line">
            <a:avLst/>
          </a:prstGeom>
          <a:noFill/>
          <a:ln w="9525" cap="flat" cmpd="sng" algn="ctr">
            <a:solidFill>
              <a:schemeClr val="accent6">
                <a:lumMod val="75000"/>
              </a:schemeClr>
            </a:solidFill>
            <a:prstDash val="solid"/>
            <a:round/>
            <a:headEnd type="none" w="med" len="med"/>
            <a:tailEnd type="none" w="med" len="med"/>
          </a:ln>
          <a:effectLst/>
        </p:spPr>
        <p:txBody>
          <a:bodyPr lIns="19047" tIns="9523" rIns="19047" bIns="9523"/>
          <a:lstStyle/>
          <a:p>
            <a:pPr eaLnBrk="1" hangingPunct="1">
              <a:defRPr/>
            </a:pPr>
            <a:endParaRPr lang="en-US" sz="1800" dirty="0">
              <a:latin typeface="Arial" charset="0"/>
              <a:ea typeface="+mn-ea"/>
            </a:endParaRPr>
          </a:p>
        </p:txBody>
      </p:sp>
      <p:sp>
        <p:nvSpPr>
          <p:cNvPr id="1028" name="Rectangle 13"/>
          <p:cNvSpPr>
            <a:spLocks noChangeArrowheads="1"/>
          </p:cNvSpPr>
          <p:nvPr userDrawn="1"/>
        </p:nvSpPr>
        <p:spPr bwMode="auto">
          <a:xfrm>
            <a:off x="10366878" y="6484939"/>
            <a:ext cx="1464734" cy="173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9047" tIns="9523" rIns="19047" bIns="9523">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en-US" sz="1000" u="sng" dirty="0">
                <a:solidFill>
                  <a:schemeClr val="accent2"/>
                </a:solidFill>
                <a:latin typeface="Calibri" charset="0"/>
              </a:rPr>
              <a:t>indianactsi.org</a:t>
            </a:r>
          </a:p>
        </p:txBody>
      </p:sp>
      <p:pic>
        <p:nvPicPr>
          <p:cNvPr id="7" name="Picture 6" descr="ctsi_ppt.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21680" y="6234907"/>
            <a:ext cx="1581003" cy="55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959217"/>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86" r:id="rId3"/>
    <p:sldLayoutId id="2147483705" r:id="rId4"/>
    <p:sldLayoutId id="2147483706" r:id="rId5"/>
  </p:sldLayoutIdLst>
  <p:txStyles>
    <p:titleStyle>
      <a:lvl1pPr algn="ctr" defTabSz="912813"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128"/>
        </a:defRPr>
      </a:lvl1pPr>
      <a:lvl2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2pPr>
      <a:lvl3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3pPr>
      <a:lvl4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4pPr>
      <a:lvl5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5pPr>
      <a:lvl6pPr marL="95235" algn="ctr" defTabSz="914320" rtl="0" fontAlgn="base">
        <a:spcBef>
          <a:spcPct val="0"/>
        </a:spcBef>
        <a:spcAft>
          <a:spcPct val="0"/>
        </a:spcAft>
        <a:defRPr sz="4400">
          <a:solidFill>
            <a:schemeClr val="tx2"/>
          </a:solidFill>
          <a:latin typeface="Arial" charset="0"/>
        </a:defRPr>
      </a:lvl6pPr>
      <a:lvl7pPr marL="190470" algn="ctr" defTabSz="914320" rtl="0" fontAlgn="base">
        <a:spcBef>
          <a:spcPct val="0"/>
        </a:spcBef>
        <a:spcAft>
          <a:spcPct val="0"/>
        </a:spcAft>
        <a:defRPr sz="4400">
          <a:solidFill>
            <a:schemeClr val="tx2"/>
          </a:solidFill>
          <a:latin typeface="Arial" charset="0"/>
        </a:defRPr>
      </a:lvl7pPr>
      <a:lvl8pPr marL="285704" algn="ctr" defTabSz="914320" rtl="0" fontAlgn="base">
        <a:spcBef>
          <a:spcPct val="0"/>
        </a:spcBef>
        <a:spcAft>
          <a:spcPct val="0"/>
        </a:spcAft>
        <a:defRPr sz="4400">
          <a:solidFill>
            <a:schemeClr val="tx2"/>
          </a:solidFill>
          <a:latin typeface="Arial" charset="0"/>
        </a:defRPr>
      </a:lvl8pPr>
      <a:lvl9pPr marL="380939" algn="ctr" defTabSz="914320" rtl="0" fontAlgn="base">
        <a:spcBef>
          <a:spcPct val="0"/>
        </a:spcBef>
        <a:spcAft>
          <a:spcPct val="0"/>
        </a:spcAft>
        <a:defRPr sz="4400">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p:bodyStyle>
    <p:otherStyle>
      <a:defPPr>
        <a:defRPr lang="en-US"/>
      </a:defPPr>
      <a:lvl1pPr marL="0" algn="l" defTabSz="190470" rtl="0" eaLnBrk="1" latinLnBrk="0" hangingPunct="1">
        <a:defRPr sz="400" kern="1200">
          <a:solidFill>
            <a:schemeClr val="tx1"/>
          </a:solidFill>
          <a:latin typeface="+mn-lt"/>
          <a:ea typeface="+mn-ea"/>
          <a:cs typeface="+mn-cs"/>
        </a:defRPr>
      </a:lvl1pPr>
      <a:lvl2pPr marL="95235" algn="l" defTabSz="190470" rtl="0" eaLnBrk="1" latinLnBrk="0" hangingPunct="1">
        <a:defRPr sz="400" kern="1200">
          <a:solidFill>
            <a:schemeClr val="tx1"/>
          </a:solidFill>
          <a:latin typeface="+mn-lt"/>
          <a:ea typeface="+mn-ea"/>
          <a:cs typeface="+mn-cs"/>
        </a:defRPr>
      </a:lvl2pPr>
      <a:lvl3pPr marL="190470" algn="l" defTabSz="190470" rtl="0" eaLnBrk="1" latinLnBrk="0" hangingPunct="1">
        <a:defRPr sz="400" kern="1200">
          <a:solidFill>
            <a:schemeClr val="tx1"/>
          </a:solidFill>
          <a:latin typeface="+mn-lt"/>
          <a:ea typeface="+mn-ea"/>
          <a:cs typeface="+mn-cs"/>
        </a:defRPr>
      </a:lvl3pPr>
      <a:lvl4pPr marL="285704" algn="l" defTabSz="190470" rtl="0" eaLnBrk="1" latinLnBrk="0" hangingPunct="1">
        <a:defRPr sz="400" kern="1200">
          <a:solidFill>
            <a:schemeClr val="tx1"/>
          </a:solidFill>
          <a:latin typeface="+mn-lt"/>
          <a:ea typeface="+mn-ea"/>
          <a:cs typeface="+mn-cs"/>
        </a:defRPr>
      </a:lvl4pPr>
      <a:lvl5pPr marL="380939" algn="l" defTabSz="190470" rtl="0" eaLnBrk="1" latinLnBrk="0" hangingPunct="1">
        <a:defRPr sz="400" kern="1200">
          <a:solidFill>
            <a:schemeClr val="tx1"/>
          </a:solidFill>
          <a:latin typeface="+mn-lt"/>
          <a:ea typeface="+mn-ea"/>
          <a:cs typeface="+mn-cs"/>
        </a:defRPr>
      </a:lvl5pPr>
      <a:lvl6pPr marL="476174" algn="l" defTabSz="190470" rtl="0" eaLnBrk="1" latinLnBrk="0" hangingPunct="1">
        <a:defRPr sz="400" kern="1200">
          <a:solidFill>
            <a:schemeClr val="tx1"/>
          </a:solidFill>
          <a:latin typeface="+mn-lt"/>
          <a:ea typeface="+mn-ea"/>
          <a:cs typeface="+mn-cs"/>
        </a:defRPr>
      </a:lvl6pPr>
      <a:lvl7pPr marL="571409" algn="l" defTabSz="190470" rtl="0" eaLnBrk="1" latinLnBrk="0" hangingPunct="1">
        <a:defRPr sz="400" kern="1200">
          <a:solidFill>
            <a:schemeClr val="tx1"/>
          </a:solidFill>
          <a:latin typeface="+mn-lt"/>
          <a:ea typeface="+mn-ea"/>
          <a:cs typeface="+mn-cs"/>
        </a:defRPr>
      </a:lvl7pPr>
      <a:lvl8pPr marL="666643" algn="l" defTabSz="190470" rtl="0" eaLnBrk="1" latinLnBrk="0" hangingPunct="1">
        <a:defRPr sz="400" kern="1200">
          <a:solidFill>
            <a:schemeClr val="tx1"/>
          </a:solidFill>
          <a:latin typeface="+mn-lt"/>
          <a:ea typeface="+mn-ea"/>
          <a:cs typeface="+mn-cs"/>
        </a:defRPr>
      </a:lvl8pPr>
      <a:lvl9pPr marL="761878" algn="l" defTabSz="190470" rtl="0" eaLnBrk="1" latinLnBrk="0" hangingPunct="1">
        <a:defRPr sz="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686AA-D197-4DC9-87E4-22B244C33152}" type="datetimeFigureOut">
              <a:rPr lang="en-US" smtClean="0"/>
              <a:t>8/18/2023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FA912-7305-420C-A467-1AF4AA7B297E}" type="slidenum">
              <a:rPr lang="en-US" smtClean="0"/>
              <a:t>‹#›</a:t>
            </a:fld>
            <a:endParaRPr lang="en-US" dirty="0"/>
          </a:p>
        </p:txBody>
      </p:sp>
    </p:spTree>
    <p:extLst>
      <p:ext uri="{BB962C8B-B14F-4D97-AF65-F5344CB8AC3E}">
        <p14:creationId xmlns:p14="http://schemas.microsoft.com/office/powerpoint/2010/main" val="387282875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oleObject" Target="../embeddings/oleObject1.bin"/><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jpeg"/><Relationship Id="rId15" Type="http://schemas.openxmlformats.org/officeDocument/2006/relationships/image" Target="../media/image14.tif"/><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svg"/><Relationship Id="rId14"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chart" Target="../charts/chart4.xml"/><Relationship Id="rId18" Type="http://schemas.openxmlformats.org/officeDocument/2006/relationships/image" Target="../media/image26.svg"/><Relationship Id="rId3" Type="http://schemas.openxmlformats.org/officeDocument/2006/relationships/chart" Target="../charts/chart1.xml"/><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24.svg"/><Relationship Id="rId1" Type="http://schemas.openxmlformats.org/officeDocument/2006/relationships/slideLayout" Target="../slideLayouts/slideLayout3.xml"/><Relationship Id="rId6" Type="http://schemas.openxmlformats.org/officeDocument/2006/relationships/image" Target="../media/image16.emf"/><Relationship Id="rId11" Type="http://schemas.openxmlformats.org/officeDocument/2006/relationships/image" Target="../media/image21.png"/><Relationship Id="rId5" Type="http://schemas.openxmlformats.org/officeDocument/2006/relationships/chart" Target="../charts/chart3.xml"/><Relationship Id="rId15" Type="http://schemas.openxmlformats.org/officeDocument/2006/relationships/image" Target="../media/image23.png"/><Relationship Id="rId10" Type="http://schemas.openxmlformats.org/officeDocument/2006/relationships/image" Target="../media/image20.png"/><Relationship Id="rId4" Type="http://schemas.openxmlformats.org/officeDocument/2006/relationships/chart" Target="../charts/chart2.xml"/><Relationship Id="rId9" Type="http://schemas.openxmlformats.org/officeDocument/2006/relationships/image" Target="../media/image19.png"/><Relationship Id="rId14" Type="http://schemas.openxmlformats.org/officeDocument/2006/relationships/chart" Target="../charts/chart5.xml"/></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4.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jpe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75134" y="2111681"/>
            <a:ext cx="8946525" cy="11089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i="1" dirty="0">
                <a:solidFill>
                  <a:srgbClr val="A90533"/>
                </a:solidFill>
                <a:latin typeface="+mn-lt"/>
              </a:rPr>
              <a:t>3D printed guided bone regeneration (GBR) graft optimized through finite element analysis (FEA)</a:t>
            </a:r>
          </a:p>
        </p:txBody>
      </p:sp>
      <p:sp>
        <p:nvSpPr>
          <p:cNvPr id="5" name="Subtitle 2"/>
          <p:cNvSpPr txBox="1">
            <a:spLocks/>
          </p:cNvSpPr>
          <p:nvPr/>
        </p:nvSpPr>
        <p:spPr>
          <a:xfrm>
            <a:off x="573879" y="679485"/>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dirty="0">
                <a:solidFill>
                  <a:srgbClr val="0C2340"/>
                </a:solidFill>
              </a:rPr>
              <a:t>Indiana Clinical and Translational Sciences Institute</a:t>
            </a:r>
          </a:p>
          <a:p>
            <a:pPr>
              <a:spcBef>
                <a:spcPts val="0"/>
              </a:spcBef>
            </a:pPr>
            <a:endParaRPr lang="en-US" sz="2000" b="1" dirty="0">
              <a:solidFill>
                <a:srgbClr val="0C2340"/>
              </a:solidFill>
            </a:endParaRPr>
          </a:p>
        </p:txBody>
      </p:sp>
      <p:cxnSp>
        <p:nvCxnSpPr>
          <p:cNvPr id="8" name="Straight Connector 7"/>
          <p:cNvCxnSpPr/>
          <p:nvPr/>
        </p:nvCxnSpPr>
        <p:spPr>
          <a:xfrm flipV="1">
            <a:off x="0" y="4577897"/>
            <a:ext cx="12192000" cy="35780"/>
          </a:xfrm>
          <a:prstGeom prst="line">
            <a:avLst/>
          </a:prstGeom>
          <a:ln w="63500">
            <a:solidFill>
              <a:srgbClr val="0C234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3580249" y="4826037"/>
            <a:ext cx="5031501" cy="1750249"/>
          </a:xfrm>
          <a:prstGeom prst="rect">
            <a:avLst/>
          </a:prstGeom>
        </p:spPr>
      </p:pic>
      <p:sp>
        <p:nvSpPr>
          <p:cNvPr id="6" name="Title 1"/>
          <p:cNvSpPr txBox="1">
            <a:spLocks/>
          </p:cNvSpPr>
          <p:nvPr/>
        </p:nvSpPr>
        <p:spPr>
          <a:xfrm>
            <a:off x="1622734" y="3675347"/>
            <a:ext cx="8946525" cy="5877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dirty="0">
              <a:solidFill>
                <a:srgbClr val="A90533"/>
              </a:solidFill>
              <a:latin typeface="+mn-lt"/>
            </a:endParaRPr>
          </a:p>
        </p:txBody>
      </p:sp>
      <p:sp>
        <p:nvSpPr>
          <p:cNvPr id="10" name="Subtitle 2"/>
          <p:cNvSpPr txBox="1">
            <a:spLocks/>
          </p:cNvSpPr>
          <p:nvPr/>
        </p:nvSpPr>
        <p:spPr>
          <a:xfrm>
            <a:off x="726278" y="1477712"/>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dirty="0">
                <a:solidFill>
                  <a:srgbClr val="0C2340"/>
                </a:solidFill>
              </a:rPr>
              <a:t>2023 Annual Meeting </a:t>
            </a:r>
            <a:endParaRPr lang="en-US" sz="2000" b="1" dirty="0">
              <a:solidFill>
                <a:srgbClr val="0C2340"/>
              </a:solidFill>
            </a:endParaRPr>
          </a:p>
        </p:txBody>
      </p:sp>
      <p:sp>
        <p:nvSpPr>
          <p:cNvPr id="3" name="TextBox 2">
            <a:extLst>
              <a:ext uri="{FF2B5EF4-FFF2-40B4-BE49-F238E27FC236}">
                <a16:creationId xmlns:a16="http://schemas.microsoft.com/office/drawing/2014/main" id="{67F0EC02-D4FF-A38C-162D-970FCAFE4B12}"/>
              </a:ext>
            </a:extLst>
          </p:cNvPr>
          <p:cNvSpPr txBox="1"/>
          <p:nvPr/>
        </p:nvSpPr>
        <p:spPr>
          <a:xfrm>
            <a:off x="1622734" y="3225222"/>
            <a:ext cx="9276374" cy="830997"/>
          </a:xfrm>
          <a:prstGeom prst="rect">
            <a:avLst/>
          </a:prstGeom>
          <a:noFill/>
        </p:spPr>
        <p:txBody>
          <a:bodyPr wrap="square" rtlCol="0">
            <a:spAutoFit/>
          </a:bodyPr>
          <a:lstStyle/>
          <a:p>
            <a:endParaRPr lang="en-US" sz="2400" dirty="0">
              <a:solidFill>
                <a:sysClr val="windowText" lastClr="000000"/>
              </a:solidFill>
            </a:endParaRPr>
          </a:p>
          <a:p>
            <a:pPr algn="ctr"/>
            <a:r>
              <a:rPr lang="en-US" sz="2400" b="1" dirty="0">
                <a:solidFill>
                  <a:sysClr val="windowText" lastClr="000000"/>
                </a:solidFill>
              </a:rPr>
              <a:t>Claudia Benito Alston</a:t>
            </a:r>
            <a:r>
              <a:rPr lang="en-US" sz="2400" dirty="0">
                <a:solidFill>
                  <a:sysClr val="windowText" lastClr="000000"/>
                </a:solidFill>
              </a:rPr>
              <a:t>, Nicanor Moldovan, Clark Barco, Luis Solorio</a:t>
            </a:r>
          </a:p>
        </p:txBody>
      </p:sp>
    </p:spTree>
    <p:extLst>
      <p:ext uri="{BB962C8B-B14F-4D97-AF65-F5344CB8AC3E}">
        <p14:creationId xmlns:p14="http://schemas.microsoft.com/office/powerpoint/2010/main" val="841745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F24DFA-0BFB-6906-9469-524E12F4D977}"/>
              </a:ext>
            </a:extLst>
          </p:cNvPr>
          <p:cNvSpPr/>
          <p:nvPr/>
        </p:nvSpPr>
        <p:spPr bwMode="auto">
          <a:xfrm>
            <a:off x="-195970" y="5969000"/>
            <a:ext cx="12667370" cy="2304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3" name="Content Placeholder 2"/>
          <p:cNvSpPr>
            <a:spLocks noGrp="1"/>
          </p:cNvSpPr>
          <p:nvPr>
            <p:ph idx="1"/>
          </p:nvPr>
        </p:nvSpPr>
        <p:spPr>
          <a:xfrm>
            <a:off x="609423" y="-4796696"/>
            <a:ext cx="10973153" cy="4775200"/>
          </a:xfrm>
        </p:spPr>
        <p:txBody>
          <a:bodyPr/>
          <a:lstStyle/>
          <a:p>
            <a:pPr marL="0" indent="0">
              <a:buNone/>
            </a:pPr>
            <a:r>
              <a:rPr lang="en-US" sz="2400" dirty="0"/>
              <a:t>Example slide:</a:t>
            </a:r>
          </a:p>
          <a:p>
            <a:pPr marL="457200" indent="-457200">
              <a:buFont typeface="Arial" panose="020B0604020202020204" pitchFamily="34" charset="0"/>
              <a:buChar char="•"/>
            </a:pPr>
            <a:r>
              <a:rPr lang="en-US" sz="2400" dirty="0"/>
              <a:t>These findings, discovered by researchers at Indiana University School of Medicine, have implications for clinical studies around the world, beyond just triple negative breast cancer </a:t>
            </a:r>
          </a:p>
          <a:p>
            <a:pPr marL="457200" indent="-457200">
              <a:buFont typeface="Arial" panose="020B0604020202020204" pitchFamily="34" charset="0"/>
              <a:buChar char="•"/>
            </a:pPr>
            <a:r>
              <a:rPr lang="en-US" sz="2400" dirty="0"/>
              <a:t>Disseminated as an oral plenary session as part of the prestigious San Antonio Breast Cancer Symposium and the prestigious peer-reviewed international journal, JAMA Oncology, are testaments to the credibility of these scientific findings</a:t>
            </a:r>
            <a:endParaRPr lang="en-US" sz="2400" b="1" dirty="0"/>
          </a:p>
          <a:p>
            <a:pPr marL="457200" indent="-457200">
              <a:buFont typeface="Arial" panose="020B0604020202020204" pitchFamily="34" charset="0"/>
              <a:buChar char="•"/>
            </a:pPr>
            <a:r>
              <a:rPr lang="en-US" sz="2400" dirty="0"/>
              <a:t>These discoveries form the basis of an upcoming Phase II clinical study named PERSEVERE which will stratify patients based on their risk of recurrence and help find targeted therapies for this high risk group.</a:t>
            </a:r>
          </a:p>
        </p:txBody>
      </p:sp>
      <p:graphicFrame>
        <p:nvGraphicFramePr>
          <p:cNvPr id="6" name="Object 5">
            <a:extLst>
              <a:ext uri="{FF2B5EF4-FFF2-40B4-BE49-F238E27FC236}">
                <a16:creationId xmlns:a16="http://schemas.microsoft.com/office/drawing/2014/main" id="{8D754CDF-E905-5D99-F02C-AAC6EE0AA025}"/>
              </a:ext>
            </a:extLst>
          </p:cNvPr>
          <p:cNvGraphicFramePr>
            <a:graphicFrameLocks noChangeAspect="1"/>
          </p:cNvGraphicFramePr>
          <p:nvPr>
            <p:extLst>
              <p:ext uri="{D42A27DB-BD31-4B8C-83A1-F6EECF244321}">
                <p14:modId xmlns:p14="http://schemas.microsoft.com/office/powerpoint/2010/main" val="1641008468"/>
              </p:ext>
            </p:extLst>
          </p:nvPr>
        </p:nvGraphicFramePr>
        <p:xfrm>
          <a:off x="13178165" y="-4328200"/>
          <a:ext cx="4695086" cy="3269792"/>
        </p:xfrm>
        <a:graphic>
          <a:graphicData uri="http://schemas.openxmlformats.org/presentationml/2006/ole">
            <mc:AlternateContent xmlns:mc="http://schemas.openxmlformats.org/markup-compatibility/2006">
              <mc:Choice xmlns:v="urn:schemas-microsoft-com:vml" Requires="v">
                <p:oleObj r:id="rId3" imgW="7785100" imgH="10083800" progId="Acrobat.Document.DC">
                  <p:embed/>
                </p:oleObj>
              </mc:Choice>
              <mc:Fallback>
                <p:oleObj r:id="rId3" imgW="7785100" imgH="10083800" progId="Acrobat.Document.DC">
                  <p:embed/>
                  <p:pic>
                    <p:nvPicPr>
                      <p:cNvPr id="6" name="Object 5">
                        <a:extLst>
                          <a:ext uri="{FF2B5EF4-FFF2-40B4-BE49-F238E27FC236}">
                            <a16:creationId xmlns:a16="http://schemas.microsoft.com/office/drawing/2014/main" id="{8D754CDF-E905-5D99-F02C-AAC6EE0AA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209" t="29672" r="53105" b="47475"/>
                      <a:stretch>
                        <a:fillRect/>
                      </a:stretch>
                    </p:blipFill>
                    <p:spPr bwMode="auto">
                      <a:xfrm>
                        <a:off x="13178165" y="-4328200"/>
                        <a:ext cx="4695086" cy="3269792"/>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1B61738F-C899-19C3-FBC2-4B111E4E9C59}"/>
              </a:ext>
            </a:extLst>
          </p:cNvPr>
          <p:cNvSpPr txBox="1"/>
          <p:nvPr/>
        </p:nvSpPr>
        <p:spPr>
          <a:xfrm>
            <a:off x="14202454" y="-1058408"/>
            <a:ext cx="2728632" cy="400110"/>
          </a:xfrm>
          <a:prstGeom prst="rect">
            <a:avLst/>
          </a:prstGeom>
          <a:noFill/>
        </p:spPr>
        <p:txBody>
          <a:bodyPr wrap="none" rtlCol="0">
            <a:spAutoFit/>
          </a:bodyPr>
          <a:lstStyle/>
          <a:p>
            <a:r>
              <a:rPr lang="en-US" sz="2000" dirty="0"/>
              <a:t>Current standard of care</a:t>
            </a:r>
          </a:p>
        </p:txBody>
      </p:sp>
      <p:pic>
        <p:nvPicPr>
          <p:cNvPr id="8" name="Picture 4">
            <a:extLst>
              <a:ext uri="{FF2B5EF4-FFF2-40B4-BE49-F238E27FC236}">
                <a16:creationId xmlns:a16="http://schemas.microsoft.com/office/drawing/2014/main" id="{3E047B28-9DB6-88AB-F362-5A02115EF5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4408" y="1151685"/>
            <a:ext cx="3498438" cy="3208077"/>
          </a:xfrm>
          <a:prstGeom prst="rect">
            <a:avLst/>
          </a:prstGeom>
          <a:noFill/>
          <a:extLst>
            <a:ext uri="{909E8E84-426E-40DD-AFC4-6F175D3DCCD1}">
              <a14:hiddenFill xmlns:a14="http://schemas.microsoft.com/office/drawing/2010/main">
                <a:solidFill>
                  <a:srgbClr val="FFFFFF"/>
                </a:solidFill>
              </a14:hiddenFill>
            </a:ext>
          </a:extLst>
        </p:spPr>
      </p:pic>
      <p:sp>
        <p:nvSpPr>
          <p:cNvPr id="18" name="Subtitle 2">
            <a:extLst>
              <a:ext uri="{FF2B5EF4-FFF2-40B4-BE49-F238E27FC236}">
                <a16:creationId xmlns:a16="http://schemas.microsoft.com/office/drawing/2014/main" id="{021775C2-70C6-F8F3-1B79-3B2DAAD57A52}"/>
              </a:ext>
            </a:extLst>
          </p:cNvPr>
          <p:cNvSpPr txBox="1">
            <a:spLocks/>
          </p:cNvSpPr>
          <p:nvPr/>
        </p:nvSpPr>
        <p:spPr>
          <a:xfrm>
            <a:off x="19083095" y="-4573186"/>
            <a:ext cx="5006496"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555960"/>
              </a:buClr>
              <a:buSzTx/>
              <a:buFont typeface="Arial" panose="020B0604020202020204" pitchFamily="34" charset="0"/>
              <a:buNone/>
              <a:tabLst/>
              <a:defRPr/>
            </a:pPr>
            <a:r>
              <a:rPr kumimoji="0" lang="en-US" sz="2200" b="1" i="0" u="none" strike="noStrike" kern="1200" cap="none" spc="0" normalizeH="0" baseline="0" noProof="0" dirty="0">
                <a:ln>
                  <a:noFill/>
                </a:ln>
                <a:solidFill>
                  <a:srgbClr val="555960"/>
                </a:solidFill>
                <a:effectLst/>
                <a:uLnTx/>
                <a:uFillTx/>
                <a:latin typeface="Acumin Pro SemiCondensed" panose="020B0506020202020204" pitchFamily="34" charset="77"/>
                <a:ea typeface="+mn-ea"/>
                <a:cs typeface="+mn-cs"/>
              </a:rPr>
              <a:t>Benefits of a 3D Printed Design</a:t>
            </a:r>
          </a:p>
        </p:txBody>
      </p:sp>
      <p:sp>
        <p:nvSpPr>
          <p:cNvPr id="20" name="Text Placeholder 3">
            <a:extLst>
              <a:ext uri="{FF2B5EF4-FFF2-40B4-BE49-F238E27FC236}">
                <a16:creationId xmlns:a16="http://schemas.microsoft.com/office/drawing/2014/main" id="{362D9992-BEF3-3C27-91C1-9DC7C4780187}"/>
              </a:ext>
            </a:extLst>
          </p:cNvPr>
          <p:cNvSpPr txBox="1">
            <a:spLocks/>
          </p:cNvSpPr>
          <p:nvPr/>
        </p:nvSpPr>
        <p:spPr>
          <a:xfrm>
            <a:off x="19613913" y="-3909811"/>
            <a:ext cx="4475678" cy="338554"/>
          </a:xfrm>
          <a:prstGeom prst="rect">
            <a:avLst/>
          </a:prstGeom>
        </p:spPr>
        <p:txBody>
          <a:bodyPr vert="horz" lIns="0" tIns="0" rIns="0" bIns="0" rtlCol="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kern="1200" normalizeH="0" baseline="0">
                <a:solidFill>
                  <a:schemeClr val="bg1"/>
                </a:solidFill>
                <a:latin typeface="Acumin Pro" panose="020B0504020202020204" pitchFamily="34" charset="77"/>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Wingdings" charset="2"/>
              <a:buNone/>
              <a:tabLst/>
              <a:defRPr/>
            </a:pPr>
            <a:r>
              <a:rPr kumimoji="0" lang="en-US" sz="1800" b="0" i="0" u="none" strike="noStrike" kern="1200" cap="none" spc="0" normalizeH="0" baseline="0" noProof="0" dirty="0">
                <a:ln>
                  <a:noFill/>
                </a:ln>
                <a:solidFill>
                  <a:srgbClr val="000000"/>
                </a:solidFill>
                <a:effectLst/>
                <a:uLnTx/>
                <a:uFillTx/>
                <a:latin typeface="Acumin Pro" panose="020B0504020202020204" pitchFamily="34" charset="77"/>
                <a:ea typeface="+mn-ea"/>
                <a:cs typeface="+mn-cs"/>
              </a:rPr>
              <a:t>Shorter surgery </a:t>
            </a:r>
          </a:p>
        </p:txBody>
      </p:sp>
      <p:pic>
        <p:nvPicPr>
          <p:cNvPr id="21" name="Graphic 20">
            <a:extLst>
              <a:ext uri="{FF2B5EF4-FFF2-40B4-BE49-F238E27FC236}">
                <a16:creationId xmlns:a16="http://schemas.microsoft.com/office/drawing/2014/main" id="{113CA28E-502B-5834-1BEC-2CC690772710}"/>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8877220" y="-2343119"/>
            <a:ext cx="716373" cy="716373"/>
          </a:xfrm>
          <a:prstGeom prst="rect">
            <a:avLst/>
          </a:prstGeom>
        </p:spPr>
      </p:pic>
      <p:pic>
        <p:nvPicPr>
          <p:cNvPr id="22" name="Graphic 21" descr="Needle with solid fill">
            <a:extLst>
              <a:ext uri="{FF2B5EF4-FFF2-40B4-BE49-F238E27FC236}">
                <a16:creationId xmlns:a16="http://schemas.microsoft.com/office/drawing/2014/main" id="{B060C2B1-08FA-8592-4ABE-5EE19DCD52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930545" y="-4081921"/>
            <a:ext cx="650361" cy="650361"/>
          </a:xfrm>
          <a:prstGeom prst="rect">
            <a:avLst/>
          </a:prstGeom>
        </p:spPr>
      </p:pic>
      <p:pic>
        <p:nvPicPr>
          <p:cNvPr id="23" name="Graphic 22" descr="Cheese with solid fill">
            <a:extLst>
              <a:ext uri="{FF2B5EF4-FFF2-40B4-BE49-F238E27FC236}">
                <a16:creationId xmlns:a16="http://schemas.microsoft.com/office/drawing/2014/main" id="{1364C0EA-B1E3-C384-8A11-3A10D906266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877220" y="-3246436"/>
            <a:ext cx="716374" cy="716374"/>
          </a:xfrm>
          <a:prstGeom prst="rect">
            <a:avLst/>
          </a:prstGeom>
        </p:spPr>
      </p:pic>
      <p:pic>
        <p:nvPicPr>
          <p:cNvPr id="24" name="Graphic 23" descr="Braille with solid fill">
            <a:extLst>
              <a:ext uri="{FF2B5EF4-FFF2-40B4-BE49-F238E27FC236}">
                <a16:creationId xmlns:a16="http://schemas.microsoft.com/office/drawing/2014/main" id="{63005F79-67E2-96A1-B3A0-C9DDAFC01CC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877220" y="-1523220"/>
            <a:ext cx="769138" cy="769138"/>
          </a:xfrm>
          <a:prstGeom prst="rect">
            <a:avLst/>
          </a:prstGeom>
        </p:spPr>
      </p:pic>
      <p:sp>
        <p:nvSpPr>
          <p:cNvPr id="9" name="Text Placeholder 3">
            <a:extLst>
              <a:ext uri="{FF2B5EF4-FFF2-40B4-BE49-F238E27FC236}">
                <a16:creationId xmlns:a16="http://schemas.microsoft.com/office/drawing/2014/main" id="{6B9F69C7-5881-203C-E0D9-1455527927F5}"/>
              </a:ext>
            </a:extLst>
          </p:cNvPr>
          <p:cNvSpPr txBox="1">
            <a:spLocks/>
          </p:cNvSpPr>
          <p:nvPr/>
        </p:nvSpPr>
        <p:spPr>
          <a:xfrm>
            <a:off x="19646358" y="-3069512"/>
            <a:ext cx="4475678" cy="295117"/>
          </a:xfrm>
          <a:prstGeom prst="rect">
            <a:avLst/>
          </a:prstGeom>
        </p:spPr>
        <p:txBody>
          <a:bodyPr vert="horz" lIns="0" tIns="0" rIns="0" bIns="0" rtlCol="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kern="1200" normalizeH="0" baseline="0">
                <a:solidFill>
                  <a:schemeClr val="bg1"/>
                </a:solidFill>
                <a:latin typeface="Acumin Pro" panose="020B0504020202020204" pitchFamily="34" charset="77"/>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Wingdings" charset="2"/>
              <a:buNone/>
              <a:tabLst/>
              <a:defRPr/>
            </a:pPr>
            <a:r>
              <a:rPr kumimoji="0" lang="en-US" sz="1800" b="0" i="0" u="none" strike="noStrike" kern="1200" cap="none" spc="0" normalizeH="0" baseline="0" noProof="0" dirty="0">
                <a:ln>
                  <a:noFill/>
                </a:ln>
                <a:solidFill>
                  <a:srgbClr val="000000"/>
                </a:solidFill>
                <a:effectLst/>
                <a:uLnTx/>
                <a:uFillTx/>
                <a:latin typeface="Acumin Pro" panose="020B0504020202020204" pitchFamily="34" charset="77"/>
                <a:ea typeface="+mn-ea"/>
                <a:cs typeface="+mn-cs"/>
              </a:rPr>
              <a:t>Reproducible porosity</a:t>
            </a:r>
          </a:p>
          <a:p>
            <a:pPr marL="0" marR="0" lvl="0" indent="0" algn="l" defTabSz="457200" rtl="0" eaLnBrk="1" fontAlgn="auto" latinLnBrk="0" hangingPunct="1">
              <a:lnSpc>
                <a:spcPct val="100000"/>
              </a:lnSpc>
              <a:spcBef>
                <a:spcPts val="0"/>
              </a:spcBef>
              <a:spcAft>
                <a:spcPts val="0"/>
              </a:spcAft>
              <a:buClrTx/>
              <a:buSzTx/>
              <a:buFont typeface="Wingdings" charset="2"/>
              <a:buNone/>
              <a:tabLst/>
              <a:defRPr/>
            </a:pPr>
            <a:endParaRPr kumimoji="0" lang="en-US" sz="1800" b="0" i="0" u="none" strike="noStrike" kern="1200" cap="none" spc="0" normalizeH="0" baseline="0" noProof="0" dirty="0">
              <a:ln>
                <a:noFill/>
              </a:ln>
              <a:solidFill>
                <a:srgbClr val="000000"/>
              </a:solidFill>
              <a:effectLst/>
              <a:uLnTx/>
              <a:uFillTx/>
              <a:latin typeface="Acumin Pro" panose="020B0504020202020204" pitchFamily="34" charset="77"/>
              <a:ea typeface="+mn-ea"/>
              <a:cs typeface="+mn-cs"/>
            </a:endParaRPr>
          </a:p>
        </p:txBody>
      </p:sp>
      <p:sp>
        <p:nvSpPr>
          <p:cNvPr id="10" name="Text Placeholder 3">
            <a:extLst>
              <a:ext uri="{FF2B5EF4-FFF2-40B4-BE49-F238E27FC236}">
                <a16:creationId xmlns:a16="http://schemas.microsoft.com/office/drawing/2014/main" id="{8E00045B-DD7E-3FD3-0037-32A09CE82EA3}"/>
              </a:ext>
            </a:extLst>
          </p:cNvPr>
          <p:cNvSpPr txBox="1">
            <a:spLocks/>
          </p:cNvSpPr>
          <p:nvPr/>
        </p:nvSpPr>
        <p:spPr>
          <a:xfrm>
            <a:off x="19646358" y="-2186595"/>
            <a:ext cx="4475678" cy="338555"/>
          </a:xfrm>
          <a:prstGeom prst="rect">
            <a:avLst/>
          </a:prstGeom>
        </p:spPr>
        <p:txBody>
          <a:bodyPr vert="horz" lIns="0" tIns="0" rIns="0" bIns="0" rtlCol="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kern="1200" normalizeH="0" baseline="0">
                <a:solidFill>
                  <a:schemeClr val="bg1"/>
                </a:solidFill>
                <a:latin typeface="Acumin Pro" panose="020B0504020202020204" pitchFamily="34" charset="77"/>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Wingdings" charset="2"/>
              <a:buNone/>
              <a:tabLst/>
              <a:defRPr/>
            </a:pPr>
            <a:r>
              <a:rPr kumimoji="0" lang="en-US" sz="1800" b="0" i="0" u="none" strike="noStrike" kern="1200" cap="none" spc="0" normalizeH="0" baseline="0" noProof="0" dirty="0">
                <a:ln>
                  <a:noFill/>
                </a:ln>
                <a:solidFill>
                  <a:srgbClr val="000000"/>
                </a:solidFill>
                <a:effectLst/>
                <a:uLnTx/>
                <a:uFillTx/>
                <a:latin typeface="Acumin Pro" panose="020B0504020202020204" pitchFamily="34" charset="77"/>
                <a:ea typeface="+mn-ea"/>
                <a:cs typeface="+mn-cs"/>
              </a:rPr>
              <a:t>Protective cover with limited stress shielding </a:t>
            </a:r>
          </a:p>
        </p:txBody>
      </p:sp>
      <p:sp>
        <p:nvSpPr>
          <p:cNvPr id="11" name="Text Placeholder 3">
            <a:extLst>
              <a:ext uri="{FF2B5EF4-FFF2-40B4-BE49-F238E27FC236}">
                <a16:creationId xmlns:a16="http://schemas.microsoft.com/office/drawing/2014/main" id="{16146FF2-958A-A6DC-5624-360D46D5B3D6}"/>
              </a:ext>
            </a:extLst>
          </p:cNvPr>
          <p:cNvSpPr txBox="1">
            <a:spLocks/>
          </p:cNvSpPr>
          <p:nvPr/>
        </p:nvSpPr>
        <p:spPr>
          <a:xfrm>
            <a:off x="19646358" y="-1338706"/>
            <a:ext cx="4475678" cy="400110"/>
          </a:xfrm>
          <a:prstGeom prst="rect">
            <a:avLst/>
          </a:prstGeom>
        </p:spPr>
        <p:txBody>
          <a:bodyPr vert="horz" lIns="0" tIns="0" rIns="0" bIns="0" rtlCol="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kern="1200" normalizeH="0" baseline="0">
                <a:solidFill>
                  <a:schemeClr val="bg1"/>
                </a:solidFill>
                <a:latin typeface="Acumin Pro" panose="020B0504020202020204" pitchFamily="34" charset="77"/>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Wingdings" charset="2"/>
              <a:buNone/>
              <a:tabLst/>
              <a:defRPr/>
            </a:pPr>
            <a:r>
              <a:rPr kumimoji="0" lang="en-US" sz="1800" b="0" i="0" u="none" strike="noStrike" kern="1200" cap="none" spc="0" normalizeH="0" baseline="0" noProof="0" dirty="0">
                <a:ln>
                  <a:noFill/>
                </a:ln>
                <a:solidFill>
                  <a:srgbClr val="000000"/>
                </a:solidFill>
                <a:effectLst/>
                <a:uLnTx/>
                <a:uFillTx/>
                <a:latin typeface="Acumin Pro" panose="020B0504020202020204" pitchFamily="34" charset="77"/>
                <a:ea typeface="+mn-ea"/>
                <a:cs typeface="+mn-cs"/>
              </a:rPr>
              <a:t>Entirely resorbable and integrated graft</a:t>
            </a:r>
          </a:p>
        </p:txBody>
      </p:sp>
      <p:sp>
        <p:nvSpPr>
          <p:cNvPr id="12" name="Title 1">
            <a:extLst>
              <a:ext uri="{FF2B5EF4-FFF2-40B4-BE49-F238E27FC236}">
                <a16:creationId xmlns:a16="http://schemas.microsoft.com/office/drawing/2014/main" id="{9F4ED416-55C7-7719-E47D-E85CE2C3DDB5}"/>
              </a:ext>
            </a:extLst>
          </p:cNvPr>
          <p:cNvSpPr txBox="1">
            <a:spLocks/>
          </p:cNvSpPr>
          <p:nvPr/>
        </p:nvSpPr>
        <p:spPr>
          <a:xfrm>
            <a:off x="609423" y="366609"/>
            <a:ext cx="10973154" cy="616125"/>
          </a:xfrm>
          <a:prstGeom prst="rect">
            <a:avLst/>
          </a:prstGeom>
          <a:solidFill>
            <a:srgbClr val="A90533"/>
          </a:solidFill>
        </p:spPr>
        <p:txBody>
          <a:bodyPr lIns="19047" tIns="9523" rIns="19047" bIns="9523"/>
          <a:lstStyle>
            <a:lvl1pPr algn="ctr" defTabSz="912813" rtl="0" eaLnBrk="0" fontAlgn="base" hangingPunct="0">
              <a:spcBef>
                <a:spcPct val="0"/>
              </a:spcBef>
              <a:spcAft>
                <a:spcPct val="0"/>
              </a:spcAft>
              <a:defRPr sz="3200" b="1" baseline="0">
                <a:solidFill>
                  <a:schemeClr val="bg1"/>
                </a:solidFill>
                <a:latin typeface="+mj-lt"/>
                <a:ea typeface="MS PGothic" panose="020B0600070205080204" pitchFamily="34" charset="-128"/>
                <a:cs typeface="ＭＳ Ｐゴシック" charset="-128"/>
              </a:defRPr>
            </a:lvl1pPr>
            <a:lvl2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2pPr>
            <a:lvl3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3pPr>
            <a:lvl4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4pPr>
            <a:lvl5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5pPr>
            <a:lvl6pPr marL="95235" algn="ctr" defTabSz="914320" rtl="0" fontAlgn="base">
              <a:spcBef>
                <a:spcPct val="0"/>
              </a:spcBef>
              <a:spcAft>
                <a:spcPct val="0"/>
              </a:spcAft>
              <a:defRPr sz="4400">
                <a:solidFill>
                  <a:schemeClr val="tx2"/>
                </a:solidFill>
                <a:latin typeface="Arial" charset="0"/>
              </a:defRPr>
            </a:lvl6pPr>
            <a:lvl7pPr marL="190470" algn="ctr" defTabSz="914320" rtl="0" fontAlgn="base">
              <a:spcBef>
                <a:spcPct val="0"/>
              </a:spcBef>
              <a:spcAft>
                <a:spcPct val="0"/>
              </a:spcAft>
              <a:defRPr sz="4400">
                <a:solidFill>
                  <a:schemeClr val="tx2"/>
                </a:solidFill>
                <a:latin typeface="Arial" charset="0"/>
              </a:defRPr>
            </a:lvl7pPr>
            <a:lvl8pPr marL="285704" algn="ctr" defTabSz="914320" rtl="0" fontAlgn="base">
              <a:spcBef>
                <a:spcPct val="0"/>
              </a:spcBef>
              <a:spcAft>
                <a:spcPct val="0"/>
              </a:spcAft>
              <a:defRPr sz="4400">
                <a:solidFill>
                  <a:schemeClr val="tx2"/>
                </a:solidFill>
                <a:latin typeface="Arial" charset="0"/>
              </a:defRPr>
            </a:lvl8pPr>
            <a:lvl9pPr marL="380939" algn="ctr" defTabSz="914320" rtl="0" fontAlgn="base">
              <a:spcBef>
                <a:spcPct val="0"/>
              </a:spcBef>
              <a:spcAft>
                <a:spcPct val="0"/>
              </a:spcAft>
              <a:defRPr sz="4400">
                <a:solidFill>
                  <a:schemeClr val="tx2"/>
                </a:solidFill>
                <a:latin typeface="Arial" charset="0"/>
              </a:defRPr>
            </a:lvl9pPr>
          </a:lstStyle>
          <a:p>
            <a:r>
              <a:rPr lang="en-US" kern="0" dirty="0"/>
              <a:t>Implications for patients </a:t>
            </a:r>
          </a:p>
        </p:txBody>
      </p:sp>
      <p:graphicFrame>
        <p:nvGraphicFramePr>
          <p:cNvPr id="15" name="Object 14">
            <a:extLst>
              <a:ext uri="{FF2B5EF4-FFF2-40B4-BE49-F238E27FC236}">
                <a16:creationId xmlns:a16="http://schemas.microsoft.com/office/drawing/2014/main" id="{788F5BB7-BC99-F6FB-D735-E21B034E2FFA}"/>
              </a:ext>
            </a:extLst>
          </p:cNvPr>
          <p:cNvGraphicFramePr>
            <a:graphicFrameLocks noChangeAspect="1"/>
          </p:cNvGraphicFramePr>
          <p:nvPr>
            <p:extLst>
              <p:ext uri="{D42A27DB-BD31-4B8C-83A1-F6EECF244321}">
                <p14:modId xmlns:p14="http://schemas.microsoft.com/office/powerpoint/2010/main" val="558209517"/>
              </p:ext>
            </p:extLst>
          </p:nvPr>
        </p:nvGraphicFramePr>
        <p:xfrm>
          <a:off x="1422791" y="1269471"/>
          <a:ext cx="4278100" cy="2979391"/>
        </p:xfrm>
        <a:graphic>
          <a:graphicData uri="http://schemas.openxmlformats.org/presentationml/2006/ole">
            <mc:AlternateContent xmlns:mc="http://schemas.openxmlformats.org/markup-compatibility/2006">
              <mc:Choice xmlns:v="urn:schemas-microsoft-com:vml" Requires="v">
                <p:oleObj r:id="rId3" imgW="7785100" imgH="10083800" progId="Acrobat.Document.DC">
                  <p:embed/>
                </p:oleObj>
              </mc:Choice>
              <mc:Fallback>
                <p:oleObj r:id="rId3" imgW="7785100" imgH="10083800" progId="Acrobat.Document.DC">
                  <p:embed/>
                  <p:pic>
                    <p:nvPicPr>
                      <p:cNvPr id="6" name="Object 5">
                        <a:extLst>
                          <a:ext uri="{FF2B5EF4-FFF2-40B4-BE49-F238E27FC236}">
                            <a16:creationId xmlns:a16="http://schemas.microsoft.com/office/drawing/2014/main" id="{8D754CDF-E905-5D99-F02C-AAC6EE0AA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209" t="29672" r="53105" b="47475"/>
                      <a:stretch>
                        <a:fillRect/>
                      </a:stretch>
                    </p:blipFill>
                    <p:spPr bwMode="auto">
                      <a:xfrm>
                        <a:off x="1422791" y="1269471"/>
                        <a:ext cx="4278100" cy="2979391"/>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1F8E5E8C-D682-8309-F648-DBE2A72EA521}"/>
              </a:ext>
            </a:extLst>
          </p:cNvPr>
          <p:cNvSpPr txBox="1"/>
          <p:nvPr/>
        </p:nvSpPr>
        <p:spPr>
          <a:xfrm>
            <a:off x="2183256" y="941235"/>
            <a:ext cx="2776209" cy="400110"/>
          </a:xfrm>
          <a:prstGeom prst="rect">
            <a:avLst/>
          </a:prstGeom>
          <a:noFill/>
        </p:spPr>
        <p:txBody>
          <a:bodyPr wrap="none" rtlCol="0">
            <a:spAutoFit/>
          </a:bodyPr>
          <a:lstStyle/>
          <a:p>
            <a:r>
              <a:rPr lang="en-US" sz="2000" b="1" dirty="0"/>
              <a:t>Current standard of care</a:t>
            </a:r>
          </a:p>
        </p:txBody>
      </p:sp>
      <p:sp>
        <p:nvSpPr>
          <p:cNvPr id="17" name="Subtitle 2">
            <a:extLst>
              <a:ext uri="{FF2B5EF4-FFF2-40B4-BE49-F238E27FC236}">
                <a16:creationId xmlns:a16="http://schemas.microsoft.com/office/drawing/2014/main" id="{B82E36E6-5AF9-3C22-52D3-0953719BEBE3}"/>
              </a:ext>
            </a:extLst>
          </p:cNvPr>
          <p:cNvSpPr txBox="1">
            <a:spLocks/>
          </p:cNvSpPr>
          <p:nvPr/>
        </p:nvSpPr>
        <p:spPr>
          <a:xfrm>
            <a:off x="6886742" y="1041907"/>
            <a:ext cx="5006496"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555960"/>
              </a:buClr>
              <a:buSzTx/>
              <a:buFont typeface="Arial" panose="020B0604020202020204" pitchFamily="34" charset="0"/>
              <a:buNone/>
              <a:tabLst/>
              <a:defRPr/>
            </a:pPr>
            <a:r>
              <a:rPr kumimoji="0" lang="en-US" sz="2200" b="1" i="0" u="none" strike="noStrike" kern="1200" cap="none" spc="0" normalizeH="0" baseline="0" noProof="0" dirty="0">
                <a:ln>
                  <a:noFill/>
                </a:ln>
                <a:solidFill>
                  <a:srgbClr val="555960"/>
                </a:solidFill>
                <a:effectLst/>
                <a:uLnTx/>
                <a:uFillTx/>
                <a:latin typeface="+mj-lt"/>
                <a:ea typeface="+mn-ea"/>
                <a:cs typeface="+mn-cs"/>
              </a:rPr>
              <a:t>Benefits of a 3D Printed Design</a:t>
            </a:r>
          </a:p>
        </p:txBody>
      </p:sp>
      <p:grpSp>
        <p:nvGrpSpPr>
          <p:cNvPr id="19" name="Group 18">
            <a:extLst>
              <a:ext uri="{FF2B5EF4-FFF2-40B4-BE49-F238E27FC236}">
                <a16:creationId xmlns:a16="http://schemas.microsoft.com/office/drawing/2014/main" id="{7795168B-AC8D-28B7-B3CE-B4A320E74C95}"/>
              </a:ext>
            </a:extLst>
          </p:cNvPr>
          <p:cNvGrpSpPr/>
          <p:nvPr/>
        </p:nvGrpSpPr>
        <p:grpSpPr>
          <a:xfrm>
            <a:off x="6713872" y="1406225"/>
            <a:ext cx="5159046" cy="650361"/>
            <a:chOff x="6713872" y="1406225"/>
            <a:chExt cx="5159046" cy="650361"/>
          </a:xfrm>
        </p:grpSpPr>
        <p:sp>
          <p:nvSpPr>
            <p:cNvPr id="25" name="Text Placeholder 3">
              <a:extLst>
                <a:ext uri="{FF2B5EF4-FFF2-40B4-BE49-F238E27FC236}">
                  <a16:creationId xmlns:a16="http://schemas.microsoft.com/office/drawing/2014/main" id="{8A3D5AD6-C210-8EB5-84FE-2C7E27398D96}"/>
                </a:ext>
              </a:extLst>
            </p:cNvPr>
            <p:cNvSpPr txBox="1">
              <a:spLocks/>
            </p:cNvSpPr>
            <p:nvPr/>
          </p:nvSpPr>
          <p:spPr>
            <a:xfrm>
              <a:off x="7397240" y="1578335"/>
              <a:ext cx="4475678" cy="338554"/>
            </a:xfrm>
            <a:prstGeom prst="rect">
              <a:avLst/>
            </a:prstGeom>
          </p:spPr>
          <p:txBody>
            <a:bodyPr vert="horz" lIns="0" tIns="0" rIns="0" bIns="0" rtlCol="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kern="1200" normalizeH="0" baseline="0">
                  <a:solidFill>
                    <a:schemeClr val="bg1"/>
                  </a:solidFill>
                  <a:latin typeface="Acumin Pro" panose="020B0504020202020204" pitchFamily="34" charset="77"/>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Wingdings" charset="2"/>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Shorter surgery </a:t>
              </a:r>
            </a:p>
          </p:txBody>
        </p:sp>
        <p:pic>
          <p:nvPicPr>
            <p:cNvPr id="26" name="Graphic 25" descr="Needle with solid fill">
              <a:extLst>
                <a:ext uri="{FF2B5EF4-FFF2-40B4-BE49-F238E27FC236}">
                  <a16:creationId xmlns:a16="http://schemas.microsoft.com/office/drawing/2014/main" id="{8E6ACD76-B24C-AA8A-F46C-3A6456715A0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13872" y="1406225"/>
              <a:ext cx="650361" cy="650361"/>
            </a:xfrm>
            <a:prstGeom prst="rect">
              <a:avLst/>
            </a:prstGeom>
          </p:spPr>
        </p:pic>
      </p:grpSp>
      <p:grpSp>
        <p:nvGrpSpPr>
          <p:cNvPr id="27" name="Group 26">
            <a:extLst>
              <a:ext uri="{FF2B5EF4-FFF2-40B4-BE49-F238E27FC236}">
                <a16:creationId xmlns:a16="http://schemas.microsoft.com/office/drawing/2014/main" id="{A5F985B1-5A15-66F7-783B-21CF80BCE035}"/>
              </a:ext>
            </a:extLst>
          </p:cNvPr>
          <p:cNvGrpSpPr/>
          <p:nvPr/>
        </p:nvGrpSpPr>
        <p:grpSpPr>
          <a:xfrm>
            <a:off x="6680867" y="2057761"/>
            <a:ext cx="5244816" cy="716374"/>
            <a:chOff x="6680867" y="2368657"/>
            <a:chExt cx="5244816" cy="716374"/>
          </a:xfrm>
        </p:grpSpPr>
        <p:pic>
          <p:nvPicPr>
            <p:cNvPr id="28" name="Graphic 27" descr="Cheese with solid fill">
              <a:extLst>
                <a:ext uri="{FF2B5EF4-FFF2-40B4-BE49-F238E27FC236}">
                  <a16:creationId xmlns:a16="http://schemas.microsoft.com/office/drawing/2014/main" id="{336984B1-4F09-D795-2409-58623C43E49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80867" y="2368657"/>
              <a:ext cx="716374" cy="716374"/>
            </a:xfrm>
            <a:prstGeom prst="rect">
              <a:avLst/>
            </a:prstGeom>
          </p:spPr>
        </p:pic>
        <p:sp>
          <p:nvSpPr>
            <p:cNvPr id="29" name="Text Placeholder 3">
              <a:extLst>
                <a:ext uri="{FF2B5EF4-FFF2-40B4-BE49-F238E27FC236}">
                  <a16:creationId xmlns:a16="http://schemas.microsoft.com/office/drawing/2014/main" id="{90FCA267-B7F3-4AC4-9F0E-9446E240A519}"/>
                </a:ext>
              </a:extLst>
            </p:cNvPr>
            <p:cNvSpPr txBox="1">
              <a:spLocks/>
            </p:cNvSpPr>
            <p:nvPr/>
          </p:nvSpPr>
          <p:spPr>
            <a:xfrm>
              <a:off x="7450005" y="2545581"/>
              <a:ext cx="4475678" cy="295117"/>
            </a:xfrm>
            <a:prstGeom prst="rect">
              <a:avLst/>
            </a:prstGeom>
          </p:spPr>
          <p:txBody>
            <a:bodyPr vert="horz" lIns="0" tIns="0" rIns="0" bIns="0" rtlCol="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kern="1200" normalizeH="0" baseline="0">
                  <a:solidFill>
                    <a:schemeClr val="bg1"/>
                  </a:solidFill>
                  <a:latin typeface="Acumin Pro" panose="020B0504020202020204" pitchFamily="34" charset="77"/>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Wingdings" charset="2"/>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Reproducible porosity</a:t>
              </a:r>
            </a:p>
            <a:p>
              <a:pPr marL="0" marR="0" lvl="0" indent="0" algn="l" defTabSz="457200" rtl="0" eaLnBrk="1" fontAlgn="auto" latinLnBrk="0" hangingPunct="1">
                <a:lnSpc>
                  <a:spcPct val="100000"/>
                </a:lnSpc>
                <a:spcBef>
                  <a:spcPts val="0"/>
                </a:spcBef>
                <a:spcAft>
                  <a:spcPts val="0"/>
                </a:spcAft>
                <a:buClrTx/>
                <a:buSzTx/>
                <a:buFont typeface="Wingdings" charset="2"/>
                <a:buNone/>
                <a:tabLst/>
                <a:defRPr/>
              </a:pP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p:txBody>
        </p:sp>
      </p:grpSp>
      <p:grpSp>
        <p:nvGrpSpPr>
          <p:cNvPr id="30" name="Group 29">
            <a:extLst>
              <a:ext uri="{FF2B5EF4-FFF2-40B4-BE49-F238E27FC236}">
                <a16:creationId xmlns:a16="http://schemas.microsoft.com/office/drawing/2014/main" id="{EEA1B676-9DD3-9B75-E35E-1FE654396F5C}"/>
              </a:ext>
            </a:extLst>
          </p:cNvPr>
          <p:cNvGrpSpPr/>
          <p:nvPr/>
        </p:nvGrpSpPr>
        <p:grpSpPr>
          <a:xfrm>
            <a:off x="6680867" y="2741622"/>
            <a:ext cx="5244816" cy="716373"/>
            <a:chOff x="6680867" y="3271974"/>
            <a:chExt cx="5244816" cy="716373"/>
          </a:xfrm>
        </p:grpSpPr>
        <p:pic>
          <p:nvPicPr>
            <p:cNvPr id="31" name="Graphic 30">
              <a:extLst>
                <a:ext uri="{FF2B5EF4-FFF2-40B4-BE49-F238E27FC236}">
                  <a16:creationId xmlns:a16="http://schemas.microsoft.com/office/drawing/2014/main" id="{BAE15185-DF48-0E59-D824-F2A9F521A38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680867" y="3271974"/>
              <a:ext cx="716373" cy="716373"/>
            </a:xfrm>
            <a:prstGeom prst="rect">
              <a:avLst/>
            </a:prstGeom>
          </p:spPr>
        </p:pic>
        <p:sp>
          <p:nvSpPr>
            <p:cNvPr id="32" name="Text Placeholder 3">
              <a:extLst>
                <a:ext uri="{FF2B5EF4-FFF2-40B4-BE49-F238E27FC236}">
                  <a16:creationId xmlns:a16="http://schemas.microsoft.com/office/drawing/2014/main" id="{EC89C7DC-91BE-FE1D-6301-BCD23D598DBB}"/>
                </a:ext>
              </a:extLst>
            </p:cNvPr>
            <p:cNvSpPr txBox="1">
              <a:spLocks/>
            </p:cNvSpPr>
            <p:nvPr/>
          </p:nvSpPr>
          <p:spPr>
            <a:xfrm>
              <a:off x="7450005" y="3428498"/>
              <a:ext cx="4475678" cy="338555"/>
            </a:xfrm>
            <a:prstGeom prst="rect">
              <a:avLst/>
            </a:prstGeom>
          </p:spPr>
          <p:txBody>
            <a:bodyPr vert="horz" lIns="0" tIns="0" rIns="0" bIns="0" rtlCol="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kern="1200" normalizeH="0" baseline="0">
                  <a:solidFill>
                    <a:schemeClr val="bg1"/>
                  </a:solidFill>
                  <a:latin typeface="Acumin Pro" panose="020B0504020202020204" pitchFamily="34" charset="77"/>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Wingdings" charset="2"/>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Protective cover with limited stress shielding </a:t>
              </a:r>
            </a:p>
          </p:txBody>
        </p:sp>
      </p:grpSp>
      <p:grpSp>
        <p:nvGrpSpPr>
          <p:cNvPr id="33" name="Group 32">
            <a:extLst>
              <a:ext uri="{FF2B5EF4-FFF2-40B4-BE49-F238E27FC236}">
                <a16:creationId xmlns:a16="http://schemas.microsoft.com/office/drawing/2014/main" id="{9EE00C79-FAD0-D6FF-35E4-977AE297EA6F}"/>
              </a:ext>
            </a:extLst>
          </p:cNvPr>
          <p:cNvGrpSpPr/>
          <p:nvPr/>
        </p:nvGrpSpPr>
        <p:grpSpPr>
          <a:xfrm>
            <a:off x="6680867" y="3415217"/>
            <a:ext cx="5244816" cy="769138"/>
            <a:chOff x="6680867" y="4091873"/>
            <a:chExt cx="5244816" cy="769138"/>
          </a:xfrm>
        </p:grpSpPr>
        <p:pic>
          <p:nvPicPr>
            <p:cNvPr id="34" name="Graphic 33" descr="Braille with solid fill">
              <a:extLst>
                <a:ext uri="{FF2B5EF4-FFF2-40B4-BE49-F238E27FC236}">
                  <a16:creationId xmlns:a16="http://schemas.microsoft.com/office/drawing/2014/main" id="{015DA200-A45A-FB02-A7DB-8D0AA22CA4C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80867" y="4091873"/>
              <a:ext cx="769138" cy="769138"/>
            </a:xfrm>
            <a:prstGeom prst="rect">
              <a:avLst/>
            </a:prstGeom>
          </p:spPr>
        </p:pic>
        <p:sp>
          <p:nvSpPr>
            <p:cNvPr id="35" name="Text Placeholder 3">
              <a:extLst>
                <a:ext uri="{FF2B5EF4-FFF2-40B4-BE49-F238E27FC236}">
                  <a16:creationId xmlns:a16="http://schemas.microsoft.com/office/drawing/2014/main" id="{135B6FB6-7E7A-B696-09D3-31C34C613BF1}"/>
                </a:ext>
              </a:extLst>
            </p:cNvPr>
            <p:cNvSpPr txBox="1">
              <a:spLocks/>
            </p:cNvSpPr>
            <p:nvPr/>
          </p:nvSpPr>
          <p:spPr>
            <a:xfrm>
              <a:off x="7450005" y="4276387"/>
              <a:ext cx="4475678" cy="400110"/>
            </a:xfrm>
            <a:prstGeom prst="rect">
              <a:avLst/>
            </a:prstGeom>
          </p:spPr>
          <p:txBody>
            <a:bodyPr vert="horz" lIns="0" tIns="0" rIns="0" bIns="0" rtlCol="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kern="1200" normalizeH="0" baseline="0">
                  <a:solidFill>
                    <a:schemeClr val="bg1"/>
                  </a:solidFill>
                  <a:latin typeface="Acumin Pro" panose="020B0504020202020204" pitchFamily="34" charset="77"/>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Wingdings" charset="2"/>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Entirely resorbable and integrated graft</a:t>
              </a:r>
            </a:p>
          </p:txBody>
        </p:sp>
      </p:grpSp>
      <p:sp>
        <p:nvSpPr>
          <p:cNvPr id="36" name="Footer Placeholder 4">
            <a:extLst>
              <a:ext uri="{FF2B5EF4-FFF2-40B4-BE49-F238E27FC236}">
                <a16:creationId xmlns:a16="http://schemas.microsoft.com/office/drawing/2014/main" id="{AEFA6558-8CBE-47C1-6E44-83F06C374854}"/>
              </a:ext>
            </a:extLst>
          </p:cNvPr>
          <p:cNvSpPr txBox="1">
            <a:spLocks/>
          </p:cNvSpPr>
          <p:nvPr/>
        </p:nvSpPr>
        <p:spPr>
          <a:xfrm>
            <a:off x="8965721" y="5916070"/>
            <a:ext cx="2264535" cy="36036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Trabecular Bone SEM</a:t>
            </a:r>
            <a:r>
              <a:rPr lang="en-US" baseline="30000" dirty="0"/>
              <a:t>1</a:t>
            </a:r>
            <a:r>
              <a:rPr lang="en-US" dirty="0"/>
              <a:t> </a:t>
            </a:r>
          </a:p>
        </p:txBody>
      </p:sp>
      <p:pic>
        <p:nvPicPr>
          <p:cNvPr id="37" name="Picture 2" descr="Bone tissue, SEM - Stock Image - C037/2413 - Science Photo Library">
            <a:extLst>
              <a:ext uri="{FF2B5EF4-FFF2-40B4-BE49-F238E27FC236}">
                <a16:creationId xmlns:a16="http://schemas.microsoft.com/office/drawing/2014/main" id="{05E49314-C527-4D18-7289-A58127AC1D2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204007" y="4170365"/>
            <a:ext cx="1787964" cy="173222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A close-up of the moon&#10;&#10;Description automatically generated with low confidence">
            <a:extLst>
              <a:ext uri="{FF2B5EF4-FFF2-40B4-BE49-F238E27FC236}">
                <a16:creationId xmlns:a16="http://schemas.microsoft.com/office/drawing/2014/main" id="{C18D687F-B0B7-5FB9-6294-D172F7812AA1}"/>
              </a:ext>
            </a:extLst>
          </p:cNvPr>
          <p:cNvPicPr>
            <a:picLocks noChangeAspect="1"/>
          </p:cNvPicPr>
          <p:nvPr/>
        </p:nvPicPr>
        <p:blipFill>
          <a:blip r:embed="rId15"/>
          <a:stretch>
            <a:fillRect/>
          </a:stretch>
        </p:blipFill>
        <p:spPr>
          <a:xfrm>
            <a:off x="6966168" y="4170365"/>
            <a:ext cx="1916288" cy="1764706"/>
          </a:xfrm>
          <a:prstGeom prst="rect">
            <a:avLst/>
          </a:prstGeom>
        </p:spPr>
      </p:pic>
      <p:sp>
        <p:nvSpPr>
          <p:cNvPr id="39" name="Footer Placeholder 4">
            <a:extLst>
              <a:ext uri="{FF2B5EF4-FFF2-40B4-BE49-F238E27FC236}">
                <a16:creationId xmlns:a16="http://schemas.microsoft.com/office/drawing/2014/main" id="{F826A2D9-C16B-5C7C-6C45-75D3B03D92CF}"/>
              </a:ext>
            </a:extLst>
          </p:cNvPr>
          <p:cNvSpPr txBox="1">
            <a:spLocks/>
          </p:cNvSpPr>
          <p:nvPr/>
        </p:nvSpPr>
        <p:spPr>
          <a:xfrm>
            <a:off x="7126845" y="5916070"/>
            <a:ext cx="1594934" cy="36036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Hydrogel Core</a:t>
            </a:r>
          </a:p>
        </p:txBody>
      </p:sp>
      <p:sp>
        <p:nvSpPr>
          <p:cNvPr id="4" name="TextBox 3">
            <a:extLst>
              <a:ext uri="{FF2B5EF4-FFF2-40B4-BE49-F238E27FC236}">
                <a16:creationId xmlns:a16="http://schemas.microsoft.com/office/drawing/2014/main" id="{E9F08A66-C729-F9A8-7E19-19EEC59E3990}"/>
              </a:ext>
            </a:extLst>
          </p:cNvPr>
          <p:cNvSpPr txBox="1"/>
          <p:nvPr/>
        </p:nvSpPr>
        <p:spPr>
          <a:xfrm>
            <a:off x="2028017" y="6338837"/>
            <a:ext cx="3995004" cy="246221"/>
          </a:xfrm>
          <a:prstGeom prst="rect">
            <a:avLst/>
          </a:prstGeom>
          <a:noFill/>
        </p:spPr>
        <p:txBody>
          <a:bodyPr wrap="none" rtlCol="0">
            <a:spAutoFit/>
          </a:bodyPr>
          <a:lstStyle/>
          <a:p>
            <a:r>
              <a:rPr lang="en-US" sz="1000" dirty="0"/>
              <a:t>1. https://</a:t>
            </a:r>
            <a:r>
              <a:rPr lang="en-US" sz="1000" dirty="0" err="1"/>
              <a:t>www.sciencephoto.com</a:t>
            </a:r>
            <a:r>
              <a:rPr lang="en-US" sz="1000" dirty="0"/>
              <a:t>/media/879096/view/bone-tissue-</a:t>
            </a:r>
            <a:r>
              <a:rPr lang="en-US" sz="1000" dirty="0" err="1"/>
              <a:t>sem</a:t>
            </a:r>
            <a:endParaRPr lang="en-US" sz="1000" dirty="0"/>
          </a:p>
        </p:txBody>
      </p:sp>
      <p:grpSp>
        <p:nvGrpSpPr>
          <p:cNvPr id="46" name="Group 45">
            <a:extLst>
              <a:ext uri="{FF2B5EF4-FFF2-40B4-BE49-F238E27FC236}">
                <a16:creationId xmlns:a16="http://schemas.microsoft.com/office/drawing/2014/main" id="{3268444F-AF67-A2E5-EB93-9C3112A61329}"/>
              </a:ext>
            </a:extLst>
          </p:cNvPr>
          <p:cNvGrpSpPr/>
          <p:nvPr/>
        </p:nvGrpSpPr>
        <p:grpSpPr>
          <a:xfrm>
            <a:off x="3585173" y="4290073"/>
            <a:ext cx="2282565" cy="1764706"/>
            <a:chOff x="3585173" y="4290073"/>
            <a:chExt cx="2282565" cy="1764706"/>
          </a:xfrm>
        </p:grpSpPr>
        <p:pic>
          <p:nvPicPr>
            <p:cNvPr id="13" name="Picture 2">
              <a:extLst>
                <a:ext uri="{FF2B5EF4-FFF2-40B4-BE49-F238E27FC236}">
                  <a16:creationId xmlns:a16="http://schemas.microsoft.com/office/drawing/2014/main" id="{C6A220BD-8060-8A03-373F-1E67A23F1EB9}"/>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51384" t="38198" b="45666"/>
            <a:stretch/>
          </p:blipFill>
          <p:spPr bwMode="auto">
            <a:xfrm>
              <a:off x="3585173" y="4290073"/>
              <a:ext cx="2282565" cy="1764706"/>
            </a:xfrm>
            <a:prstGeom prst="roundRect">
              <a:avLst/>
            </a:prstGeom>
            <a:noFill/>
            <a:extLst>
              <a:ext uri="{909E8E84-426E-40DD-AFC4-6F175D3DCCD1}">
                <a14:hiddenFill xmlns:a14="http://schemas.microsoft.com/office/drawing/2010/main">
                  <a:solidFill>
                    <a:srgbClr val="FFFFFF"/>
                  </a:solidFill>
                </a14:hiddenFill>
              </a:ext>
            </a:extLst>
          </p:spPr>
        </p:pic>
        <p:sp>
          <p:nvSpPr>
            <p:cNvPr id="44" name="Rounded Rectangle 43">
              <a:extLst>
                <a:ext uri="{FF2B5EF4-FFF2-40B4-BE49-F238E27FC236}">
                  <a16:creationId xmlns:a16="http://schemas.microsoft.com/office/drawing/2014/main" id="{0BF9A579-9FAB-DC34-852B-D24194A095E6}"/>
                </a:ext>
              </a:extLst>
            </p:cNvPr>
            <p:cNvSpPr/>
            <p:nvPr/>
          </p:nvSpPr>
          <p:spPr>
            <a:xfrm>
              <a:off x="3585174" y="4307154"/>
              <a:ext cx="412969" cy="392251"/>
            </a:xfrm>
            <a:prstGeom prst="roundRect">
              <a:avLst>
                <a:gd name="adj" fmla="val 50000"/>
              </a:avLst>
            </a:prstGeom>
            <a:solidFill>
              <a:srgbClr val="222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Arrow: Down 47">
            <a:extLst>
              <a:ext uri="{FF2B5EF4-FFF2-40B4-BE49-F238E27FC236}">
                <a16:creationId xmlns:a16="http://schemas.microsoft.com/office/drawing/2014/main" id="{8F0C8831-219F-D497-1E79-A051790C8903}"/>
              </a:ext>
            </a:extLst>
          </p:cNvPr>
          <p:cNvSpPr/>
          <p:nvPr/>
        </p:nvSpPr>
        <p:spPr bwMode="auto">
          <a:xfrm rot="7198759">
            <a:off x="5119762" y="2963777"/>
            <a:ext cx="582353" cy="947654"/>
          </a:xfrm>
          <a:prstGeom prst="downArrow">
            <a:avLst/>
          </a:prstGeom>
          <a:solidFill>
            <a:srgbClr val="F1D1D7"/>
          </a:solidFill>
          <a:ln w="9525" cap="flat" cmpd="sng" algn="ctr">
            <a:solidFill>
              <a:srgbClr val="A904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49" name="Arrow: Down 48">
            <a:extLst>
              <a:ext uri="{FF2B5EF4-FFF2-40B4-BE49-F238E27FC236}">
                <a16:creationId xmlns:a16="http://schemas.microsoft.com/office/drawing/2014/main" id="{E0289355-FBE9-1906-81D9-82166F3AD5BF}"/>
              </a:ext>
            </a:extLst>
          </p:cNvPr>
          <p:cNvSpPr/>
          <p:nvPr/>
        </p:nvSpPr>
        <p:spPr bwMode="auto">
          <a:xfrm rot="7198759">
            <a:off x="3067406" y="3198328"/>
            <a:ext cx="582353" cy="947654"/>
          </a:xfrm>
          <a:prstGeom prst="downArrow">
            <a:avLst/>
          </a:prstGeom>
          <a:solidFill>
            <a:srgbClr val="F1D1D7"/>
          </a:solidFill>
          <a:ln w="9525" cap="flat" cmpd="sng" algn="ctr">
            <a:solidFill>
              <a:srgbClr val="A904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50" name="TextBox 49">
            <a:extLst>
              <a:ext uri="{FF2B5EF4-FFF2-40B4-BE49-F238E27FC236}">
                <a16:creationId xmlns:a16="http://schemas.microsoft.com/office/drawing/2014/main" id="{4A6A57BA-840A-3341-BE10-1FB077F85807}"/>
              </a:ext>
            </a:extLst>
          </p:cNvPr>
          <p:cNvSpPr txBox="1"/>
          <p:nvPr/>
        </p:nvSpPr>
        <p:spPr>
          <a:xfrm>
            <a:off x="2028017" y="6038322"/>
            <a:ext cx="916035" cy="369332"/>
          </a:xfrm>
          <a:prstGeom prst="rect">
            <a:avLst/>
          </a:prstGeom>
          <a:noFill/>
        </p:spPr>
        <p:txBody>
          <a:bodyPr wrap="square" rtlCol="0">
            <a:spAutoFit/>
          </a:bodyPr>
          <a:lstStyle/>
          <a:p>
            <a:r>
              <a:rPr lang="en-US"/>
              <a:t>Cover</a:t>
            </a:r>
            <a:endParaRPr lang="en-US" dirty="0"/>
          </a:p>
        </p:txBody>
      </p:sp>
      <p:sp>
        <p:nvSpPr>
          <p:cNvPr id="51" name="TextBox 50">
            <a:extLst>
              <a:ext uri="{FF2B5EF4-FFF2-40B4-BE49-F238E27FC236}">
                <a16:creationId xmlns:a16="http://schemas.microsoft.com/office/drawing/2014/main" id="{944F9596-3644-04A5-C210-7A8D16B24B1C}"/>
              </a:ext>
            </a:extLst>
          </p:cNvPr>
          <p:cNvSpPr txBox="1"/>
          <p:nvPr/>
        </p:nvSpPr>
        <p:spPr>
          <a:xfrm>
            <a:off x="4268437" y="6038322"/>
            <a:ext cx="916035" cy="369332"/>
          </a:xfrm>
          <a:prstGeom prst="rect">
            <a:avLst/>
          </a:prstGeom>
          <a:noFill/>
        </p:spPr>
        <p:txBody>
          <a:bodyPr wrap="square" rtlCol="0">
            <a:spAutoFit/>
          </a:bodyPr>
          <a:lstStyle/>
          <a:p>
            <a:r>
              <a:rPr lang="en-US" dirty="0"/>
              <a:t>Core</a:t>
            </a:r>
          </a:p>
        </p:txBody>
      </p:sp>
      <p:grpSp>
        <p:nvGrpSpPr>
          <p:cNvPr id="45" name="Group 44">
            <a:extLst>
              <a:ext uri="{FF2B5EF4-FFF2-40B4-BE49-F238E27FC236}">
                <a16:creationId xmlns:a16="http://schemas.microsoft.com/office/drawing/2014/main" id="{AFBBBC7E-1D5E-EB8F-626D-1E8EE2B27622}"/>
              </a:ext>
            </a:extLst>
          </p:cNvPr>
          <p:cNvGrpSpPr/>
          <p:nvPr/>
        </p:nvGrpSpPr>
        <p:grpSpPr>
          <a:xfrm>
            <a:off x="1214298" y="4290073"/>
            <a:ext cx="2329256" cy="1764706"/>
            <a:chOff x="1214298" y="4290073"/>
            <a:chExt cx="2329256" cy="1764706"/>
          </a:xfrm>
        </p:grpSpPr>
        <p:grpSp>
          <p:nvGrpSpPr>
            <p:cNvPr id="40" name="Group 39">
              <a:extLst>
                <a:ext uri="{FF2B5EF4-FFF2-40B4-BE49-F238E27FC236}">
                  <a16:creationId xmlns:a16="http://schemas.microsoft.com/office/drawing/2014/main" id="{6547C3CC-CC4F-C6D7-97C3-C4D859E822DE}"/>
                </a:ext>
              </a:extLst>
            </p:cNvPr>
            <p:cNvGrpSpPr/>
            <p:nvPr/>
          </p:nvGrpSpPr>
          <p:grpSpPr>
            <a:xfrm>
              <a:off x="1214298" y="4290073"/>
              <a:ext cx="2329256" cy="1764706"/>
              <a:chOff x="129830" y="4147881"/>
              <a:chExt cx="1962105" cy="1560127"/>
            </a:xfrm>
          </p:grpSpPr>
          <p:pic>
            <p:nvPicPr>
              <p:cNvPr id="41" name="Picture 2">
                <a:extLst>
                  <a:ext uri="{FF2B5EF4-FFF2-40B4-BE49-F238E27FC236}">
                    <a16:creationId xmlns:a16="http://schemas.microsoft.com/office/drawing/2014/main" id="{CF1E6B60-210C-5BC1-2C75-1B0158FEE9BE}"/>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38198" r="50389" b="45666"/>
              <a:stretch/>
            </p:blipFill>
            <p:spPr bwMode="auto">
              <a:xfrm>
                <a:off x="129830" y="4147881"/>
                <a:ext cx="1962105" cy="1560127"/>
              </a:xfrm>
              <a:prstGeom prst="roundRect">
                <a:avLst/>
              </a:prstGeom>
              <a:noFill/>
              <a:extLst>
                <a:ext uri="{909E8E84-426E-40DD-AFC4-6F175D3DCCD1}">
                  <a14:hiddenFill xmlns:a14="http://schemas.microsoft.com/office/drawing/2010/main">
                    <a:solidFill>
                      <a:srgbClr val="FFFFFF"/>
                    </a:solidFill>
                  </a14:hiddenFill>
                </a:ext>
              </a:extLst>
            </p:spPr>
          </p:pic>
          <p:sp>
            <p:nvSpPr>
              <p:cNvPr id="42" name="Rounded Rectangle 41">
                <a:extLst>
                  <a:ext uri="{FF2B5EF4-FFF2-40B4-BE49-F238E27FC236}">
                    <a16:creationId xmlns:a16="http://schemas.microsoft.com/office/drawing/2014/main" id="{BA18F9CE-7925-3450-4C87-D8750596E565}"/>
                  </a:ext>
                </a:extLst>
              </p:cNvPr>
              <p:cNvSpPr/>
              <p:nvPr/>
            </p:nvSpPr>
            <p:spPr>
              <a:xfrm>
                <a:off x="169182" y="4192826"/>
                <a:ext cx="347874" cy="346778"/>
              </a:xfrm>
              <a:prstGeom prst="roundRect">
                <a:avLst>
                  <a:gd name="adj" fmla="val 50000"/>
                </a:avLst>
              </a:prstGeom>
              <a:solidFill>
                <a:srgbClr val="222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ounded Rectangle 13">
              <a:extLst>
                <a:ext uri="{FF2B5EF4-FFF2-40B4-BE49-F238E27FC236}">
                  <a16:creationId xmlns:a16="http://schemas.microsoft.com/office/drawing/2014/main" id="{118AFD7F-8730-547A-C027-0B639C5ED63A}"/>
                </a:ext>
              </a:extLst>
            </p:cNvPr>
            <p:cNvSpPr/>
            <p:nvPr/>
          </p:nvSpPr>
          <p:spPr>
            <a:xfrm>
              <a:off x="1219369" y="4340912"/>
              <a:ext cx="412969" cy="392251"/>
            </a:xfrm>
            <a:prstGeom prst="roundRect">
              <a:avLst>
                <a:gd name="adj" fmla="val 50000"/>
              </a:avLst>
            </a:prstGeom>
            <a:solidFill>
              <a:srgbClr val="2222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4765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6" grpId="0"/>
      <p:bldP spid="39" grpId="0"/>
      <p:bldP spid="48" grpId="0" animBg="1"/>
      <p:bldP spid="49" grpId="0" animBg="1"/>
      <p:bldP spid="50"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B9FA4C3-FB08-8D7F-2757-DC6149ABA8BA}"/>
              </a:ext>
            </a:extLst>
          </p:cNvPr>
          <p:cNvGraphicFramePr>
            <a:graphicFrameLocks/>
          </p:cNvGraphicFramePr>
          <p:nvPr>
            <p:extLst>
              <p:ext uri="{D42A27DB-BD31-4B8C-83A1-F6EECF244321}">
                <p14:modId xmlns:p14="http://schemas.microsoft.com/office/powerpoint/2010/main" val="2509880447"/>
              </p:ext>
            </p:extLst>
          </p:nvPr>
        </p:nvGraphicFramePr>
        <p:xfrm>
          <a:off x="5825900" y="1046789"/>
          <a:ext cx="5756671" cy="26307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FAE9D4B9-C03A-FF47-81D7-B62CA043AAC2}"/>
              </a:ext>
            </a:extLst>
          </p:cNvPr>
          <p:cNvGraphicFramePr>
            <a:graphicFrameLocks/>
          </p:cNvGraphicFramePr>
          <p:nvPr>
            <p:extLst>
              <p:ext uri="{D42A27DB-BD31-4B8C-83A1-F6EECF244321}">
                <p14:modId xmlns:p14="http://schemas.microsoft.com/office/powerpoint/2010/main" val="3904778150"/>
              </p:ext>
            </p:extLst>
          </p:nvPr>
        </p:nvGraphicFramePr>
        <p:xfrm>
          <a:off x="430051" y="3513244"/>
          <a:ext cx="5657288" cy="2612746"/>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609427" y="284949"/>
            <a:ext cx="9592274" cy="554232"/>
          </a:xfrm>
        </p:spPr>
        <p:txBody>
          <a:bodyPr/>
          <a:lstStyle/>
          <a:p>
            <a:r>
              <a:rPr lang="en-US" sz="2600" dirty="0"/>
              <a:t>A porous cover sustains mastication while limiting stress shielding</a:t>
            </a:r>
          </a:p>
        </p:txBody>
      </p:sp>
      <p:sp>
        <p:nvSpPr>
          <p:cNvPr id="3" name="Content Placeholder 2"/>
          <p:cNvSpPr>
            <a:spLocks noGrp="1"/>
          </p:cNvSpPr>
          <p:nvPr>
            <p:ph idx="1"/>
          </p:nvPr>
        </p:nvSpPr>
        <p:spPr>
          <a:xfrm>
            <a:off x="609419" y="-3874127"/>
            <a:ext cx="10973153" cy="3645527"/>
          </a:xfrm>
        </p:spPr>
        <p:txBody>
          <a:bodyPr/>
          <a:lstStyle/>
          <a:p>
            <a:pPr marL="0" indent="0">
              <a:buNone/>
            </a:pPr>
            <a:r>
              <a:rPr lang="en-US" sz="2400" dirty="0"/>
              <a:t>Example slide:</a:t>
            </a:r>
          </a:p>
          <a:p>
            <a:pPr marL="457200" indent="-457200">
              <a:buFont typeface="Arial" panose="020B0604020202020204" pitchFamily="34" charset="0"/>
              <a:buChar char="•"/>
            </a:pPr>
            <a:r>
              <a:rPr lang="en-US" sz="2400" dirty="0"/>
              <a:t>We discovered – for the first time ever – that there’s now a scientific way to determine which women will relapse following surgery and chemotherapy for triple negative breast and which will remain disease free for up to at least two years</a:t>
            </a:r>
          </a:p>
          <a:p>
            <a:pPr marL="457200" indent="-457200">
              <a:buFont typeface="Arial" panose="020B0604020202020204" pitchFamily="34" charset="0"/>
              <a:buChar char="•"/>
            </a:pPr>
            <a:r>
              <a:rPr lang="en-US" sz="2400" dirty="0"/>
              <a:t>This discovery stops the fear of the unknown that women with triple negative breast cancer having been living in, by providing them a scientific way to determine whether or not their disease is coming back</a:t>
            </a:r>
          </a:p>
          <a:p>
            <a:pPr marL="457200" indent="-457200">
              <a:buFont typeface="Arial" panose="020B0604020202020204" pitchFamily="34" charset="0"/>
              <a:buChar char="•"/>
            </a:pPr>
            <a:r>
              <a:rPr lang="en-US" sz="2400" dirty="0"/>
              <a:t>These findings are so significant they are now being used in clinical studies beyond triple negative breast cancer, to now include colon and other breast cancer studies.</a:t>
            </a:r>
          </a:p>
          <a:p>
            <a:endParaRPr lang="en-US" sz="2400" dirty="0"/>
          </a:p>
        </p:txBody>
      </p:sp>
      <p:graphicFrame>
        <p:nvGraphicFramePr>
          <p:cNvPr id="30" name="Chart 29">
            <a:extLst>
              <a:ext uri="{FF2B5EF4-FFF2-40B4-BE49-F238E27FC236}">
                <a16:creationId xmlns:a16="http://schemas.microsoft.com/office/drawing/2014/main" id="{031449E8-8AFD-5079-0059-7AFEEE94BFAC}"/>
              </a:ext>
            </a:extLst>
          </p:cNvPr>
          <p:cNvGraphicFramePr>
            <a:graphicFrameLocks/>
          </p:cNvGraphicFramePr>
          <p:nvPr>
            <p:extLst>
              <p:ext uri="{D42A27DB-BD31-4B8C-83A1-F6EECF244321}">
                <p14:modId xmlns:p14="http://schemas.microsoft.com/office/powerpoint/2010/main" val="3581159141"/>
              </p:ext>
            </p:extLst>
          </p:nvPr>
        </p:nvGraphicFramePr>
        <p:xfrm>
          <a:off x="13553713" y="5950524"/>
          <a:ext cx="5155988" cy="2902365"/>
        </p:xfrm>
        <a:graphic>
          <a:graphicData uri="http://schemas.openxmlformats.org/drawingml/2006/chart">
            <c:chart xmlns:c="http://schemas.openxmlformats.org/drawingml/2006/chart" xmlns:r="http://schemas.openxmlformats.org/officeDocument/2006/relationships" r:id="rId5"/>
          </a:graphicData>
        </a:graphic>
      </p:graphicFrame>
      <p:pic>
        <p:nvPicPr>
          <p:cNvPr id="43" name="Picture 42">
            <a:extLst>
              <a:ext uri="{FF2B5EF4-FFF2-40B4-BE49-F238E27FC236}">
                <a16:creationId xmlns:a16="http://schemas.microsoft.com/office/drawing/2014/main" id="{1459C28A-0096-9B6D-EB76-D197896441C1}"/>
              </a:ext>
            </a:extLst>
          </p:cNvPr>
          <p:cNvPicPr>
            <a:picLocks noChangeAspect="1"/>
          </p:cNvPicPr>
          <p:nvPr/>
        </p:nvPicPr>
        <p:blipFill>
          <a:blip r:embed="rId6"/>
          <a:stretch>
            <a:fillRect/>
          </a:stretch>
        </p:blipFill>
        <p:spPr>
          <a:xfrm>
            <a:off x="19052532" y="6104718"/>
            <a:ext cx="5295104" cy="2999232"/>
          </a:xfrm>
          <a:prstGeom prst="rect">
            <a:avLst/>
          </a:prstGeom>
        </p:spPr>
      </p:pic>
      <p:pic>
        <p:nvPicPr>
          <p:cNvPr id="50" name="Picture 49" descr="A graph with numbers and symbols&#10;&#10;Description automatically generated">
            <a:extLst>
              <a:ext uri="{FF2B5EF4-FFF2-40B4-BE49-F238E27FC236}">
                <a16:creationId xmlns:a16="http://schemas.microsoft.com/office/drawing/2014/main" id="{F688CE3F-079E-92B3-B3B5-EAFD222FC2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94600" y="3819494"/>
            <a:ext cx="4843448" cy="2143981"/>
          </a:xfrm>
          <a:prstGeom prst="rect">
            <a:avLst/>
          </a:prstGeom>
        </p:spPr>
      </p:pic>
      <p:pic>
        <p:nvPicPr>
          <p:cNvPr id="52" name="Picture 51" descr="A graph of a graph with numbers and a line of black and white text&#10;&#10;Description automatically generated with medium confidence">
            <a:extLst>
              <a:ext uri="{FF2B5EF4-FFF2-40B4-BE49-F238E27FC236}">
                <a16:creationId xmlns:a16="http://schemas.microsoft.com/office/drawing/2014/main" id="{DB022B9E-2860-4C4C-D739-E5E00FE7A3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36799" y="3843245"/>
            <a:ext cx="4476345" cy="2143981"/>
          </a:xfrm>
          <a:prstGeom prst="rect">
            <a:avLst/>
          </a:prstGeom>
        </p:spPr>
      </p:pic>
      <p:grpSp>
        <p:nvGrpSpPr>
          <p:cNvPr id="70" name="Group 69">
            <a:extLst>
              <a:ext uri="{FF2B5EF4-FFF2-40B4-BE49-F238E27FC236}">
                <a16:creationId xmlns:a16="http://schemas.microsoft.com/office/drawing/2014/main" id="{51555DFE-F389-83A8-3653-1E0A6D9C1D06}"/>
              </a:ext>
            </a:extLst>
          </p:cNvPr>
          <p:cNvGrpSpPr/>
          <p:nvPr/>
        </p:nvGrpSpPr>
        <p:grpSpPr>
          <a:xfrm>
            <a:off x="1320478" y="3597443"/>
            <a:ext cx="1634318" cy="812276"/>
            <a:chOff x="1181215" y="1186103"/>
            <a:chExt cx="3888558" cy="1917404"/>
          </a:xfrm>
        </p:grpSpPr>
        <p:pic>
          <p:nvPicPr>
            <p:cNvPr id="53" name="Picture 52" descr="A picture containing light&#10;&#10;Description automatically generated">
              <a:extLst>
                <a:ext uri="{FF2B5EF4-FFF2-40B4-BE49-F238E27FC236}">
                  <a16:creationId xmlns:a16="http://schemas.microsoft.com/office/drawing/2014/main" id="{75D87AE3-FADC-33A8-ABAD-F03617F08A7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9414" t="15721" r="13039" b="36557"/>
            <a:stretch/>
          </p:blipFill>
          <p:spPr>
            <a:xfrm>
              <a:off x="4374642" y="1186103"/>
              <a:ext cx="695131" cy="1917404"/>
            </a:xfrm>
            <a:prstGeom prst="rect">
              <a:avLst/>
            </a:prstGeom>
          </p:spPr>
        </p:pic>
        <p:pic>
          <p:nvPicPr>
            <p:cNvPr id="54" name="Picture 53" descr="A picture containing light&#10;&#10;Description automatically generated">
              <a:extLst>
                <a:ext uri="{FF2B5EF4-FFF2-40B4-BE49-F238E27FC236}">
                  <a16:creationId xmlns:a16="http://schemas.microsoft.com/office/drawing/2014/main" id="{152D8936-5E7E-8ECF-71F2-A04D5B0FFAE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7912" r="21567" b="18806"/>
            <a:stretch/>
          </p:blipFill>
          <p:spPr>
            <a:xfrm rot="260265">
              <a:off x="1181215" y="1203368"/>
              <a:ext cx="3154618" cy="1767144"/>
            </a:xfrm>
            <a:prstGeom prst="rect">
              <a:avLst/>
            </a:prstGeom>
          </p:spPr>
        </p:pic>
      </p:grpSp>
      <p:grpSp>
        <p:nvGrpSpPr>
          <p:cNvPr id="55" name="Group 54">
            <a:extLst>
              <a:ext uri="{FF2B5EF4-FFF2-40B4-BE49-F238E27FC236}">
                <a16:creationId xmlns:a16="http://schemas.microsoft.com/office/drawing/2014/main" id="{D3785487-243A-5FE1-A424-2F58026A4766}"/>
              </a:ext>
            </a:extLst>
          </p:cNvPr>
          <p:cNvGrpSpPr/>
          <p:nvPr/>
        </p:nvGrpSpPr>
        <p:grpSpPr>
          <a:xfrm>
            <a:off x="6778562" y="904171"/>
            <a:ext cx="1795290" cy="968355"/>
            <a:chOff x="5210236" y="1213027"/>
            <a:chExt cx="3773326" cy="1874549"/>
          </a:xfrm>
        </p:grpSpPr>
        <p:pic>
          <p:nvPicPr>
            <p:cNvPr id="56" name="Picture 55">
              <a:extLst>
                <a:ext uri="{FF2B5EF4-FFF2-40B4-BE49-F238E27FC236}">
                  <a16:creationId xmlns:a16="http://schemas.microsoft.com/office/drawing/2014/main" id="{EBC627A1-FD20-D259-2922-767EFF9C38A5}"/>
                </a:ext>
              </a:extLst>
            </p:cNvPr>
            <p:cNvPicPr>
              <a:picLocks noChangeAspect="1"/>
            </p:cNvPicPr>
            <p:nvPr/>
          </p:nvPicPr>
          <p:blipFill rotWithShape="1">
            <a:blip r:embed="rId11"/>
            <a:srcRect l="17047" t="2263" r="20947" b="20211"/>
            <a:stretch/>
          </p:blipFill>
          <p:spPr>
            <a:xfrm>
              <a:off x="5210236" y="1274697"/>
              <a:ext cx="3179995" cy="1660789"/>
            </a:xfrm>
            <a:prstGeom prst="rect">
              <a:avLst/>
            </a:prstGeom>
          </p:spPr>
        </p:pic>
        <p:pic>
          <p:nvPicPr>
            <p:cNvPr id="57" name="Picture 56">
              <a:extLst>
                <a:ext uri="{FF2B5EF4-FFF2-40B4-BE49-F238E27FC236}">
                  <a16:creationId xmlns:a16="http://schemas.microsoft.com/office/drawing/2014/main" id="{22DC1AF7-B539-29AC-D3FC-BC9DF862EB34}"/>
                </a:ext>
              </a:extLst>
            </p:cNvPr>
            <p:cNvPicPr>
              <a:picLocks noChangeAspect="1"/>
            </p:cNvPicPr>
            <p:nvPr/>
          </p:nvPicPr>
          <p:blipFill rotWithShape="1">
            <a:blip r:embed="rId11"/>
            <a:srcRect l="78804" t="14910" r="12677" b="35912"/>
            <a:stretch/>
          </p:blipFill>
          <p:spPr>
            <a:xfrm>
              <a:off x="8206183" y="1213027"/>
              <a:ext cx="777379" cy="1874549"/>
            </a:xfrm>
            <a:prstGeom prst="rect">
              <a:avLst/>
            </a:prstGeom>
          </p:spPr>
        </p:pic>
      </p:grpSp>
      <p:grpSp>
        <p:nvGrpSpPr>
          <p:cNvPr id="69" name="Group 68">
            <a:extLst>
              <a:ext uri="{FF2B5EF4-FFF2-40B4-BE49-F238E27FC236}">
                <a16:creationId xmlns:a16="http://schemas.microsoft.com/office/drawing/2014/main" id="{A63C9571-7556-5B02-4625-83C02C027B22}"/>
              </a:ext>
            </a:extLst>
          </p:cNvPr>
          <p:cNvGrpSpPr/>
          <p:nvPr/>
        </p:nvGrpSpPr>
        <p:grpSpPr>
          <a:xfrm>
            <a:off x="-8439729" y="1828163"/>
            <a:ext cx="5505915" cy="3890488"/>
            <a:chOff x="-682938" y="3303264"/>
            <a:chExt cx="5374345" cy="3679776"/>
          </a:xfrm>
        </p:grpSpPr>
        <p:grpSp>
          <p:nvGrpSpPr>
            <p:cNvPr id="58" name="Group 57">
              <a:extLst>
                <a:ext uri="{FF2B5EF4-FFF2-40B4-BE49-F238E27FC236}">
                  <a16:creationId xmlns:a16="http://schemas.microsoft.com/office/drawing/2014/main" id="{051FE19F-13DE-7FA4-93C0-32281CE5F672}"/>
                </a:ext>
              </a:extLst>
            </p:cNvPr>
            <p:cNvGrpSpPr/>
            <p:nvPr/>
          </p:nvGrpSpPr>
          <p:grpSpPr>
            <a:xfrm>
              <a:off x="459500" y="3429000"/>
              <a:ext cx="4231907" cy="1951648"/>
              <a:chOff x="4231528" y="960381"/>
              <a:chExt cx="5061471" cy="2287477"/>
            </a:xfrm>
          </p:grpSpPr>
          <p:grpSp>
            <p:nvGrpSpPr>
              <p:cNvPr id="59" name="Group 58">
                <a:extLst>
                  <a:ext uri="{FF2B5EF4-FFF2-40B4-BE49-F238E27FC236}">
                    <a16:creationId xmlns:a16="http://schemas.microsoft.com/office/drawing/2014/main" id="{5B01BC11-F0D1-B9A1-FAAA-0C8EF1E013CD}"/>
                  </a:ext>
                </a:extLst>
              </p:cNvPr>
              <p:cNvGrpSpPr/>
              <p:nvPr/>
            </p:nvGrpSpPr>
            <p:grpSpPr>
              <a:xfrm>
                <a:off x="4231528" y="960381"/>
                <a:ext cx="4700342" cy="2287477"/>
                <a:chOff x="13798634" y="12245185"/>
                <a:chExt cx="10991045" cy="5498663"/>
              </a:xfrm>
            </p:grpSpPr>
            <p:pic>
              <p:nvPicPr>
                <p:cNvPr id="61" name="Picture 60">
                  <a:extLst>
                    <a:ext uri="{FF2B5EF4-FFF2-40B4-BE49-F238E27FC236}">
                      <a16:creationId xmlns:a16="http://schemas.microsoft.com/office/drawing/2014/main" id="{30876E45-BAB9-F779-8EF3-A6085D55843C}"/>
                    </a:ext>
                  </a:extLst>
                </p:cNvPr>
                <p:cNvPicPr>
                  <a:picLocks noChangeAspect="1"/>
                </p:cNvPicPr>
                <p:nvPr/>
              </p:nvPicPr>
              <p:blipFill rotWithShape="1">
                <a:blip r:embed="rId12"/>
                <a:srcRect l="15840" r="21428" b="20192"/>
                <a:stretch/>
              </p:blipFill>
              <p:spPr>
                <a:xfrm rot="283814">
                  <a:off x="13798634" y="12245185"/>
                  <a:ext cx="10662721" cy="5498663"/>
                </a:xfrm>
                <a:prstGeom prst="rect">
                  <a:avLst/>
                </a:prstGeom>
              </p:spPr>
            </p:pic>
            <p:sp>
              <p:nvSpPr>
                <p:cNvPr id="62" name="Rectangle 61">
                  <a:extLst>
                    <a:ext uri="{FF2B5EF4-FFF2-40B4-BE49-F238E27FC236}">
                      <a16:creationId xmlns:a16="http://schemas.microsoft.com/office/drawing/2014/main" id="{B0DB64A8-DE65-CDA4-4FD9-72D7A85F2CC4}"/>
                    </a:ext>
                  </a:extLst>
                </p:cNvPr>
                <p:cNvSpPr/>
                <p:nvPr/>
              </p:nvSpPr>
              <p:spPr>
                <a:xfrm>
                  <a:off x="23795271" y="13139693"/>
                  <a:ext cx="994408" cy="415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0"/>
                </a:p>
              </p:txBody>
            </p:sp>
          </p:grpSp>
          <p:pic>
            <p:nvPicPr>
              <p:cNvPr id="60" name="Picture 59">
                <a:extLst>
                  <a:ext uri="{FF2B5EF4-FFF2-40B4-BE49-F238E27FC236}">
                    <a16:creationId xmlns:a16="http://schemas.microsoft.com/office/drawing/2014/main" id="{52C015B5-E2AB-D61A-CBF2-7FA4584DC2F1}"/>
                  </a:ext>
                </a:extLst>
              </p:cNvPr>
              <p:cNvPicPr>
                <a:picLocks noChangeAspect="1"/>
              </p:cNvPicPr>
              <p:nvPr/>
            </p:nvPicPr>
            <p:blipFill rotWithShape="1">
              <a:blip r:embed="rId12"/>
              <a:srcRect l="78943" t="11586" r="12495" b="40138"/>
              <a:stretch/>
            </p:blipFill>
            <p:spPr>
              <a:xfrm>
                <a:off x="8371504" y="960381"/>
                <a:ext cx="921495" cy="2170098"/>
              </a:xfrm>
              <a:prstGeom prst="rect">
                <a:avLst/>
              </a:prstGeom>
            </p:spPr>
          </p:pic>
        </p:grpSp>
        <p:grpSp>
          <p:nvGrpSpPr>
            <p:cNvPr id="63" name="Group 62">
              <a:extLst>
                <a:ext uri="{FF2B5EF4-FFF2-40B4-BE49-F238E27FC236}">
                  <a16:creationId xmlns:a16="http://schemas.microsoft.com/office/drawing/2014/main" id="{9A62E1A4-535E-E7AB-36BD-2BE6CCD40E94}"/>
                </a:ext>
              </a:extLst>
            </p:cNvPr>
            <p:cNvGrpSpPr/>
            <p:nvPr/>
          </p:nvGrpSpPr>
          <p:grpSpPr>
            <a:xfrm rot="17880530">
              <a:off x="-764694" y="3385020"/>
              <a:ext cx="3679776" cy="3516264"/>
              <a:chOff x="-615152" y="-514053"/>
              <a:chExt cx="3679776" cy="3516264"/>
            </a:xfrm>
          </p:grpSpPr>
          <p:pic>
            <p:nvPicPr>
              <p:cNvPr id="64" name="Picture 63">
                <a:extLst>
                  <a:ext uri="{FF2B5EF4-FFF2-40B4-BE49-F238E27FC236}">
                    <a16:creationId xmlns:a16="http://schemas.microsoft.com/office/drawing/2014/main" id="{DC5DFF11-C0C3-D376-5417-C5B29CE72F6C}"/>
                  </a:ext>
                </a:extLst>
              </p:cNvPr>
              <p:cNvPicPr>
                <a:picLocks noChangeAspect="1"/>
              </p:cNvPicPr>
              <p:nvPr/>
            </p:nvPicPr>
            <p:blipFill rotWithShape="1">
              <a:blip r:embed="rId12"/>
              <a:srcRect l="48407" t="25957" r="37655" b="38577"/>
              <a:stretch/>
            </p:blipFill>
            <p:spPr>
              <a:xfrm rot="4374376">
                <a:off x="-582182" y="-547023"/>
                <a:ext cx="2762543" cy="2828483"/>
              </a:xfrm>
              <a:prstGeom prst="ellipse">
                <a:avLst/>
              </a:prstGeom>
              <a:ln w="28575">
                <a:solidFill>
                  <a:schemeClr val="accent3"/>
                </a:solidFill>
                <a:prstDash val="dash"/>
              </a:ln>
            </p:spPr>
          </p:pic>
          <p:sp>
            <p:nvSpPr>
              <p:cNvPr id="65" name="Oval 64">
                <a:extLst>
                  <a:ext uri="{FF2B5EF4-FFF2-40B4-BE49-F238E27FC236}">
                    <a16:creationId xmlns:a16="http://schemas.microsoft.com/office/drawing/2014/main" id="{B5A675E4-C8F1-BFF8-1A72-F73B87E9CD14}"/>
                  </a:ext>
                </a:extLst>
              </p:cNvPr>
              <p:cNvSpPr/>
              <p:nvPr/>
            </p:nvSpPr>
            <p:spPr>
              <a:xfrm>
                <a:off x="2210514" y="2178246"/>
                <a:ext cx="854110" cy="823965"/>
              </a:xfrm>
              <a:prstGeom prst="ellipse">
                <a:avLst/>
              </a:prstGeom>
              <a:noFill/>
              <a:ln w="28575">
                <a:solidFill>
                  <a:schemeClr val="accent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1463D174-8655-EA43-801D-1EDC660B770E}"/>
                  </a:ext>
                </a:extLst>
              </p:cNvPr>
              <p:cNvCxnSpPr>
                <a:cxnSpLocks/>
                <a:stCxn id="65" idx="2"/>
              </p:cNvCxnSpPr>
              <p:nvPr/>
            </p:nvCxnSpPr>
            <p:spPr>
              <a:xfrm rot="3719470" flipH="1">
                <a:off x="847375" y="1771315"/>
                <a:ext cx="1067000" cy="1311859"/>
              </a:xfrm>
              <a:prstGeom prst="line">
                <a:avLst/>
              </a:prstGeom>
              <a:ln w="28575">
                <a:prstDash val="dash"/>
              </a:ln>
            </p:spPr>
            <p:style>
              <a:lnRef idx="3">
                <a:schemeClr val="accent3"/>
              </a:lnRef>
              <a:fillRef idx="0">
                <a:schemeClr val="accent3"/>
              </a:fillRef>
              <a:effectRef idx="2">
                <a:schemeClr val="accent3"/>
              </a:effectRef>
              <a:fontRef idx="minor">
                <a:schemeClr val="tx1"/>
              </a:fontRef>
            </p:style>
          </p:cxnSp>
          <p:cxnSp>
            <p:nvCxnSpPr>
              <p:cNvPr id="67" name="Straight Connector 66">
                <a:extLst>
                  <a:ext uri="{FF2B5EF4-FFF2-40B4-BE49-F238E27FC236}">
                    <a16:creationId xmlns:a16="http://schemas.microsoft.com/office/drawing/2014/main" id="{86AD867F-716C-8B54-F1A7-27B355C4D7F0}"/>
                  </a:ext>
                </a:extLst>
              </p:cNvPr>
              <p:cNvCxnSpPr>
                <a:cxnSpLocks/>
              </p:cNvCxnSpPr>
              <p:nvPr/>
            </p:nvCxnSpPr>
            <p:spPr>
              <a:xfrm rot="3719470" flipH="1" flipV="1">
                <a:off x="1351429" y="1223062"/>
                <a:ext cx="2422870" cy="218519"/>
              </a:xfrm>
              <a:prstGeom prst="line">
                <a:avLst/>
              </a:prstGeom>
              <a:ln w="2857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sp>
        <p:nvSpPr>
          <p:cNvPr id="68" name="Rounded Rectangle 67">
            <a:extLst>
              <a:ext uri="{FF2B5EF4-FFF2-40B4-BE49-F238E27FC236}">
                <a16:creationId xmlns:a16="http://schemas.microsoft.com/office/drawing/2014/main" id="{B8634F2F-EF28-BB71-9832-039419C54428}"/>
              </a:ext>
            </a:extLst>
          </p:cNvPr>
          <p:cNvSpPr/>
          <p:nvPr/>
        </p:nvSpPr>
        <p:spPr>
          <a:xfrm>
            <a:off x="12993167" y="-835967"/>
            <a:ext cx="5444881" cy="713280"/>
          </a:xfrm>
          <a:prstGeom prst="roundRect">
            <a:avLst>
              <a:gd name="adj" fmla="val 41607"/>
            </a:avLst>
          </a:prstGeom>
          <a:solidFill>
            <a:srgbClr val="F1D1D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ysClr val="windowText" lastClr="000000"/>
                </a:solidFill>
              </a:rPr>
              <a:t>The 0.5mm porous cover experienced the highest strain, almost doubling the solid model </a:t>
            </a:r>
          </a:p>
        </p:txBody>
      </p:sp>
      <p:sp>
        <p:nvSpPr>
          <p:cNvPr id="72" name="Rounded Rectangle 71">
            <a:extLst>
              <a:ext uri="{FF2B5EF4-FFF2-40B4-BE49-F238E27FC236}">
                <a16:creationId xmlns:a16="http://schemas.microsoft.com/office/drawing/2014/main" id="{03D7A480-F3AC-C0E3-CFB6-7E138132D1B1}"/>
              </a:ext>
            </a:extLst>
          </p:cNvPr>
          <p:cNvSpPr/>
          <p:nvPr/>
        </p:nvSpPr>
        <p:spPr>
          <a:xfrm>
            <a:off x="17918347" y="-2551809"/>
            <a:ext cx="5444881" cy="713280"/>
          </a:xfrm>
          <a:prstGeom prst="roundRect">
            <a:avLst>
              <a:gd name="adj" fmla="val 41607"/>
            </a:avLst>
          </a:prstGeom>
          <a:solidFill>
            <a:srgbClr val="F1D1D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ysClr val="windowText" lastClr="000000"/>
                </a:solidFill>
              </a:rPr>
              <a:t>The 0.5mm porous cover lowered the overall strain, for both the solid and hydrogel core.</a:t>
            </a:r>
          </a:p>
        </p:txBody>
      </p:sp>
      <p:sp>
        <p:nvSpPr>
          <p:cNvPr id="73" name="Rounded Rectangle 72">
            <a:extLst>
              <a:ext uri="{FF2B5EF4-FFF2-40B4-BE49-F238E27FC236}">
                <a16:creationId xmlns:a16="http://schemas.microsoft.com/office/drawing/2014/main" id="{F6D268C2-6070-A24E-1396-185ECACFD5AA}"/>
              </a:ext>
            </a:extLst>
          </p:cNvPr>
          <p:cNvSpPr/>
          <p:nvPr/>
        </p:nvSpPr>
        <p:spPr>
          <a:xfrm>
            <a:off x="-6438396" y="6316104"/>
            <a:ext cx="5807747" cy="1102062"/>
          </a:xfrm>
          <a:prstGeom prst="roundRect">
            <a:avLst>
              <a:gd name="adj" fmla="val 41607"/>
            </a:avLst>
          </a:prstGeom>
          <a:solidFill>
            <a:srgbClr val="F1D1D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ysClr val="windowText" lastClr="000000"/>
                </a:solidFill>
              </a:rPr>
              <a:t>Screws and a small porosity had a minimal effect on displacement. A larger porosity had a larger effect on displacement.</a:t>
            </a:r>
          </a:p>
        </p:txBody>
      </p:sp>
      <p:sp>
        <p:nvSpPr>
          <p:cNvPr id="74" name="Rounded Rectangle 73">
            <a:extLst>
              <a:ext uri="{FF2B5EF4-FFF2-40B4-BE49-F238E27FC236}">
                <a16:creationId xmlns:a16="http://schemas.microsoft.com/office/drawing/2014/main" id="{6A36178E-88F7-0A79-44DE-8F245638BA17}"/>
              </a:ext>
            </a:extLst>
          </p:cNvPr>
          <p:cNvSpPr/>
          <p:nvPr/>
        </p:nvSpPr>
        <p:spPr>
          <a:xfrm>
            <a:off x="12232362" y="-5099666"/>
            <a:ext cx="5444881" cy="1707073"/>
          </a:xfrm>
          <a:prstGeom prst="roundRect">
            <a:avLst>
              <a:gd name="adj" fmla="val 41607"/>
            </a:avLst>
          </a:prstGeom>
          <a:solidFill>
            <a:srgbClr val="F1D1D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ysClr val="windowText" lastClr="000000"/>
                </a:solidFill>
              </a:rPr>
              <a:t>Pore sizes didn’t affect the solid core VMS.</a:t>
            </a:r>
          </a:p>
          <a:p>
            <a:pPr algn="ctr"/>
            <a:endParaRPr lang="en-US" dirty="0">
              <a:solidFill>
                <a:sysClr val="windowText" lastClr="000000"/>
              </a:solidFill>
            </a:endParaRPr>
          </a:p>
          <a:p>
            <a:pPr algn="ctr"/>
            <a:r>
              <a:rPr lang="en-US" dirty="0">
                <a:solidFill>
                  <a:sysClr val="windowText" lastClr="000000"/>
                </a:solidFill>
              </a:rPr>
              <a:t>The porous models displayed the second highest non-screw values at ~5 MPa at the PCL cover with TCP cores, compared to ~30 MPa hydrogel core</a:t>
            </a:r>
          </a:p>
        </p:txBody>
      </p:sp>
      <p:sp>
        <p:nvSpPr>
          <p:cNvPr id="75" name="TextBox 74">
            <a:extLst>
              <a:ext uri="{FF2B5EF4-FFF2-40B4-BE49-F238E27FC236}">
                <a16:creationId xmlns:a16="http://schemas.microsoft.com/office/drawing/2014/main" id="{56B23358-1F71-95E7-B800-A7C96C93BE5B}"/>
              </a:ext>
            </a:extLst>
          </p:cNvPr>
          <p:cNvSpPr txBox="1"/>
          <p:nvPr/>
        </p:nvSpPr>
        <p:spPr>
          <a:xfrm>
            <a:off x="2053926" y="7083948"/>
            <a:ext cx="4042069" cy="276999"/>
          </a:xfrm>
          <a:prstGeom prst="rect">
            <a:avLst/>
          </a:prstGeom>
          <a:noFill/>
        </p:spPr>
        <p:txBody>
          <a:bodyPr wrap="none" rtlCol="0">
            <a:spAutoFit/>
          </a:bodyPr>
          <a:lstStyle/>
          <a:p>
            <a:r>
              <a:rPr lang="en-US" sz="1200" dirty="0"/>
              <a:t>*No standard deviations due to deterministic nature of model</a:t>
            </a:r>
          </a:p>
        </p:txBody>
      </p:sp>
      <p:graphicFrame>
        <p:nvGraphicFramePr>
          <p:cNvPr id="7" name="Chart 6">
            <a:extLst>
              <a:ext uri="{FF2B5EF4-FFF2-40B4-BE49-F238E27FC236}">
                <a16:creationId xmlns:a16="http://schemas.microsoft.com/office/drawing/2014/main" id="{7CDBE910-6DAD-0C7F-B48F-5F83620A95FC}"/>
              </a:ext>
            </a:extLst>
          </p:cNvPr>
          <p:cNvGraphicFramePr>
            <a:graphicFrameLocks/>
          </p:cNvGraphicFramePr>
          <p:nvPr>
            <p:extLst>
              <p:ext uri="{D42A27DB-BD31-4B8C-83A1-F6EECF244321}">
                <p14:modId xmlns:p14="http://schemas.microsoft.com/office/powerpoint/2010/main" val="2044040552"/>
              </p:ext>
            </p:extLst>
          </p:nvPr>
        </p:nvGraphicFramePr>
        <p:xfrm>
          <a:off x="421395" y="1013294"/>
          <a:ext cx="5674600" cy="2678469"/>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0" name="Content Placeholder 3">
            <a:extLst>
              <a:ext uri="{FF2B5EF4-FFF2-40B4-BE49-F238E27FC236}">
                <a16:creationId xmlns:a16="http://schemas.microsoft.com/office/drawing/2014/main" id="{3B4E8537-67A1-67E7-729E-0D9E2949EB9F}"/>
              </a:ext>
            </a:extLst>
          </p:cNvPr>
          <p:cNvGraphicFramePr>
            <a:graphicFrameLocks/>
          </p:cNvGraphicFramePr>
          <p:nvPr>
            <p:extLst>
              <p:ext uri="{D42A27DB-BD31-4B8C-83A1-F6EECF244321}">
                <p14:modId xmlns:p14="http://schemas.microsoft.com/office/powerpoint/2010/main" val="680307813"/>
              </p:ext>
            </p:extLst>
          </p:nvPr>
        </p:nvGraphicFramePr>
        <p:xfrm>
          <a:off x="10306593" y="63827"/>
          <a:ext cx="1750297" cy="1248559"/>
        </p:xfrm>
        <a:graphic>
          <a:graphicData uri="http://schemas.openxmlformats.org/drawingml/2006/table">
            <a:tbl>
              <a:tblPr>
                <a:tableStyleId>{5C22544A-7EE6-4342-B048-85BDC9FD1C3A}</a:tableStyleId>
              </a:tblPr>
              <a:tblGrid>
                <a:gridCol w="1276787">
                  <a:extLst>
                    <a:ext uri="{9D8B030D-6E8A-4147-A177-3AD203B41FA5}">
                      <a16:colId xmlns:a16="http://schemas.microsoft.com/office/drawing/2014/main" val="2711493762"/>
                    </a:ext>
                  </a:extLst>
                </a:gridCol>
                <a:gridCol w="473510">
                  <a:extLst>
                    <a:ext uri="{9D8B030D-6E8A-4147-A177-3AD203B41FA5}">
                      <a16:colId xmlns:a16="http://schemas.microsoft.com/office/drawing/2014/main" val="1688258307"/>
                    </a:ext>
                  </a:extLst>
                </a:gridCol>
              </a:tblGrid>
              <a:tr h="173971">
                <a:tc>
                  <a:txBody>
                    <a:bodyPr/>
                    <a:lstStyle/>
                    <a:p>
                      <a:pPr algn="ctr" fontAlgn="b"/>
                      <a:r>
                        <a:rPr lang="en-US" sz="1100" b="1" i="0" u="sng" strike="noStrike" dirty="0">
                          <a:solidFill>
                            <a:srgbClr val="000000"/>
                          </a:solidFill>
                          <a:effectLst/>
                          <a:latin typeface="Calibri" panose="020F0502020204030204" pitchFamily="34" charset="0"/>
                        </a:rPr>
                        <a:t>Legend</a:t>
                      </a:r>
                    </a:p>
                  </a:txBody>
                  <a:tcPr marL="9525" marR="9525" marT="9525" marB="0" anchor="b">
                    <a:solidFill>
                      <a:srgbClr val="F8E7E9"/>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F8E7E9"/>
                    </a:solidFill>
                  </a:tcPr>
                </a:tc>
                <a:extLst>
                  <a:ext uri="{0D108BD9-81ED-4DB2-BD59-A6C34878D82A}">
                    <a16:rowId xmlns:a16="http://schemas.microsoft.com/office/drawing/2014/main" val="4051498762"/>
                  </a:ext>
                </a:extLst>
              </a:tr>
              <a:tr h="173971">
                <a:tc>
                  <a:txBody>
                    <a:bodyPr/>
                    <a:lstStyle/>
                    <a:p>
                      <a:pPr algn="l" fontAlgn="b"/>
                      <a:r>
                        <a:rPr lang="en-US" sz="1100" u="none" strike="noStrike" dirty="0">
                          <a:effectLst/>
                        </a:rPr>
                        <a:t>Teeth only</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F8E7E9"/>
                    </a:solidFill>
                  </a:tcPr>
                </a:tc>
                <a:tc>
                  <a:txBody>
                    <a:bodyPr/>
                    <a:lstStyle/>
                    <a:p>
                      <a:pPr algn="l" fontAlgn="b"/>
                      <a:r>
                        <a:rPr lang="en-US" sz="1100" u="none" strike="noStrike">
                          <a:effectLst/>
                        </a:rPr>
                        <a:t>T</a:t>
                      </a:r>
                      <a:endParaRPr lang="en-US" sz="1100" b="0" i="0" u="none" strike="noStrike">
                        <a:solidFill>
                          <a:srgbClr val="000000"/>
                        </a:solidFill>
                        <a:effectLst/>
                        <a:latin typeface="Calibri" panose="020F0502020204030204" pitchFamily="34" charset="0"/>
                      </a:endParaRPr>
                    </a:p>
                  </a:txBody>
                  <a:tcPr marL="9525" marR="9525" marT="9525" marB="0" anchor="b">
                    <a:solidFill>
                      <a:srgbClr val="F8E7E9"/>
                    </a:solidFill>
                  </a:tcPr>
                </a:tc>
                <a:extLst>
                  <a:ext uri="{0D108BD9-81ED-4DB2-BD59-A6C34878D82A}">
                    <a16:rowId xmlns:a16="http://schemas.microsoft.com/office/drawing/2014/main" val="1343930526"/>
                  </a:ext>
                </a:extLst>
              </a:tr>
              <a:tr h="173971">
                <a:tc>
                  <a:txBody>
                    <a:bodyPr/>
                    <a:lstStyle/>
                    <a:p>
                      <a:pPr algn="l" fontAlgn="b"/>
                      <a:r>
                        <a:rPr lang="en-US" sz="1100" u="none" strike="noStrike">
                          <a:effectLst/>
                        </a:rPr>
                        <a:t>Solid</a:t>
                      </a:r>
                      <a:endParaRPr lang="en-US" sz="1100" b="0" i="0" u="none" strike="noStrike">
                        <a:solidFill>
                          <a:srgbClr val="000000"/>
                        </a:solidFill>
                        <a:effectLst/>
                        <a:latin typeface="Calibri" panose="020F0502020204030204" pitchFamily="34" charset="0"/>
                      </a:endParaRPr>
                    </a:p>
                  </a:txBody>
                  <a:tcPr marL="9525" marR="9525" marT="9525" marB="0" anchor="b">
                    <a:solidFill>
                      <a:srgbClr val="F8E7E9"/>
                    </a:solidFill>
                  </a:tcPr>
                </a:tc>
                <a:tc>
                  <a:txBody>
                    <a:bodyPr/>
                    <a:lstStyle/>
                    <a:p>
                      <a:pPr algn="l" fontAlgn="b"/>
                      <a:r>
                        <a:rPr lang="en-US" sz="1100" u="none" strike="noStrike" dirty="0">
                          <a:effectLst/>
                        </a:rPr>
                        <a:t>S</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F8E7E9"/>
                    </a:solidFill>
                  </a:tcPr>
                </a:tc>
                <a:extLst>
                  <a:ext uri="{0D108BD9-81ED-4DB2-BD59-A6C34878D82A}">
                    <a16:rowId xmlns:a16="http://schemas.microsoft.com/office/drawing/2014/main" val="1523766878"/>
                  </a:ext>
                </a:extLst>
              </a:tr>
              <a:tr h="173971">
                <a:tc>
                  <a:txBody>
                    <a:bodyPr/>
                    <a:lstStyle/>
                    <a:p>
                      <a:pPr algn="l" fontAlgn="b"/>
                      <a:r>
                        <a:rPr lang="en-US" sz="1100" u="none" strike="noStrike">
                          <a:effectLst/>
                        </a:rPr>
                        <a:t>Solid No Screws</a:t>
                      </a:r>
                      <a:endParaRPr lang="en-US" sz="1100" b="0" i="0" u="none" strike="noStrike">
                        <a:solidFill>
                          <a:srgbClr val="000000"/>
                        </a:solidFill>
                        <a:effectLst/>
                        <a:latin typeface="Calibri" panose="020F0502020204030204" pitchFamily="34" charset="0"/>
                      </a:endParaRPr>
                    </a:p>
                  </a:txBody>
                  <a:tcPr marL="9525" marR="9525" marT="9525" marB="0" anchor="b">
                    <a:solidFill>
                      <a:srgbClr val="F8E7E9"/>
                    </a:solidFill>
                  </a:tcPr>
                </a:tc>
                <a:tc>
                  <a:txBody>
                    <a:bodyPr/>
                    <a:lstStyle/>
                    <a:p>
                      <a:pPr algn="l" fontAlgn="b"/>
                      <a:r>
                        <a:rPr lang="en-US" sz="1100" u="none" strike="noStrike">
                          <a:effectLst/>
                        </a:rPr>
                        <a:t>SNS</a:t>
                      </a:r>
                      <a:endParaRPr lang="en-US" sz="1100" b="0" i="0" u="none" strike="noStrike">
                        <a:solidFill>
                          <a:srgbClr val="000000"/>
                        </a:solidFill>
                        <a:effectLst/>
                        <a:latin typeface="Calibri" panose="020F0502020204030204" pitchFamily="34" charset="0"/>
                      </a:endParaRPr>
                    </a:p>
                  </a:txBody>
                  <a:tcPr marL="9525" marR="9525" marT="9525" marB="0" anchor="b">
                    <a:solidFill>
                      <a:srgbClr val="F8E7E9"/>
                    </a:solidFill>
                  </a:tcPr>
                </a:tc>
                <a:extLst>
                  <a:ext uri="{0D108BD9-81ED-4DB2-BD59-A6C34878D82A}">
                    <a16:rowId xmlns:a16="http://schemas.microsoft.com/office/drawing/2014/main" val="2149864469"/>
                  </a:ext>
                </a:extLst>
              </a:tr>
              <a:tr h="173971">
                <a:tc>
                  <a:txBody>
                    <a:bodyPr/>
                    <a:lstStyle/>
                    <a:p>
                      <a:pPr algn="l" fontAlgn="b"/>
                      <a:r>
                        <a:rPr lang="en-US" sz="1100" u="none" strike="noStrike">
                          <a:effectLst/>
                        </a:rPr>
                        <a:t>Solid Reinforced</a:t>
                      </a:r>
                      <a:endParaRPr lang="en-US" sz="1100" b="0" i="0" u="none" strike="noStrike">
                        <a:solidFill>
                          <a:srgbClr val="000000"/>
                        </a:solidFill>
                        <a:effectLst/>
                        <a:latin typeface="Calibri" panose="020F0502020204030204" pitchFamily="34" charset="0"/>
                      </a:endParaRPr>
                    </a:p>
                  </a:txBody>
                  <a:tcPr marL="9525" marR="9525" marT="9525" marB="0" anchor="b">
                    <a:solidFill>
                      <a:srgbClr val="F8E7E9"/>
                    </a:solidFill>
                  </a:tcPr>
                </a:tc>
                <a:tc>
                  <a:txBody>
                    <a:bodyPr/>
                    <a:lstStyle/>
                    <a:p>
                      <a:pPr algn="l" fontAlgn="b"/>
                      <a:r>
                        <a:rPr lang="en-US" sz="1100" u="none" strike="noStrike">
                          <a:effectLst/>
                        </a:rPr>
                        <a:t>SR</a:t>
                      </a:r>
                      <a:endParaRPr lang="en-US" sz="1100" b="0" i="0" u="none" strike="noStrike">
                        <a:solidFill>
                          <a:srgbClr val="000000"/>
                        </a:solidFill>
                        <a:effectLst/>
                        <a:latin typeface="Calibri" panose="020F0502020204030204" pitchFamily="34" charset="0"/>
                      </a:endParaRPr>
                    </a:p>
                  </a:txBody>
                  <a:tcPr marL="9525" marR="9525" marT="9525" marB="0" anchor="b">
                    <a:solidFill>
                      <a:srgbClr val="F8E7E9"/>
                    </a:solidFill>
                  </a:tcPr>
                </a:tc>
                <a:extLst>
                  <a:ext uri="{0D108BD9-81ED-4DB2-BD59-A6C34878D82A}">
                    <a16:rowId xmlns:a16="http://schemas.microsoft.com/office/drawing/2014/main" val="1636350482"/>
                  </a:ext>
                </a:extLst>
              </a:tr>
              <a:tr h="173971">
                <a:tc>
                  <a:txBody>
                    <a:bodyPr/>
                    <a:lstStyle/>
                    <a:p>
                      <a:pPr algn="l" fontAlgn="b"/>
                      <a:r>
                        <a:rPr lang="en-US" sz="1100" u="none" strike="noStrike">
                          <a:effectLst/>
                        </a:rPr>
                        <a:t>Porous 1mm</a:t>
                      </a:r>
                      <a:endParaRPr lang="en-US" sz="1100" b="0" i="0" u="none" strike="noStrike">
                        <a:solidFill>
                          <a:srgbClr val="000000"/>
                        </a:solidFill>
                        <a:effectLst/>
                        <a:latin typeface="Calibri" panose="020F0502020204030204" pitchFamily="34" charset="0"/>
                      </a:endParaRPr>
                    </a:p>
                  </a:txBody>
                  <a:tcPr marL="9525" marR="9525" marT="9525" marB="0" anchor="b">
                    <a:solidFill>
                      <a:srgbClr val="F8E7E9"/>
                    </a:solidFill>
                  </a:tcPr>
                </a:tc>
                <a:tc>
                  <a:txBody>
                    <a:bodyPr/>
                    <a:lstStyle/>
                    <a:p>
                      <a:pPr algn="l" fontAlgn="b"/>
                      <a:r>
                        <a:rPr lang="en-US" sz="1100" u="none" strike="noStrike">
                          <a:effectLst/>
                        </a:rPr>
                        <a:t>1P</a:t>
                      </a:r>
                      <a:endParaRPr lang="en-US" sz="1100" b="0" i="0" u="none" strike="noStrike">
                        <a:solidFill>
                          <a:srgbClr val="000000"/>
                        </a:solidFill>
                        <a:effectLst/>
                        <a:latin typeface="Calibri" panose="020F0502020204030204" pitchFamily="34" charset="0"/>
                      </a:endParaRPr>
                    </a:p>
                  </a:txBody>
                  <a:tcPr marL="9525" marR="9525" marT="9525" marB="0" anchor="b">
                    <a:solidFill>
                      <a:srgbClr val="F8E7E9"/>
                    </a:solidFill>
                  </a:tcPr>
                </a:tc>
                <a:extLst>
                  <a:ext uri="{0D108BD9-81ED-4DB2-BD59-A6C34878D82A}">
                    <a16:rowId xmlns:a16="http://schemas.microsoft.com/office/drawing/2014/main" val="4145893711"/>
                  </a:ext>
                </a:extLst>
              </a:tr>
              <a:tr h="185569">
                <a:tc>
                  <a:txBody>
                    <a:bodyPr/>
                    <a:lstStyle/>
                    <a:p>
                      <a:pPr algn="l" fontAlgn="b"/>
                      <a:r>
                        <a:rPr lang="en-US" sz="1100" u="none" strike="noStrike">
                          <a:effectLst/>
                        </a:rPr>
                        <a:t>Porous 0.5 mm</a:t>
                      </a:r>
                      <a:endParaRPr lang="en-US" sz="1100" b="0" i="0" u="none" strike="noStrike">
                        <a:solidFill>
                          <a:srgbClr val="000000"/>
                        </a:solidFill>
                        <a:effectLst/>
                        <a:latin typeface="Calibri" panose="020F0502020204030204" pitchFamily="34" charset="0"/>
                      </a:endParaRPr>
                    </a:p>
                  </a:txBody>
                  <a:tcPr marL="9525" marR="9525" marT="9525" marB="0" anchor="b">
                    <a:solidFill>
                      <a:srgbClr val="F8E7E9"/>
                    </a:solidFill>
                  </a:tcPr>
                </a:tc>
                <a:tc>
                  <a:txBody>
                    <a:bodyPr/>
                    <a:lstStyle/>
                    <a:p>
                      <a:pPr algn="l" fontAlgn="b"/>
                      <a:r>
                        <a:rPr lang="en-US" sz="1100" u="none" strike="noStrike" dirty="0">
                          <a:effectLst/>
                        </a:rPr>
                        <a:t>0.5P</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F8E7E9"/>
                    </a:solidFill>
                  </a:tcPr>
                </a:tc>
                <a:extLst>
                  <a:ext uri="{0D108BD9-81ED-4DB2-BD59-A6C34878D82A}">
                    <a16:rowId xmlns:a16="http://schemas.microsoft.com/office/drawing/2014/main" val="4099307267"/>
                  </a:ext>
                </a:extLst>
              </a:tr>
            </a:tbl>
          </a:graphicData>
        </a:graphic>
      </p:graphicFrame>
      <p:grpSp>
        <p:nvGrpSpPr>
          <p:cNvPr id="28" name="Group 27">
            <a:extLst>
              <a:ext uri="{FF2B5EF4-FFF2-40B4-BE49-F238E27FC236}">
                <a16:creationId xmlns:a16="http://schemas.microsoft.com/office/drawing/2014/main" id="{949A7E78-D2D0-14EB-6F5D-175B8B049523}"/>
              </a:ext>
            </a:extLst>
          </p:cNvPr>
          <p:cNvGrpSpPr/>
          <p:nvPr/>
        </p:nvGrpSpPr>
        <p:grpSpPr>
          <a:xfrm>
            <a:off x="5817452" y="3445873"/>
            <a:ext cx="5765119" cy="2678469"/>
            <a:chOff x="5817452" y="3445873"/>
            <a:chExt cx="5765119" cy="2678469"/>
          </a:xfrm>
        </p:grpSpPr>
        <p:grpSp>
          <p:nvGrpSpPr>
            <p:cNvPr id="27" name="Group 26">
              <a:extLst>
                <a:ext uri="{FF2B5EF4-FFF2-40B4-BE49-F238E27FC236}">
                  <a16:creationId xmlns:a16="http://schemas.microsoft.com/office/drawing/2014/main" id="{4F913624-1220-1940-FC6A-230AAAE8D302}"/>
                </a:ext>
              </a:extLst>
            </p:cNvPr>
            <p:cNvGrpSpPr/>
            <p:nvPr/>
          </p:nvGrpSpPr>
          <p:grpSpPr>
            <a:xfrm>
              <a:off x="5817452" y="3445873"/>
              <a:ext cx="5765119" cy="2678469"/>
              <a:chOff x="5817452" y="3445873"/>
              <a:chExt cx="5765119" cy="2678469"/>
            </a:xfrm>
          </p:grpSpPr>
          <p:graphicFrame>
            <p:nvGraphicFramePr>
              <p:cNvPr id="5" name="Chart 4">
                <a:extLst>
                  <a:ext uri="{FF2B5EF4-FFF2-40B4-BE49-F238E27FC236}">
                    <a16:creationId xmlns:a16="http://schemas.microsoft.com/office/drawing/2014/main" id="{635F1F7C-3A2B-3C2E-9FE0-ADAB83D55D69}"/>
                  </a:ext>
                </a:extLst>
              </p:cNvPr>
              <p:cNvGraphicFramePr>
                <a:graphicFrameLocks/>
              </p:cNvGraphicFramePr>
              <p:nvPr>
                <p:extLst>
                  <p:ext uri="{D42A27DB-BD31-4B8C-83A1-F6EECF244321}">
                    <p14:modId xmlns:p14="http://schemas.microsoft.com/office/powerpoint/2010/main" val="559074412"/>
                  </p:ext>
                </p:extLst>
              </p:nvPr>
            </p:nvGraphicFramePr>
            <p:xfrm>
              <a:off x="5817452" y="3445873"/>
              <a:ext cx="5756671" cy="2678469"/>
            </p:xfrm>
            <a:graphic>
              <a:graphicData uri="http://schemas.openxmlformats.org/drawingml/2006/chart">
                <c:chart xmlns:c="http://schemas.openxmlformats.org/drawingml/2006/chart" xmlns:r="http://schemas.openxmlformats.org/officeDocument/2006/relationships" r:id="rId14"/>
              </a:graphicData>
            </a:graphic>
          </p:graphicFrame>
          <p:sp>
            <p:nvSpPr>
              <p:cNvPr id="11" name="Rectangle 10">
                <a:extLst>
                  <a:ext uri="{FF2B5EF4-FFF2-40B4-BE49-F238E27FC236}">
                    <a16:creationId xmlns:a16="http://schemas.microsoft.com/office/drawing/2014/main" id="{486A68F2-8547-C760-6C60-520704E7A591}"/>
                  </a:ext>
                </a:extLst>
              </p:cNvPr>
              <p:cNvSpPr/>
              <p:nvPr/>
            </p:nvSpPr>
            <p:spPr bwMode="auto">
              <a:xfrm>
                <a:off x="6577263" y="4379495"/>
                <a:ext cx="5005308" cy="751055"/>
              </a:xfrm>
              <a:prstGeom prst="rect">
                <a:avLst/>
              </a:prstGeom>
              <a:solidFill>
                <a:srgbClr val="F1D1D7">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grpSp>
        <p:sp>
          <p:nvSpPr>
            <p:cNvPr id="12" name="TextBox 11">
              <a:extLst>
                <a:ext uri="{FF2B5EF4-FFF2-40B4-BE49-F238E27FC236}">
                  <a16:creationId xmlns:a16="http://schemas.microsoft.com/office/drawing/2014/main" id="{3B78AA4A-224B-DC21-EA47-532317C8EBB3}"/>
                </a:ext>
              </a:extLst>
            </p:cNvPr>
            <p:cNvSpPr txBox="1"/>
            <p:nvPr/>
          </p:nvSpPr>
          <p:spPr>
            <a:xfrm>
              <a:off x="7906541" y="4570356"/>
              <a:ext cx="1275990" cy="369332"/>
            </a:xfrm>
            <a:prstGeom prst="rect">
              <a:avLst/>
            </a:prstGeom>
            <a:noFill/>
          </p:spPr>
          <p:txBody>
            <a:bodyPr wrap="none" rtlCol="0">
              <a:spAutoFit/>
            </a:bodyPr>
            <a:lstStyle/>
            <a:p>
              <a:r>
                <a:rPr lang="en-US" i="1" dirty="0"/>
                <a:t>Ideal Range</a:t>
              </a:r>
            </a:p>
          </p:txBody>
        </p:sp>
      </p:grpSp>
      <p:sp>
        <p:nvSpPr>
          <p:cNvPr id="13" name="Rounded Rectangle 12">
            <a:extLst>
              <a:ext uri="{FF2B5EF4-FFF2-40B4-BE49-F238E27FC236}">
                <a16:creationId xmlns:a16="http://schemas.microsoft.com/office/drawing/2014/main" id="{7950DFAE-78D6-8AE3-088C-50DC1F6A0DBD}"/>
              </a:ext>
            </a:extLst>
          </p:cNvPr>
          <p:cNvSpPr/>
          <p:nvPr/>
        </p:nvSpPr>
        <p:spPr>
          <a:xfrm>
            <a:off x="7479260" y="7247694"/>
            <a:ext cx="5444881" cy="713280"/>
          </a:xfrm>
          <a:prstGeom prst="roundRect">
            <a:avLst>
              <a:gd name="adj" fmla="val 41607"/>
            </a:avLst>
          </a:prstGeom>
          <a:solidFill>
            <a:srgbClr val="F1D1D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ysClr val="windowText" lastClr="000000"/>
                </a:solidFill>
              </a:rPr>
              <a:t>Stiffening the hydrogel core should begin to fall within the ideal range</a:t>
            </a:r>
          </a:p>
        </p:txBody>
      </p:sp>
      <p:sp>
        <p:nvSpPr>
          <p:cNvPr id="14" name="Rounded Rectangle 13">
            <a:extLst>
              <a:ext uri="{FF2B5EF4-FFF2-40B4-BE49-F238E27FC236}">
                <a16:creationId xmlns:a16="http://schemas.microsoft.com/office/drawing/2014/main" id="{EF2FBAC9-1AEC-9B05-A316-C0C5F5EA435D}"/>
              </a:ext>
            </a:extLst>
          </p:cNvPr>
          <p:cNvSpPr/>
          <p:nvPr/>
        </p:nvSpPr>
        <p:spPr>
          <a:xfrm>
            <a:off x="-5522916" y="-979990"/>
            <a:ext cx="5444881" cy="1098002"/>
          </a:xfrm>
          <a:prstGeom prst="roundRect">
            <a:avLst>
              <a:gd name="adj" fmla="val 41607"/>
            </a:avLst>
          </a:prstGeom>
          <a:solidFill>
            <a:srgbClr val="F1D1D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ysClr val="windowText" lastClr="000000"/>
                </a:solidFill>
              </a:rPr>
              <a:t>Adding screws to the cover increased the VMS value, most likely due to forces propagating down to the screws. Although, all the maximum values are beneath </a:t>
            </a:r>
          </a:p>
        </p:txBody>
      </p:sp>
      <p:sp>
        <p:nvSpPr>
          <p:cNvPr id="17" name="Rounded Rectangle 16">
            <a:extLst>
              <a:ext uri="{FF2B5EF4-FFF2-40B4-BE49-F238E27FC236}">
                <a16:creationId xmlns:a16="http://schemas.microsoft.com/office/drawing/2014/main" id="{CBA9CAB2-25C6-AA23-1338-1D43F4EED329}"/>
              </a:ext>
            </a:extLst>
          </p:cNvPr>
          <p:cNvSpPr/>
          <p:nvPr/>
        </p:nvSpPr>
        <p:spPr>
          <a:xfrm>
            <a:off x="1294065" y="3729595"/>
            <a:ext cx="4292927" cy="931996"/>
          </a:xfrm>
          <a:prstGeom prst="roundRect">
            <a:avLst>
              <a:gd name="adj" fmla="val 41607"/>
            </a:avLst>
          </a:prstGeom>
          <a:solidFill>
            <a:srgbClr val="F1D1D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ysClr val="windowText" lastClr="000000"/>
                </a:solidFill>
                <a:sym typeface="Wingdings" pitchFamily="2" charset="2"/>
              </a:rPr>
              <a:t>The PCL cover wouldn’t yield under a masticatory load</a:t>
            </a:r>
          </a:p>
          <a:p>
            <a:pPr algn="ctr"/>
            <a:r>
              <a:rPr lang="en-US" dirty="0">
                <a:solidFill>
                  <a:sysClr val="windowText" lastClr="000000"/>
                </a:solidFill>
              </a:rPr>
              <a:t>Tensile Yield Strength of PCL = 2505 MPa</a:t>
            </a:r>
          </a:p>
        </p:txBody>
      </p:sp>
      <p:sp>
        <p:nvSpPr>
          <p:cNvPr id="18" name="Rounded Rectangle 17">
            <a:extLst>
              <a:ext uri="{FF2B5EF4-FFF2-40B4-BE49-F238E27FC236}">
                <a16:creationId xmlns:a16="http://schemas.microsoft.com/office/drawing/2014/main" id="{CF82CABE-52CF-6D7C-4901-0015A50282CB}"/>
              </a:ext>
            </a:extLst>
          </p:cNvPr>
          <p:cNvSpPr/>
          <p:nvPr/>
        </p:nvSpPr>
        <p:spPr>
          <a:xfrm>
            <a:off x="6778562" y="3768892"/>
            <a:ext cx="4602710" cy="713280"/>
          </a:xfrm>
          <a:prstGeom prst="roundRect">
            <a:avLst>
              <a:gd name="adj" fmla="val 41607"/>
            </a:avLst>
          </a:prstGeom>
          <a:solidFill>
            <a:srgbClr val="F1D1D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ysClr val="windowText" lastClr="000000"/>
                </a:solidFill>
              </a:rPr>
              <a:t>0.5 mm Pore Strain  = ~2X Solid Cover Strain</a:t>
            </a:r>
          </a:p>
        </p:txBody>
      </p:sp>
      <p:sp>
        <p:nvSpPr>
          <p:cNvPr id="19" name="Rounded Rectangle 18">
            <a:extLst>
              <a:ext uri="{FF2B5EF4-FFF2-40B4-BE49-F238E27FC236}">
                <a16:creationId xmlns:a16="http://schemas.microsoft.com/office/drawing/2014/main" id="{D22696AD-5852-6013-508F-34D1BC318A3B}"/>
              </a:ext>
            </a:extLst>
          </p:cNvPr>
          <p:cNvSpPr/>
          <p:nvPr/>
        </p:nvSpPr>
        <p:spPr>
          <a:xfrm>
            <a:off x="490601" y="2607425"/>
            <a:ext cx="5249197" cy="954215"/>
          </a:xfrm>
          <a:prstGeom prst="roundRect">
            <a:avLst>
              <a:gd name="adj" fmla="val 41607"/>
            </a:avLst>
          </a:prstGeom>
          <a:solidFill>
            <a:srgbClr val="F1D1D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ysClr val="windowText" lastClr="000000"/>
                </a:solidFill>
              </a:rPr>
              <a:t>Small pores Displacement~= No pores Displacement</a:t>
            </a:r>
          </a:p>
          <a:p>
            <a:pPr algn="ctr"/>
            <a:r>
              <a:rPr lang="en-US" dirty="0">
                <a:solidFill>
                  <a:sysClr val="windowText" lastClr="000000"/>
                </a:solidFill>
              </a:rPr>
              <a:t>Larger Pore Displacement &gt; No Pores Displacement</a:t>
            </a:r>
          </a:p>
        </p:txBody>
      </p:sp>
      <p:pic>
        <p:nvPicPr>
          <p:cNvPr id="21" name="Graphic 20" descr="Arrow Up with solid fill">
            <a:extLst>
              <a:ext uri="{FF2B5EF4-FFF2-40B4-BE49-F238E27FC236}">
                <a16:creationId xmlns:a16="http://schemas.microsoft.com/office/drawing/2014/main" id="{DC4A8A68-E29A-0F55-B2E9-FD58C0F9202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175624" y="352631"/>
            <a:ext cx="914400" cy="914400"/>
          </a:xfrm>
          <a:prstGeom prst="rect">
            <a:avLst/>
          </a:prstGeom>
        </p:spPr>
      </p:pic>
      <p:pic>
        <p:nvPicPr>
          <p:cNvPr id="23" name="Graphic 22" descr="Add with solid fill">
            <a:extLst>
              <a:ext uri="{FF2B5EF4-FFF2-40B4-BE49-F238E27FC236}">
                <a16:creationId xmlns:a16="http://schemas.microsoft.com/office/drawing/2014/main" id="{BC9AD88E-35BD-2C32-1DE5-0BB13632013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84739" y="719647"/>
            <a:ext cx="914400" cy="914400"/>
          </a:xfrm>
          <a:prstGeom prst="rect">
            <a:avLst/>
          </a:prstGeom>
        </p:spPr>
      </p:pic>
      <p:sp>
        <p:nvSpPr>
          <p:cNvPr id="24" name="Rounded Rectangle 23">
            <a:extLst>
              <a:ext uri="{FF2B5EF4-FFF2-40B4-BE49-F238E27FC236}">
                <a16:creationId xmlns:a16="http://schemas.microsoft.com/office/drawing/2014/main" id="{9B4E34F0-2A6D-EFC0-0C62-C761FAA827F2}"/>
              </a:ext>
            </a:extLst>
          </p:cNvPr>
          <p:cNvSpPr/>
          <p:nvPr/>
        </p:nvSpPr>
        <p:spPr>
          <a:xfrm>
            <a:off x="6677658" y="2853442"/>
            <a:ext cx="4703614" cy="713280"/>
          </a:xfrm>
          <a:prstGeom prst="roundRect">
            <a:avLst>
              <a:gd name="adj" fmla="val 41607"/>
            </a:avLst>
          </a:prstGeom>
          <a:solidFill>
            <a:srgbClr val="F1D1D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ysClr val="windowText" lastClr="000000"/>
                </a:solidFill>
              </a:rPr>
              <a:t>Calcium Core = Too Stiff</a:t>
            </a:r>
          </a:p>
          <a:p>
            <a:pPr algn="ctr"/>
            <a:r>
              <a:rPr lang="en-US" dirty="0">
                <a:solidFill>
                  <a:sysClr val="windowText" lastClr="000000"/>
                </a:solidFill>
              </a:rPr>
              <a:t>Hydrogel Core = Too Flexible although tunable</a:t>
            </a:r>
          </a:p>
        </p:txBody>
      </p:sp>
      <p:sp>
        <p:nvSpPr>
          <p:cNvPr id="26" name="Rounded Rectangle 25">
            <a:extLst>
              <a:ext uri="{FF2B5EF4-FFF2-40B4-BE49-F238E27FC236}">
                <a16:creationId xmlns:a16="http://schemas.microsoft.com/office/drawing/2014/main" id="{26CE74FE-CB17-040C-2F35-F3798EC3484C}"/>
              </a:ext>
            </a:extLst>
          </p:cNvPr>
          <p:cNvSpPr/>
          <p:nvPr/>
        </p:nvSpPr>
        <p:spPr bwMode="auto">
          <a:xfrm>
            <a:off x="10261601" y="63826"/>
            <a:ext cx="1795290" cy="129613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grpSp>
        <p:nvGrpSpPr>
          <p:cNvPr id="8" name="Group 7">
            <a:extLst>
              <a:ext uri="{FF2B5EF4-FFF2-40B4-BE49-F238E27FC236}">
                <a16:creationId xmlns:a16="http://schemas.microsoft.com/office/drawing/2014/main" id="{906FD6E1-4B2B-4882-BE4C-61D6C3CA80CA}"/>
              </a:ext>
            </a:extLst>
          </p:cNvPr>
          <p:cNvGrpSpPr/>
          <p:nvPr/>
        </p:nvGrpSpPr>
        <p:grpSpPr>
          <a:xfrm>
            <a:off x="5708281" y="1304208"/>
            <a:ext cx="5731141" cy="2798104"/>
            <a:chOff x="4231528" y="960381"/>
            <a:chExt cx="5061471" cy="2287477"/>
          </a:xfrm>
        </p:grpSpPr>
        <p:grpSp>
          <p:nvGrpSpPr>
            <p:cNvPr id="29" name="Group 28">
              <a:extLst>
                <a:ext uri="{FF2B5EF4-FFF2-40B4-BE49-F238E27FC236}">
                  <a16:creationId xmlns:a16="http://schemas.microsoft.com/office/drawing/2014/main" id="{47BE6323-2C70-0359-63FF-A51E35C3BB1D}"/>
                </a:ext>
              </a:extLst>
            </p:cNvPr>
            <p:cNvGrpSpPr/>
            <p:nvPr/>
          </p:nvGrpSpPr>
          <p:grpSpPr>
            <a:xfrm>
              <a:off x="4231528" y="960381"/>
              <a:ext cx="4700342" cy="2287477"/>
              <a:chOff x="13798634" y="12245185"/>
              <a:chExt cx="10991045" cy="5498663"/>
            </a:xfrm>
          </p:grpSpPr>
          <p:pic>
            <p:nvPicPr>
              <p:cNvPr id="32" name="Picture 31">
                <a:extLst>
                  <a:ext uri="{FF2B5EF4-FFF2-40B4-BE49-F238E27FC236}">
                    <a16:creationId xmlns:a16="http://schemas.microsoft.com/office/drawing/2014/main" id="{633D55A4-95F5-CAF7-23F2-8C38156DC070}"/>
                  </a:ext>
                </a:extLst>
              </p:cNvPr>
              <p:cNvPicPr>
                <a:picLocks noChangeAspect="1"/>
              </p:cNvPicPr>
              <p:nvPr/>
            </p:nvPicPr>
            <p:blipFill rotWithShape="1">
              <a:blip r:embed="rId12"/>
              <a:srcRect l="15840" r="21428" b="20192"/>
              <a:stretch/>
            </p:blipFill>
            <p:spPr>
              <a:xfrm rot="283814">
                <a:off x="13798634" y="12245185"/>
                <a:ext cx="10662721" cy="5498663"/>
              </a:xfrm>
              <a:prstGeom prst="rect">
                <a:avLst/>
              </a:prstGeom>
            </p:spPr>
          </p:pic>
          <p:sp>
            <p:nvSpPr>
              <p:cNvPr id="33" name="Rectangle 32">
                <a:extLst>
                  <a:ext uri="{FF2B5EF4-FFF2-40B4-BE49-F238E27FC236}">
                    <a16:creationId xmlns:a16="http://schemas.microsoft.com/office/drawing/2014/main" id="{C69C7311-B473-39B0-86E1-F271A5442475}"/>
                  </a:ext>
                </a:extLst>
              </p:cNvPr>
              <p:cNvSpPr/>
              <p:nvPr/>
            </p:nvSpPr>
            <p:spPr>
              <a:xfrm>
                <a:off x="23795271" y="13139693"/>
                <a:ext cx="994408" cy="415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40"/>
              </a:p>
            </p:txBody>
          </p:sp>
        </p:grpSp>
        <p:pic>
          <p:nvPicPr>
            <p:cNvPr id="31" name="Picture 30">
              <a:extLst>
                <a:ext uri="{FF2B5EF4-FFF2-40B4-BE49-F238E27FC236}">
                  <a16:creationId xmlns:a16="http://schemas.microsoft.com/office/drawing/2014/main" id="{47A0A794-AA23-95B3-82E5-A29E18461BD4}"/>
                </a:ext>
              </a:extLst>
            </p:cNvPr>
            <p:cNvPicPr>
              <a:picLocks noChangeAspect="1"/>
            </p:cNvPicPr>
            <p:nvPr/>
          </p:nvPicPr>
          <p:blipFill rotWithShape="1">
            <a:blip r:embed="rId12"/>
            <a:srcRect l="78943" t="11586" r="12495" b="40138"/>
            <a:stretch/>
          </p:blipFill>
          <p:spPr>
            <a:xfrm>
              <a:off x="8371504" y="960381"/>
              <a:ext cx="921495" cy="2170098"/>
            </a:xfrm>
            <a:prstGeom prst="rect">
              <a:avLst/>
            </a:prstGeom>
          </p:spPr>
        </p:pic>
      </p:grpSp>
    </p:spTree>
    <p:extLst>
      <p:ext uri="{BB962C8B-B14F-4D97-AF65-F5344CB8AC3E}">
        <p14:creationId xmlns:p14="http://schemas.microsoft.com/office/powerpoint/2010/main" val="181511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8"/>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9" grpId="0">
        <p:bldAsOne/>
      </p:bldGraphic>
      <p:bldGraphic spid="7" grpId="0">
        <p:bldAsOne/>
      </p:bldGraphic>
      <p:bldP spid="17" grpId="0" animBg="1"/>
      <p:bldP spid="17" grpId="1" animBg="1"/>
      <p:bldP spid="18" grpId="0" animBg="1"/>
      <p:bldP spid="18" grpId="1" animBg="1"/>
      <p:bldP spid="19" grpId="0" animBg="1"/>
      <p:bldP spid="24" grpId="0" animBg="1"/>
      <p:bldP spid="26" grpId="0" animBg="1"/>
      <p:bldP spid="2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591" y="-3556363"/>
            <a:ext cx="10973154" cy="616125"/>
          </a:xfrm>
          <a:solidFill>
            <a:srgbClr val="CFB991"/>
          </a:solidFill>
        </p:spPr>
        <p:txBody>
          <a:bodyPr/>
          <a:lstStyle/>
          <a:p>
            <a:r>
              <a:rPr lang="en-US" dirty="0">
                <a:solidFill>
                  <a:sysClr val="windowText" lastClr="000000"/>
                </a:solidFill>
              </a:rPr>
              <a:t>Finite Element Analysis Workflow in ANSYS</a:t>
            </a:r>
          </a:p>
        </p:txBody>
      </p:sp>
      <p:sp>
        <p:nvSpPr>
          <p:cNvPr id="3" name="Content Placeholder 2"/>
          <p:cNvSpPr>
            <a:spLocks noGrp="1"/>
          </p:cNvSpPr>
          <p:nvPr>
            <p:ph idx="1"/>
          </p:nvPr>
        </p:nvSpPr>
        <p:spPr>
          <a:xfrm>
            <a:off x="12534728" y="970139"/>
            <a:ext cx="10973153" cy="4775200"/>
          </a:xfrm>
        </p:spPr>
        <p:txBody>
          <a:bodyPr/>
          <a:lstStyle/>
          <a:p>
            <a:pPr marL="457200" indent="-457200">
              <a:buFont typeface="Arial" panose="020B0604020202020204" pitchFamily="34" charset="0"/>
              <a:buChar char="•"/>
            </a:pPr>
            <a:r>
              <a:rPr lang="en-US" sz="2400" dirty="0"/>
              <a:t>The mandible model originated from an open source (OS) file which was then imported to </a:t>
            </a:r>
            <a:r>
              <a:rPr lang="en-US" sz="2400" dirty="0" err="1"/>
              <a:t>Meshmixer</a:t>
            </a:r>
            <a:r>
              <a:rPr lang="en-US" sz="2400" dirty="0"/>
              <a:t>, where the core and cover were designed. We also used </a:t>
            </a:r>
            <a:r>
              <a:rPr lang="en-US" sz="2400" dirty="0" err="1"/>
              <a:t>Meshmixer</a:t>
            </a:r>
            <a:r>
              <a:rPr lang="en-US" sz="2400" dirty="0"/>
              <a:t> to create a porous shell pattern and generate pre-determined screw holes.</a:t>
            </a:r>
          </a:p>
          <a:p>
            <a:pPr marL="457200" indent="-457200">
              <a:buFont typeface="Arial" panose="020B0604020202020204" pitchFamily="34" charset="0"/>
              <a:buChar char="•"/>
            </a:pPr>
            <a:r>
              <a:rPr lang="en-US" sz="2400" dirty="0"/>
              <a:t>Based on the prior knowledge that the maximum masticatory force exhibited by a healthy patient was 500N, we simulated the graft to be able to withstand said maximum in Ansys 11.0.</a:t>
            </a:r>
          </a:p>
          <a:p>
            <a:pPr marL="457200" indent="-457200">
              <a:buFont typeface="Arial" panose="020B0604020202020204" pitchFamily="34" charset="0"/>
              <a:buChar char="•"/>
            </a:pPr>
            <a:r>
              <a:rPr lang="en-US" sz="2400" dirty="0"/>
              <a:t>The materials modeled were </a:t>
            </a:r>
            <a:r>
              <a:rPr lang="en-US" sz="2400" dirty="0" err="1"/>
              <a:t>polycapralactone</a:t>
            </a:r>
            <a:r>
              <a:rPr lang="en-US" sz="2400" dirty="0"/>
              <a:t> (PCL) for the cover and tricalcium phosphate/ hydroxyapatite ceramic paste for the core. As well as Ti-6Al-4V screws.</a:t>
            </a:r>
          </a:p>
          <a:p>
            <a:pPr marL="457200" indent="-457200">
              <a:buFont typeface="Arial" panose="020B0604020202020204" pitchFamily="34" charset="0"/>
              <a:buChar char="•"/>
            </a:pPr>
            <a:r>
              <a:rPr lang="en-US" sz="2400" dirty="0"/>
              <a:t>The streamlined simulation allowed us to prove that it would be effective in a patient prior to even 3D printing it as well as providing us a method to continue iterating.</a:t>
            </a:r>
          </a:p>
          <a:p>
            <a:pPr marL="457200" indent="-457200">
              <a:buFont typeface="Arial" panose="020B0604020202020204" pitchFamily="34" charset="0"/>
              <a:buChar char="•"/>
            </a:pPr>
            <a:endParaRPr lang="en-US" sz="2400" dirty="0"/>
          </a:p>
        </p:txBody>
      </p:sp>
      <p:pic>
        <p:nvPicPr>
          <p:cNvPr id="11" name="Picture 10">
            <a:extLst>
              <a:ext uri="{FF2B5EF4-FFF2-40B4-BE49-F238E27FC236}">
                <a16:creationId xmlns:a16="http://schemas.microsoft.com/office/drawing/2014/main" id="{14F01EB2-D4F5-0941-9AB0-31F348B6D1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9556" y="7566875"/>
            <a:ext cx="1638452" cy="1134748"/>
          </a:xfrm>
          <a:prstGeom prst="rect">
            <a:avLst/>
          </a:prstGeom>
        </p:spPr>
      </p:pic>
      <p:pic>
        <p:nvPicPr>
          <p:cNvPr id="13" name="Picture 12" descr="A close-up of a shoe&#10;&#10;Description automatically generated with low confidence">
            <a:extLst>
              <a:ext uri="{FF2B5EF4-FFF2-40B4-BE49-F238E27FC236}">
                <a16:creationId xmlns:a16="http://schemas.microsoft.com/office/drawing/2014/main" id="{AECBE608-6CE8-E44F-8C46-E8CA4165E4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4388" y="-5121572"/>
            <a:ext cx="1638452" cy="1134748"/>
          </a:xfrm>
          <a:prstGeom prst="rect">
            <a:avLst/>
          </a:prstGeom>
        </p:spPr>
      </p:pic>
      <p:pic>
        <p:nvPicPr>
          <p:cNvPr id="15" name="Picture 14" descr="A picture containing clothing, underpants&#10;&#10;Description automatically generated">
            <a:extLst>
              <a:ext uri="{FF2B5EF4-FFF2-40B4-BE49-F238E27FC236}">
                <a16:creationId xmlns:a16="http://schemas.microsoft.com/office/drawing/2014/main" id="{1481B495-6744-564D-8061-8B9E6C6031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0104" y="8913923"/>
            <a:ext cx="1638452" cy="1134748"/>
          </a:xfrm>
          <a:prstGeom prst="rect">
            <a:avLst/>
          </a:prstGeom>
        </p:spPr>
      </p:pic>
      <p:pic>
        <p:nvPicPr>
          <p:cNvPr id="17" name="Picture 16" descr="A picture containing conch, arm&#10;&#10;Description automatically generated">
            <a:extLst>
              <a:ext uri="{FF2B5EF4-FFF2-40B4-BE49-F238E27FC236}">
                <a16:creationId xmlns:a16="http://schemas.microsoft.com/office/drawing/2014/main" id="{13BD55BC-2EE4-DA40-8BE1-514C003810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4388" y="-6387507"/>
            <a:ext cx="1602484" cy="1134747"/>
          </a:xfrm>
          <a:prstGeom prst="rect">
            <a:avLst/>
          </a:prstGeom>
        </p:spPr>
      </p:pic>
      <p:sp>
        <p:nvSpPr>
          <p:cNvPr id="18" name="Right Arrow 17">
            <a:extLst>
              <a:ext uri="{FF2B5EF4-FFF2-40B4-BE49-F238E27FC236}">
                <a16:creationId xmlns:a16="http://schemas.microsoft.com/office/drawing/2014/main" id="{4EB845F5-3D02-374E-B229-1D4EB0607980}"/>
              </a:ext>
            </a:extLst>
          </p:cNvPr>
          <p:cNvSpPr/>
          <p:nvPr/>
        </p:nvSpPr>
        <p:spPr bwMode="auto">
          <a:xfrm>
            <a:off x="-9339627" y="-5972965"/>
            <a:ext cx="565197" cy="577701"/>
          </a:xfrm>
          <a:prstGeom prst="rightArrow">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grpSp>
        <p:nvGrpSpPr>
          <p:cNvPr id="34" name="Group 33">
            <a:extLst>
              <a:ext uri="{FF2B5EF4-FFF2-40B4-BE49-F238E27FC236}">
                <a16:creationId xmlns:a16="http://schemas.microsoft.com/office/drawing/2014/main" id="{E7E6E7DD-D581-DA4A-A8B6-7D0EC8FEE97A}"/>
              </a:ext>
            </a:extLst>
          </p:cNvPr>
          <p:cNvGrpSpPr/>
          <p:nvPr/>
        </p:nvGrpSpPr>
        <p:grpSpPr>
          <a:xfrm>
            <a:off x="17083683" y="6727652"/>
            <a:ext cx="5217013" cy="3510740"/>
            <a:chOff x="2529045" y="1178481"/>
            <a:chExt cx="7044755" cy="4879009"/>
          </a:xfrm>
        </p:grpSpPr>
        <p:pic>
          <p:nvPicPr>
            <p:cNvPr id="23" name="Picture 22">
              <a:extLst>
                <a:ext uri="{FF2B5EF4-FFF2-40B4-BE49-F238E27FC236}">
                  <a16:creationId xmlns:a16="http://schemas.microsoft.com/office/drawing/2014/main" id="{A0419BC7-1A88-E24F-81B5-35CA207E22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9045" y="1178481"/>
              <a:ext cx="7044755" cy="4879009"/>
            </a:xfrm>
            <a:prstGeom prst="rect">
              <a:avLst/>
            </a:prstGeom>
          </p:spPr>
        </p:pic>
        <p:sp>
          <p:nvSpPr>
            <p:cNvPr id="26" name="TextBox 25">
              <a:extLst>
                <a:ext uri="{FF2B5EF4-FFF2-40B4-BE49-F238E27FC236}">
                  <a16:creationId xmlns:a16="http://schemas.microsoft.com/office/drawing/2014/main" id="{4E755F29-666C-4F47-B9D9-A7631B7CD5BD}"/>
                </a:ext>
              </a:extLst>
            </p:cNvPr>
            <p:cNvSpPr txBox="1"/>
            <p:nvPr/>
          </p:nvSpPr>
          <p:spPr>
            <a:xfrm rot="20890093">
              <a:off x="4627325" y="1779860"/>
              <a:ext cx="2809254" cy="1026549"/>
            </a:xfrm>
            <a:prstGeom prst="rect">
              <a:avLst/>
            </a:prstGeom>
            <a:noFill/>
          </p:spPr>
          <p:txBody>
            <a:bodyPr wrap="square" rtlCol="0">
              <a:spAutoFit/>
            </a:bodyPr>
            <a:lstStyle/>
            <a:p>
              <a:r>
                <a:rPr lang="en-US" sz="1400" b="1" dirty="0">
                  <a:solidFill>
                    <a:schemeClr val="bg1"/>
                  </a:solidFill>
                </a:rPr>
                <a:t>Tricalcium phosphate/ hydroxyapatite coated in </a:t>
              </a:r>
              <a:r>
                <a:rPr lang="en-US" sz="1400" b="1" dirty="0" err="1">
                  <a:solidFill>
                    <a:schemeClr val="bg1"/>
                  </a:solidFill>
                </a:rPr>
                <a:t>methacrylated</a:t>
              </a:r>
              <a:r>
                <a:rPr lang="en-US" sz="1400" b="1" dirty="0">
                  <a:solidFill>
                    <a:schemeClr val="bg1"/>
                  </a:solidFill>
                </a:rPr>
                <a:t> alginate</a:t>
              </a:r>
            </a:p>
          </p:txBody>
        </p:sp>
        <p:cxnSp>
          <p:nvCxnSpPr>
            <p:cNvPr id="28" name="Curved Connector 27">
              <a:extLst>
                <a:ext uri="{FF2B5EF4-FFF2-40B4-BE49-F238E27FC236}">
                  <a16:creationId xmlns:a16="http://schemas.microsoft.com/office/drawing/2014/main" id="{522B3FA2-81E5-4240-A5BF-3705E0FDC6BA}"/>
                </a:ext>
              </a:extLst>
            </p:cNvPr>
            <p:cNvCxnSpPr>
              <a:cxnSpLocks/>
              <a:stCxn id="26" idx="3"/>
            </p:cNvCxnSpPr>
            <p:nvPr/>
          </p:nvCxnSpPr>
          <p:spPr bwMode="auto">
            <a:xfrm flipH="1">
              <a:off x="6742545" y="1996728"/>
              <a:ext cx="664192" cy="1298735"/>
            </a:xfrm>
            <a:prstGeom prst="curvedConnector4">
              <a:avLst>
                <a:gd name="adj1" fmla="val -46476"/>
                <a:gd name="adj2" fmla="val 81172"/>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46" name="Group 45">
            <a:extLst>
              <a:ext uri="{FF2B5EF4-FFF2-40B4-BE49-F238E27FC236}">
                <a16:creationId xmlns:a16="http://schemas.microsoft.com/office/drawing/2014/main" id="{BFCBB534-9E84-9140-8D75-A24F919600C5}"/>
              </a:ext>
            </a:extLst>
          </p:cNvPr>
          <p:cNvGrpSpPr/>
          <p:nvPr/>
        </p:nvGrpSpPr>
        <p:grpSpPr>
          <a:xfrm>
            <a:off x="-1634477" y="7302173"/>
            <a:ext cx="5808018" cy="3604502"/>
            <a:chOff x="2271274" y="903625"/>
            <a:chExt cx="7336055" cy="5153865"/>
          </a:xfrm>
        </p:grpSpPr>
        <p:grpSp>
          <p:nvGrpSpPr>
            <p:cNvPr id="37" name="Group 36">
              <a:extLst>
                <a:ext uri="{FF2B5EF4-FFF2-40B4-BE49-F238E27FC236}">
                  <a16:creationId xmlns:a16="http://schemas.microsoft.com/office/drawing/2014/main" id="{D0C16FD6-C2BF-3045-95EA-6ED9CE9D06B4}"/>
                </a:ext>
              </a:extLst>
            </p:cNvPr>
            <p:cNvGrpSpPr/>
            <p:nvPr/>
          </p:nvGrpSpPr>
          <p:grpSpPr>
            <a:xfrm>
              <a:off x="2271274" y="903625"/>
              <a:ext cx="7336055" cy="5153865"/>
              <a:chOff x="-6450037" y="2322977"/>
              <a:chExt cx="7222468" cy="4983948"/>
            </a:xfrm>
          </p:grpSpPr>
          <p:pic>
            <p:nvPicPr>
              <p:cNvPr id="24" name="Picture 23" descr="A close-up of a shoe&#10;&#10;Description automatically generated with low confidence">
                <a:extLst>
                  <a:ext uri="{FF2B5EF4-FFF2-40B4-BE49-F238E27FC236}">
                    <a16:creationId xmlns:a16="http://schemas.microsoft.com/office/drawing/2014/main" id="{3A69F5DC-29F0-414A-9D17-1F1C6B1652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3846" y="2322977"/>
                <a:ext cx="7196277" cy="4983948"/>
              </a:xfrm>
              <a:prstGeom prst="rect">
                <a:avLst/>
              </a:prstGeom>
            </p:spPr>
          </p:pic>
          <p:sp>
            <p:nvSpPr>
              <p:cNvPr id="25" name="TextBox 24">
                <a:extLst>
                  <a:ext uri="{FF2B5EF4-FFF2-40B4-BE49-F238E27FC236}">
                    <a16:creationId xmlns:a16="http://schemas.microsoft.com/office/drawing/2014/main" id="{501F6FFA-A2DE-6443-AFC3-A2CD82A1EEE3}"/>
                  </a:ext>
                </a:extLst>
              </p:cNvPr>
              <p:cNvSpPr txBox="1"/>
              <p:nvPr/>
            </p:nvSpPr>
            <p:spPr>
              <a:xfrm rot="20890093">
                <a:off x="-4194442" y="4402465"/>
                <a:ext cx="3009899" cy="369332"/>
              </a:xfrm>
              <a:prstGeom prst="rect">
                <a:avLst/>
              </a:prstGeom>
              <a:noFill/>
            </p:spPr>
            <p:txBody>
              <a:bodyPr wrap="square" rtlCol="0">
                <a:spAutoFit/>
              </a:bodyPr>
              <a:lstStyle/>
              <a:p>
                <a:r>
                  <a:rPr lang="en-US" b="1" dirty="0" err="1">
                    <a:solidFill>
                      <a:schemeClr val="bg1"/>
                    </a:solidFill>
                  </a:rPr>
                  <a:t>Polycapralactone</a:t>
                </a:r>
                <a:r>
                  <a:rPr lang="en-US" b="1" dirty="0">
                    <a:solidFill>
                      <a:schemeClr val="bg1"/>
                    </a:solidFill>
                  </a:rPr>
                  <a:t> (PCL)</a:t>
                </a:r>
              </a:p>
            </p:txBody>
          </p:sp>
          <p:sp>
            <p:nvSpPr>
              <p:cNvPr id="35" name="Right Brace 34">
                <a:extLst>
                  <a:ext uri="{FF2B5EF4-FFF2-40B4-BE49-F238E27FC236}">
                    <a16:creationId xmlns:a16="http://schemas.microsoft.com/office/drawing/2014/main" id="{E331100F-CC95-404C-89C2-3CF06F29DDC3}"/>
                  </a:ext>
                </a:extLst>
              </p:cNvPr>
              <p:cNvSpPr/>
              <p:nvPr/>
            </p:nvSpPr>
            <p:spPr bwMode="auto">
              <a:xfrm rot="15535381">
                <a:off x="-3958544" y="559318"/>
                <a:ext cx="349879" cy="5332865"/>
              </a:xfrm>
              <a:prstGeom prst="rightBrace">
                <a:avLst>
                  <a:gd name="adj1" fmla="val 60905"/>
                  <a:gd name="adj2" fmla="val 49902"/>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36" name="TextBox 35">
                <a:extLst>
                  <a:ext uri="{FF2B5EF4-FFF2-40B4-BE49-F238E27FC236}">
                    <a16:creationId xmlns:a16="http://schemas.microsoft.com/office/drawing/2014/main" id="{C35B8FDD-EC03-9D4B-940E-05A293B1417F}"/>
                  </a:ext>
                </a:extLst>
              </p:cNvPr>
              <p:cNvSpPr txBox="1"/>
              <p:nvPr/>
            </p:nvSpPr>
            <p:spPr>
              <a:xfrm rot="20958750">
                <a:off x="-5993966" y="2705019"/>
                <a:ext cx="4481059" cy="510676"/>
              </a:xfrm>
              <a:prstGeom prst="rect">
                <a:avLst/>
              </a:prstGeom>
              <a:noFill/>
            </p:spPr>
            <p:txBody>
              <a:bodyPr wrap="square" rtlCol="0">
                <a:spAutoFit/>
              </a:bodyPr>
              <a:lstStyle/>
              <a:p>
                <a:r>
                  <a:rPr lang="en-US" b="1" dirty="0">
                    <a:solidFill>
                      <a:schemeClr val="bg1"/>
                    </a:solidFill>
                  </a:rPr>
                  <a:t>500N distributed masticatory force</a:t>
                </a:r>
              </a:p>
            </p:txBody>
          </p:sp>
        </p:grpSp>
        <p:sp>
          <p:nvSpPr>
            <p:cNvPr id="38" name="TextBox 37">
              <a:extLst>
                <a:ext uri="{FF2B5EF4-FFF2-40B4-BE49-F238E27FC236}">
                  <a16:creationId xmlns:a16="http://schemas.microsoft.com/office/drawing/2014/main" id="{AE84E2DE-8F85-AB46-8B21-AD7ABD0AE86E}"/>
                </a:ext>
              </a:extLst>
            </p:cNvPr>
            <p:cNvSpPr txBox="1"/>
            <p:nvPr/>
          </p:nvSpPr>
          <p:spPr>
            <a:xfrm rot="20632515">
              <a:off x="6444892" y="4961221"/>
              <a:ext cx="1822138" cy="528086"/>
            </a:xfrm>
            <a:prstGeom prst="rect">
              <a:avLst/>
            </a:prstGeom>
            <a:noFill/>
          </p:spPr>
          <p:txBody>
            <a:bodyPr wrap="square" rtlCol="0">
              <a:spAutoFit/>
            </a:bodyPr>
            <a:lstStyle/>
            <a:p>
              <a:r>
                <a:rPr lang="en-US" b="1" dirty="0">
                  <a:solidFill>
                    <a:schemeClr val="bg1"/>
                  </a:solidFill>
                </a:rPr>
                <a:t>Screw holes</a:t>
              </a:r>
            </a:p>
          </p:txBody>
        </p:sp>
        <p:cxnSp>
          <p:nvCxnSpPr>
            <p:cNvPr id="40" name="Straight Arrow Connector 39">
              <a:extLst>
                <a:ext uri="{FF2B5EF4-FFF2-40B4-BE49-F238E27FC236}">
                  <a16:creationId xmlns:a16="http://schemas.microsoft.com/office/drawing/2014/main" id="{805A0D74-BE50-AF48-B88B-51A2E440C8F5}"/>
                </a:ext>
              </a:extLst>
            </p:cNvPr>
            <p:cNvCxnSpPr>
              <a:cxnSpLocks/>
            </p:cNvCxnSpPr>
            <p:nvPr/>
          </p:nvCxnSpPr>
          <p:spPr bwMode="auto">
            <a:xfrm flipH="1" flipV="1">
              <a:off x="5652655" y="4502530"/>
              <a:ext cx="985802" cy="599421"/>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1" name="Straight Arrow Connector 40">
              <a:extLst>
                <a:ext uri="{FF2B5EF4-FFF2-40B4-BE49-F238E27FC236}">
                  <a16:creationId xmlns:a16="http://schemas.microsoft.com/office/drawing/2014/main" id="{BBA32D83-8D4D-D84F-9E98-008B8E746879}"/>
                </a:ext>
              </a:extLst>
            </p:cNvPr>
            <p:cNvCxnSpPr>
              <a:cxnSpLocks/>
            </p:cNvCxnSpPr>
            <p:nvPr/>
          </p:nvCxnSpPr>
          <p:spPr bwMode="auto">
            <a:xfrm flipH="1" flipV="1">
              <a:off x="6638457" y="4295373"/>
              <a:ext cx="315427" cy="591437"/>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Straight Arrow Connector 43">
              <a:extLst>
                <a:ext uri="{FF2B5EF4-FFF2-40B4-BE49-F238E27FC236}">
                  <a16:creationId xmlns:a16="http://schemas.microsoft.com/office/drawing/2014/main" id="{BF958C4E-5F68-0D4F-8D11-8D53EA66E816}"/>
                </a:ext>
              </a:extLst>
            </p:cNvPr>
            <p:cNvCxnSpPr>
              <a:cxnSpLocks/>
            </p:cNvCxnSpPr>
            <p:nvPr/>
          </p:nvCxnSpPr>
          <p:spPr bwMode="auto">
            <a:xfrm flipH="1" flipV="1">
              <a:off x="7431781" y="3739438"/>
              <a:ext cx="115606" cy="1036559"/>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48" name="Group 47">
            <a:extLst>
              <a:ext uri="{FF2B5EF4-FFF2-40B4-BE49-F238E27FC236}">
                <a16:creationId xmlns:a16="http://schemas.microsoft.com/office/drawing/2014/main" id="{186D50A8-2A32-B04D-866C-B0E036673F3B}"/>
              </a:ext>
            </a:extLst>
          </p:cNvPr>
          <p:cNvGrpSpPr/>
          <p:nvPr/>
        </p:nvGrpSpPr>
        <p:grpSpPr>
          <a:xfrm>
            <a:off x="4650689" y="7178849"/>
            <a:ext cx="5179087" cy="3510740"/>
            <a:chOff x="2912915" y="1282769"/>
            <a:chExt cx="6277017" cy="4444866"/>
          </a:xfrm>
        </p:grpSpPr>
        <p:pic>
          <p:nvPicPr>
            <p:cNvPr id="21" name="Picture 20" descr="A picture containing conch, arm&#10;&#10;Description automatically generated">
              <a:extLst>
                <a:ext uri="{FF2B5EF4-FFF2-40B4-BE49-F238E27FC236}">
                  <a16:creationId xmlns:a16="http://schemas.microsoft.com/office/drawing/2014/main" id="{22C9E205-640C-274A-8E96-C7F37D06DD9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12915" y="1282769"/>
              <a:ext cx="6277017" cy="4444866"/>
            </a:xfrm>
            <a:prstGeom prst="rect">
              <a:avLst/>
            </a:prstGeom>
          </p:spPr>
        </p:pic>
        <p:sp>
          <p:nvSpPr>
            <p:cNvPr id="47" name="TextBox 46">
              <a:extLst>
                <a:ext uri="{FF2B5EF4-FFF2-40B4-BE49-F238E27FC236}">
                  <a16:creationId xmlns:a16="http://schemas.microsoft.com/office/drawing/2014/main" id="{F06EE913-DD04-414B-A09D-E814E22D750E}"/>
                </a:ext>
              </a:extLst>
            </p:cNvPr>
            <p:cNvSpPr txBox="1"/>
            <p:nvPr/>
          </p:nvSpPr>
          <p:spPr>
            <a:xfrm>
              <a:off x="4411289" y="2564387"/>
              <a:ext cx="2572346" cy="646331"/>
            </a:xfrm>
            <a:prstGeom prst="rect">
              <a:avLst/>
            </a:prstGeom>
            <a:noFill/>
          </p:spPr>
          <p:txBody>
            <a:bodyPr wrap="square" rtlCol="0">
              <a:spAutoFit/>
            </a:bodyPr>
            <a:lstStyle/>
            <a:p>
              <a:pPr algn="ctr"/>
              <a:r>
                <a:rPr lang="en-US" b="1" dirty="0">
                  <a:solidFill>
                    <a:schemeClr val="bg1"/>
                  </a:solidFill>
                </a:rPr>
                <a:t>Open source large defect mandible</a:t>
              </a:r>
            </a:p>
          </p:txBody>
        </p:sp>
      </p:grpSp>
      <p:grpSp>
        <p:nvGrpSpPr>
          <p:cNvPr id="50" name="Group 49">
            <a:extLst>
              <a:ext uri="{FF2B5EF4-FFF2-40B4-BE49-F238E27FC236}">
                <a16:creationId xmlns:a16="http://schemas.microsoft.com/office/drawing/2014/main" id="{2B5B0790-26A5-7549-9D60-90A27320190B}"/>
              </a:ext>
            </a:extLst>
          </p:cNvPr>
          <p:cNvGrpSpPr/>
          <p:nvPr/>
        </p:nvGrpSpPr>
        <p:grpSpPr>
          <a:xfrm>
            <a:off x="10469779" y="6858000"/>
            <a:ext cx="5603791" cy="3506174"/>
            <a:chOff x="7151306" y="5178861"/>
            <a:chExt cx="6721866" cy="4655384"/>
          </a:xfrm>
        </p:grpSpPr>
        <p:pic>
          <p:nvPicPr>
            <p:cNvPr id="22" name="Picture 21" descr="A picture containing clothing, underpants&#10;&#10;Description automatically generated">
              <a:extLst>
                <a:ext uri="{FF2B5EF4-FFF2-40B4-BE49-F238E27FC236}">
                  <a16:creationId xmlns:a16="http://schemas.microsoft.com/office/drawing/2014/main" id="{F6DD1D11-34B2-A24C-91EF-DEB4F503D3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51306" y="5178861"/>
              <a:ext cx="6721866" cy="4655384"/>
            </a:xfrm>
            <a:prstGeom prst="rect">
              <a:avLst/>
            </a:prstGeom>
          </p:spPr>
        </p:pic>
        <p:sp>
          <p:nvSpPr>
            <p:cNvPr id="49" name="TextBox 48">
              <a:extLst>
                <a:ext uri="{FF2B5EF4-FFF2-40B4-BE49-F238E27FC236}">
                  <a16:creationId xmlns:a16="http://schemas.microsoft.com/office/drawing/2014/main" id="{07282E64-7D99-C846-A42C-04983A8DEEAA}"/>
                </a:ext>
              </a:extLst>
            </p:cNvPr>
            <p:cNvSpPr txBox="1"/>
            <p:nvPr/>
          </p:nvSpPr>
          <p:spPr>
            <a:xfrm rot="20890093">
              <a:off x="9109000" y="7065539"/>
              <a:ext cx="3057235" cy="381924"/>
            </a:xfrm>
            <a:prstGeom prst="rect">
              <a:avLst/>
            </a:prstGeom>
            <a:noFill/>
          </p:spPr>
          <p:txBody>
            <a:bodyPr wrap="square" rtlCol="0">
              <a:spAutoFit/>
            </a:bodyPr>
            <a:lstStyle/>
            <a:p>
              <a:r>
                <a:rPr lang="en-US" b="1" dirty="0" err="1">
                  <a:solidFill>
                    <a:schemeClr val="bg1"/>
                  </a:solidFill>
                </a:rPr>
                <a:t>Polycapralactone</a:t>
              </a:r>
              <a:r>
                <a:rPr lang="en-US" b="1" dirty="0">
                  <a:solidFill>
                    <a:schemeClr val="bg1"/>
                  </a:solidFill>
                </a:rPr>
                <a:t> (PCL)</a:t>
              </a:r>
            </a:p>
          </p:txBody>
        </p:sp>
      </p:grpSp>
      <p:sp>
        <p:nvSpPr>
          <p:cNvPr id="59" name="TextBox 58">
            <a:extLst>
              <a:ext uri="{FF2B5EF4-FFF2-40B4-BE49-F238E27FC236}">
                <a16:creationId xmlns:a16="http://schemas.microsoft.com/office/drawing/2014/main" id="{877692BA-F131-194F-9615-C0A3790B58A8}"/>
              </a:ext>
            </a:extLst>
          </p:cNvPr>
          <p:cNvSpPr txBox="1"/>
          <p:nvPr/>
        </p:nvSpPr>
        <p:spPr>
          <a:xfrm>
            <a:off x="-10988320" y="-4004515"/>
            <a:ext cx="1234953" cy="369332"/>
          </a:xfrm>
          <a:prstGeom prst="rect">
            <a:avLst/>
          </a:prstGeom>
          <a:noFill/>
        </p:spPr>
        <p:txBody>
          <a:bodyPr wrap="none" rtlCol="0">
            <a:spAutoFit/>
          </a:bodyPr>
          <a:lstStyle/>
          <a:p>
            <a:r>
              <a:rPr lang="en-US" dirty="0" err="1"/>
              <a:t>Meshmixer</a:t>
            </a:r>
            <a:endParaRPr lang="en-US" dirty="0"/>
          </a:p>
        </p:txBody>
      </p:sp>
      <p:sp>
        <p:nvSpPr>
          <p:cNvPr id="60" name="TextBox 59">
            <a:extLst>
              <a:ext uri="{FF2B5EF4-FFF2-40B4-BE49-F238E27FC236}">
                <a16:creationId xmlns:a16="http://schemas.microsoft.com/office/drawing/2014/main" id="{F7026493-00B5-7D41-9F51-54B2E5DD4B49}"/>
              </a:ext>
            </a:extLst>
          </p:cNvPr>
          <p:cNvSpPr txBox="1"/>
          <p:nvPr/>
        </p:nvSpPr>
        <p:spPr>
          <a:xfrm>
            <a:off x="9999019" y="-2050729"/>
            <a:ext cx="2390976" cy="1754326"/>
          </a:xfrm>
          <a:prstGeom prst="rect">
            <a:avLst/>
          </a:prstGeom>
          <a:noFill/>
        </p:spPr>
        <p:txBody>
          <a:bodyPr wrap="none" rtlCol="0">
            <a:spAutoFit/>
          </a:bodyPr>
          <a:lstStyle/>
          <a:p>
            <a:r>
              <a:rPr lang="en-US" dirty="0"/>
              <a:t>Final file for Ansys</a:t>
            </a:r>
          </a:p>
          <a:p>
            <a:endParaRPr lang="en-US" dirty="0"/>
          </a:p>
          <a:p>
            <a:pPr marL="285750" indent="-285750">
              <a:buFontTx/>
              <a:buChar char="-"/>
            </a:pPr>
            <a:r>
              <a:rPr lang="en-US" dirty="0"/>
              <a:t>Material parameters</a:t>
            </a:r>
          </a:p>
          <a:p>
            <a:pPr marL="285750" indent="-285750">
              <a:buFontTx/>
              <a:buChar char="-"/>
            </a:pPr>
            <a:r>
              <a:rPr lang="en-US" dirty="0"/>
              <a:t>Chewing Force</a:t>
            </a:r>
          </a:p>
          <a:p>
            <a:pPr marL="285750" indent="-285750">
              <a:buFontTx/>
              <a:buChar char="-"/>
            </a:pPr>
            <a:r>
              <a:rPr lang="en-US" dirty="0"/>
              <a:t>Fixation of mandible</a:t>
            </a:r>
          </a:p>
          <a:p>
            <a:pPr marL="285750" indent="-285750">
              <a:buFontTx/>
              <a:buChar char="-"/>
            </a:pPr>
            <a:r>
              <a:rPr lang="en-US" dirty="0"/>
              <a:t>1N screw pretension</a:t>
            </a:r>
          </a:p>
        </p:txBody>
      </p:sp>
      <p:sp>
        <p:nvSpPr>
          <p:cNvPr id="5" name="TextBox 4">
            <a:extLst>
              <a:ext uri="{FF2B5EF4-FFF2-40B4-BE49-F238E27FC236}">
                <a16:creationId xmlns:a16="http://schemas.microsoft.com/office/drawing/2014/main" id="{FB73830B-2239-45D9-B3D3-D6EB80ED108F}"/>
              </a:ext>
            </a:extLst>
          </p:cNvPr>
          <p:cNvSpPr txBox="1"/>
          <p:nvPr/>
        </p:nvSpPr>
        <p:spPr>
          <a:xfrm>
            <a:off x="3393821" y="-1360547"/>
            <a:ext cx="6574972" cy="646331"/>
          </a:xfrm>
          <a:prstGeom prst="rect">
            <a:avLst/>
          </a:prstGeom>
          <a:noFill/>
        </p:spPr>
        <p:txBody>
          <a:bodyPr wrap="square" rtlCol="0">
            <a:spAutoFit/>
          </a:bodyPr>
          <a:lstStyle/>
          <a:p>
            <a:r>
              <a:rPr lang="en-US" dirty="0"/>
              <a:t>Modeled a masticatory force of 500N, which is the average of the Male and Female maximum masticatory forces. </a:t>
            </a:r>
          </a:p>
        </p:txBody>
      </p:sp>
      <p:pic>
        <p:nvPicPr>
          <p:cNvPr id="1026" name="Picture 2" descr="35n &#10;而 】 01 ">
            <a:extLst>
              <a:ext uri="{FF2B5EF4-FFF2-40B4-BE49-F238E27FC236}">
                <a16:creationId xmlns:a16="http://schemas.microsoft.com/office/drawing/2014/main" id="{3CCBFF3C-2908-8016-C19A-E719274CB73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74955" y="-6356048"/>
            <a:ext cx="2390976" cy="1299566"/>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a:extLst>
              <a:ext uri="{FF2B5EF4-FFF2-40B4-BE49-F238E27FC236}">
                <a16:creationId xmlns:a16="http://schemas.microsoft.com/office/drawing/2014/main" id="{43177914-6715-10BE-1DBE-9C973B9AF559}"/>
              </a:ext>
            </a:extLst>
          </p:cNvPr>
          <p:cNvSpPr/>
          <p:nvPr/>
        </p:nvSpPr>
        <p:spPr bwMode="auto">
          <a:xfrm>
            <a:off x="-6099411" y="-5965978"/>
            <a:ext cx="546806" cy="526413"/>
          </a:xfrm>
          <a:prstGeom prst="rightArrow">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12" name="Right Arrow 11">
            <a:extLst>
              <a:ext uri="{FF2B5EF4-FFF2-40B4-BE49-F238E27FC236}">
                <a16:creationId xmlns:a16="http://schemas.microsoft.com/office/drawing/2014/main" id="{C2659EFC-CB7C-998A-EFBD-76A76D34E5A0}"/>
              </a:ext>
            </a:extLst>
          </p:cNvPr>
          <p:cNvSpPr/>
          <p:nvPr/>
        </p:nvSpPr>
        <p:spPr bwMode="auto">
          <a:xfrm>
            <a:off x="-2785463" y="-6241295"/>
            <a:ext cx="561656" cy="531457"/>
          </a:xfrm>
          <a:prstGeom prst="rightArrow">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graphicFrame>
        <p:nvGraphicFramePr>
          <p:cNvPr id="14" name="Table 13">
            <a:extLst>
              <a:ext uri="{FF2B5EF4-FFF2-40B4-BE49-F238E27FC236}">
                <a16:creationId xmlns:a16="http://schemas.microsoft.com/office/drawing/2014/main" id="{B7649CAD-433D-5F54-EAF5-03E99402262A}"/>
              </a:ext>
            </a:extLst>
          </p:cNvPr>
          <p:cNvGraphicFramePr>
            <a:graphicFrameLocks noGrp="1"/>
          </p:cNvGraphicFramePr>
          <p:nvPr>
            <p:extLst>
              <p:ext uri="{D42A27DB-BD31-4B8C-83A1-F6EECF244321}">
                <p14:modId xmlns:p14="http://schemas.microsoft.com/office/powerpoint/2010/main" val="2694034540"/>
              </p:ext>
            </p:extLst>
          </p:nvPr>
        </p:nvGraphicFramePr>
        <p:xfrm>
          <a:off x="-8983308" y="-4901260"/>
          <a:ext cx="8261659" cy="3455195"/>
        </p:xfrm>
        <a:graphic>
          <a:graphicData uri="http://schemas.openxmlformats.org/drawingml/2006/table">
            <a:tbl>
              <a:tblPr/>
              <a:tblGrid>
                <a:gridCol w="1533749">
                  <a:extLst>
                    <a:ext uri="{9D8B030D-6E8A-4147-A177-3AD203B41FA5}">
                      <a16:colId xmlns:a16="http://schemas.microsoft.com/office/drawing/2014/main" val="2086918996"/>
                    </a:ext>
                  </a:extLst>
                </a:gridCol>
                <a:gridCol w="1421109">
                  <a:extLst>
                    <a:ext uri="{9D8B030D-6E8A-4147-A177-3AD203B41FA5}">
                      <a16:colId xmlns:a16="http://schemas.microsoft.com/office/drawing/2014/main" val="279447460"/>
                    </a:ext>
                  </a:extLst>
                </a:gridCol>
                <a:gridCol w="1168017">
                  <a:extLst>
                    <a:ext uri="{9D8B030D-6E8A-4147-A177-3AD203B41FA5}">
                      <a16:colId xmlns:a16="http://schemas.microsoft.com/office/drawing/2014/main" val="3308365607"/>
                    </a:ext>
                  </a:extLst>
                </a:gridCol>
                <a:gridCol w="1313642">
                  <a:extLst>
                    <a:ext uri="{9D8B030D-6E8A-4147-A177-3AD203B41FA5}">
                      <a16:colId xmlns:a16="http://schemas.microsoft.com/office/drawing/2014/main" val="2388583022"/>
                    </a:ext>
                  </a:extLst>
                </a:gridCol>
                <a:gridCol w="1596103">
                  <a:extLst>
                    <a:ext uri="{9D8B030D-6E8A-4147-A177-3AD203B41FA5}">
                      <a16:colId xmlns:a16="http://schemas.microsoft.com/office/drawing/2014/main" val="3196818819"/>
                    </a:ext>
                  </a:extLst>
                </a:gridCol>
                <a:gridCol w="1229039">
                  <a:extLst>
                    <a:ext uri="{9D8B030D-6E8A-4147-A177-3AD203B41FA5}">
                      <a16:colId xmlns:a16="http://schemas.microsoft.com/office/drawing/2014/main" val="1734933512"/>
                    </a:ext>
                  </a:extLst>
                </a:gridCol>
              </a:tblGrid>
              <a:tr h="837767">
                <a:tc>
                  <a:txBody>
                    <a:bodyPr/>
                    <a:lstStyle>
                      <a:lvl1pPr marL="0" algn="l" defTabSz="4114800" rtl="0" eaLnBrk="1" latinLnBrk="0" hangingPunct="1">
                        <a:defRPr sz="8100" kern="1200">
                          <a:solidFill>
                            <a:schemeClr val="tx1"/>
                          </a:solidFill>
                          <a:latin typeface="Calibri"/>
                        </a:defRPr>
                      </a:lvl1pPr>
                      <a:lvl2pPr marL="2057400" algn="l" defTabSz="4114800" rtl="0" eaLnBrk="1" latinLnBrk="0" hangingPunct="1">
                        <a:defRPr sz="8100" kern="1200">
                          <a:solidFill>
                            <a:schemeClr val="tx1"/>
                          </a:solidFill>
                          <a:latin typeface="Calibri"/>
                        </a:defRPr>
                      </a:lvl2pPr>
                      <a:lvl3pPr marL="4114800" algn="l" defTabSz="4114800" rtl="0" eaLnBrk="1" latinLnBrk="0" hangingPunct="1">
                        <a:defRPr sz="8100" kern="1200">
                          <a:solidFill>
                            <a:schemeClr val="tx1"/>
                          </a:solidFill>
                          <a:latin typeface="Calibri"/>
                        </a:defRPr>
                      </a:lvl3pPr>
                      <a:lvl4pPr marL="6172200" algn="l" defTabSz="4114800" rtl="0" eaLnBrk="1" latinLnBrk="0" hangingPunct="1">
                        <a:defRPr sz="8100" kern="1200">
                          <a:solidFill>
                            <a:schemeClr val="tx1"/>
                          </a:solidFill>
                          <a:latin typeface="Calibri"/>
                        </a:defRPr>
                      </a:lvl4pPr>
                      <a:lvl5pPr marL="8229600" algn="l" defTabSz="4114800" rtl="0" eaLnBrk="1" latinLnBrk="0" hangingPunct="1">
                        <a:defRPr sz="8100" kern="1200">
                          <a:solidFill>
                            <a:schemeClr val="tx1"/>
                          </a:solidFill>
                          <a:latin typeface="Calibri"/>
                        </a:defRPr>
                      </a:lvl5pPr>
                      <a:lvl6pPr marL="10287000" algn="l" defTabSz="4114800" rtl="0" eaLnBrk="1" latinLnBrk="0" hangingPunct="1">
                        <a:defRPr sz="8100" kern="1200">
                          <a:solidFill>
                            <a:schemeClr val="tx1"/>
                          </a:solidFill>
                          <a:latin typeface="Calibri"/>
                        </a:defRPr>
                      </a:lvl6pPr>
                      <a:lvl7pPr marL="12344400" algn="l" defTabSz="4114800" rtl="0" eaLnBrk="1" latinLnBrk="0" hangingPunct="1">
                        <a:defRPr sz="8100" kern="1200">
                          <a:solidFill>
                            <a:schemeClr val="tx1"/>
                          </a:solidFill>
                          <a:latin typeface="Calibri"/>
                        </a:defRPr>
                      </a:lvl7pPr>
                      <a:lvl8pPr marL="14401800" algn="l" defTabSz="4114800" rtl="0" eaLnBrk="1" latinLnBrk="0" hangingPunct="1">
                        <a:defRPr sz="8100" kern="1200">
                          <a:solidFill>
                            <a:schemeClr val="tx1"/>
                          </a:solidFill>
                          <a:latin typeface="Calibri"/>
                        </a:defRPr>
                      </a:lvl8pPr>
                      <a:lvl9pPr marL="16459200" algn="l" defTabSz="4114800" rtl="0" eaLnBrk="1" latinLnBrk="0" hangingPunct="1">
                        <a:defRPr sz="8100" kern="1200">
                          <a:solidFill>
                            <a:schemeClr val="tx1"/>
                          </a:solidFill>
                          <a:latin typeface="Calibri"/>
                        </a:defRPr>
                      </a:lvl9pPr>
                    </a:lstStyle>
                    <a:p>
                      <a:pPr algn="ctr" rtl="0" fontAlgn="base"/>
                      <a:r>
                        <a:rPr lang="en-US" sz="1800" b="1" i="1" dirty="0">
                          <a:solidFill>
                            <a:schemeClr val="tx1"/>
                          </a:solidFill>
                          <a:effectLst/>
                          <a:latin typeface="+mn-lt"/>
                          <a:cs typeface="Times New Roman" panose="02020603050405020304" pitchFamily="18" charset="0"/>
                        </a:rPr>
                        <a:t>Material </a:t>
                      </a:r>
                    </a:p>
                  </a:txBody>
                  <a:tcPr marL="51563" marR="51563" marT="25781" marB="2578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lvl1pPr marL="0" algn="l" defTabSz="4114800" rtl="0" eaLnBrk="1" latinLnBrk="0" hangingPunct="1">
                        <a:defRPr sz="8100" kern="1200">
                          <a:solidFill>
                            <a:schemeClr val="tx1"/>
                          </a:solidFill>
                          <a:latin typeface="Calibri"/>
                        </a:defRPr>
                      </a:lvl1pPr>
                      <a:lvl2pPr marL="2057400" algn="l" defTabSz="4114800" rtl="0" eaLnBrk="1" latinLnBrk="0" hangingPunct="1">
                        <a:defRPr sz="8100" kern="1200">
                          <a:solidFill>
                            <a:schemeClr val="tx1"/>
                          </a:solidFill>
                          <a:latin typeface="Calibri"/>
                        </a:defRPr>
                      </a:lvl2pPr>
                      <a:lvl3pPr marL="4114800" algn="l" defTabSz="4114800" rtl="0" eaLnBrk="1" latinLnBrk="0" hangingPunct="1">
                        <a:defRPr sz="8100" kern="1200">
                          <a:solidFill>
                            <a:schemeClr val="tx1"/>
                          </a:solidFill>
                          <a:latin typeface="Calibri"/>
                        </a:defRPr>
                      </a:lvl3pPr>
                      <a:lvl4pPr marL="6172200" algn="l" defTabSz="4114800" rtl="0" eaLnBrk="1" latinLnBrk="0" hangingPunct="1">
                        <a:defRPr sz="8100" kern="1200">
                          <a:solidFill>
                            <a:schemeClr val="tx1"/>
                          </a:solidFill>
                          <a:latin typeface="Calibri"/>
                        </a:defRPr>
                      </a:lvl4pPr>
                      <a:lvl5pPr marL="8229600" algn="l" defTabSz="4114800" rtl="0" eaLnBrk="1" latinLnBrk="0" hangingPunct="1">
                        <a:defRPr sz="8100" kern="1200">
                          <a:solidFill>
                            <a:schemeClr val="tx1"/>
                          </a:solidFill>
                          <a:latin typeface="Calibri"/>
                        </a:defRPr>
                      </a:lvl5pPr>
                      <a:lvl6pPr marL="10287000" algn="l" defTabSz="4114800" rtl="0" eaLnBrk="1" latinLnBrk="0" hangingPunct="1">
                        <a:defRPr sz="8100" kern="1200">
                          <a:solidFill>
                            <a:schemeClr val="tx1"/>
                          </a:solidFill>
                          <a:latin typeface="Calibri"/>
                        </a:defRPr>
                      </a:lvl6pPr>
                      <a:lvl7pPr marL="12344400" algn="l" defTabSz="4114800" rtl="0" eaLnBrk="1" latinLnBrk="0" hangingPunct="1">
                        <a:defRPr sz="8100" kern="1200">
                          <a:solidFill>
                            <a:schemeClr val="tx1"/>
                          </a:solidFill>
                          <a:latin typeface="Calibri"/>
                        </a:defRPr>
                      </a:lvl7pPr>
                      <a:lvl8pPr marL="14401800" algn="l" defTabSz="4114800" rtl="0" eaLnBrk="1" latinLnBrk="0" hangingPunct="1">
                        <a:defRPr sz="8100" kern="1200">
                          <a:solidFill>
                            <a:schemeClr val="tx1"/>
                          </a:solidFill>
                          <a:latin typeface="Calibri"/>
                        </a:defRPr>
                      </a:lvl8pPr>
                      <a:lvl9pPr marL="16459200" algn="l" defTabSz="4114800" rtl="0" eaLnBrk="1" latinLnBrk="0" hangingPunct="1">
                        <a:defRPr sz="8100" kern="1200">
                          <a:solidFill>
                            <a:schemeClr val="tx1"/>
                          </a:solidFill>
                          <a:latin typeface="Calibri"/>
                        </a:defRPr>
                      </a:lvl9pPr>
                    </a:lstStyle>
                    <a:p>
                      <a:pPr algn="ctr" rtl="0" fontAlgn="base"/>
                      <a:r>
                        <a:rPr lang="en-US" sz="1800" b="1" i="1" dirty="0">
                          <a:solidFill>
                            <a:schemeClr val="tx1"/>
                          </a:solidFill>
                          <a:effectLst/>
                          <a:latin typeface="+mn-lt"/>
                          <a:cs typeface="Times New Roman" panose="02020603050405020304" pitchFamily="18" charset="0"/>
                        </a:rPr>
                        <a:t>Component</a:t>
                      </a:r>
                    </a:p>
                  </a:txBody>
                  <a:tcPr marL="51563" marR="51563" marT="25781" marB="2578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lvl1pPr marL="0" algn="l" defTabSz="4114800" rtl="0" eaLnBrk="1" latinLnBrk="0" hangingPunct="1">
                        <a:defRPr sz="8100" kern="1200">
                          <a:solidFill>
                            <a:schemeClr val="tx1"/>
                          </a:solidFill>
                          <a:latin typeface="Calibri"/>
                        </a:defRPr>
                      </a:lvl1pPr>
                      <a:lvl2pPr marL="2057400" algn="l" defTabSz="4114800" rtl="0" eaLnBrk="1" latinLnBrk="0" hangingPunct="1">
                        <a:defRPr sz="8100" kern="1200">
                          <a:solidFill>
                            <a:schemeClr val="tx1"/>
                          </a:solidFill>
                          <a:latin typeface="Calibri"/>
                        </a:defRPr>
                      </a:lvl2pPr>
                      <a:lvl3pPr marL="4114800" algn="l" defTabSz="4114800" rtl="0" eaLnBrk="1" latinLnBrk="0" hangingPunct="1">
                        <a:defRPr sz="8100" kern="1200">
                          <a:solidFill>
                            <a:schemeClr val="tx1"/>
                          </a:solidFill>
                          <a:latin typeface="Calibri"/>
                        </a:defRPr>
                      </a:lvl3pPr>
                      <a:lvl4pPr marL="6172200" algn="l" defTabSz="4114800" rtl="0" eaLnBrk="1" latinLnBrk="0" hangingPunct="1">
                        <a:defRPr sz="8100" kern="1200">
                          <a:solidFill>
                            <a:schemeClr val="tx1"/>
                          </a:solidFill>
                          <a:latin typeface="Calibri"/>
                        </a:defRPr>
                      </a:lvl4pPr>
                      <a:lvl5pPr marL="8229600" algn="l" defTabSz="4114800" rtl="0" eaLnBrk="1" latinLnBrk="0" hangingPunct="1">
                        <a:defRPr sz="8100" kern="1200">
                          <a:solidFill>
                            <a:schemeClr val="tx1"/>
                          </a:solidFill>
                          <a:latin typeface="Calibri"/>
                        </a:defRPr>
                      </a:lvl5pPr>
                      <a:lvl6pPr marL="10287000" algn="l" defTabSz="4114800" rtl="0" eaLnBrk="1" latinLnBrk="0" hangingPunct="1">
                        <a:defRPr sz="8100" kern="1200">
                          <a:solidFill>
                            <a:schemeClr val="tx1"/>
                          </a:solidFill>
                          <a:latin typeface="Calibri"/>
                        </a:defRPr>
                      </a:lvl6pPr>
                      <a:lvl7pPr marL="12344400" algn="l" defTabSz="4114800" rtl="0" eaLnBrk="1" latinLnBrk="0" hangingPunct="1">
                        <a:defRPr sz="8100" kern="1200">
                          <a:solidFill>
                            <a:schemeClr val="tx1"/>
                          </a:solidFill>
                          <a:latin typeface="Calibri"/>
                        </a:defRPr>
                      </a:lvl7pPr>
                      <a:lvl8pPr marL="14401800" algn="l" defTabSz="4114800" rtl="0" eaLnBrk="1" latinLnBrk="0" hangingPunct="1">
                        <a:defRPr sz="8100" kern="1200">
                          <a:solidFill>
                            <a:schemeClr val="tx1"/>
                          </a:solidFill>
                          <a:latin typeface="Calibri"/>
                        </a:defRPr>
                      </a:lvl8pPr>
                      <a:lvl9pPr marL="16459200" algn="l" defTabSz="4114800" rtl="0" eaLnBrk="1" latinLnBrk="0" hangingPunct="1">
                        <a:defRPr sz="8100" kern="1200">
                          <a:solidFill>
                            <a:schemeClr val="tx1"/>
                          </a:solidFill>
                          <a:latin typeface="Calibri"/>
                        </a:defRPr>
                      </a:lvl9pPr>
                    </a:lstStyle>
                    <a:p>
                      <a:pPr algn="ctr" rtl="0" fontAlgn="base"/>
                      <a:r>
                        <a:rPr lang="en-US" sz="1800" b="1" i="1" dirty="0">
                          <a:solidFill>
                            <a:schemeClr val="tx1"/>
                          </a:solidFill>
                          <a:effectLst/>
                          <a:latin typeface="+mn-lt"/>
                          <a:cs typeface="Times New Roman" panose="02020603050405020304" pitchFamily="18" charset="0"/>
                        </a:rPr>
                        <a:t>Young’s Modulus (MPa) </a:t>
                      </a:r>
                    </a:p>
                  </a:txBody>
                  <a:tcPr marL="51563" marR="51563" marT="25781" marB="2578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lvl1pPr marL="0" algn="l" defTabSz="4114800" rtl="0" eaLnBrk="1" latinLnBrk="0" hangingPunct="1">
                        <a:defRPr sz="8100" kern="1200">
                          <a:solidFill>
                            <a:schemeClr val="tx1"/>
                          </a:solidFill>
                          <a:latin typeface="Calibri"/>
                        </a:defRPr>
                      </a:lvl1pPr>
                      <a:lvl2pPr marL="2057400" algn="l" defTabSz="4114800" rtl="0" eaLnBrk="1" latinLnBrk="0" hangingPunct="1">
                        <a:defRPr sz="8100" kern="1200">
                          <a:solidFill>
                            <a:schemeClr val="tx1"/>
                          </a:solidFill>
                          <a:latin typeface="Calibri"/>
                        </a:defRPr>
                      </a:lvl2pPr>
                      <a:lvl3pPr marL="4114800" algn="l" defTabSz="4114800" rtl="0" eaLnBrk="1" latinLnBrk="0" hangingPunct="1">
                        <a:defRPr sz="8100" kern="1200">
                          <a:solidFill>
                            <a:schemeClr val="tx1"/>
                          </a:solidFill>
                          <a:latin typeface="Calibri"/>
                        </a:defRPr>
                      </a:lvl3pPr>
                      <a:lvl4pPr marL="6172200" algn="l" defTabSz="4114800" rtl="0" eaLnBrk="1" latinLnBrk="0" hangingPunct="1">
                        <a:defRPr sz="8100" kern="1200">
                          <a:solidFill>
                            <a:schemeClr val="tx1"/>
                          </a:solidFill>
                          <a:latin typeface="Calibri"/>
                        </a:defRPr>
                      </a:lvl4pPr>
                      <a:lvl5pPr marL="8229600" algn="l" defTabSz="4114800" rtl="0" eaLnBrk="1" latinLnBrk="0" hangingPunct="1">
                        <a:defRPr sz="8100" kern="1200">
                          <a:solidFill>
                            <a:schemeClr val="tx1"/>
                          </a:solidFill>
                          <a:latin typeface="Calibri"/>
                        </a:defRPr>
                      </a:lvl5pPr>
                      <a:lvl6pPr marL="10287000" algn="l" defTabSz="4114800" rtl="0" eaLnBrk="1" latinLnBrk="0" hangingPunct="1">
                        <a:defRPr sz="8100" kern="1200">
                          <a:solidFill>
                            <a:schemeClr val="tx1"/>
                          </a:solidFill>
                          <a:latin typeface="Calibri"/>
                        </a:defRPr>
                      </a:lvl6pPr>
                      <a:lvl7pPr marL="12344400" algn="l" defTabSz="4114800" rtl="0" eaLnBrk="1" latinLnBrk="0" hangingPunct="1">
                        <a:defRPr sz="8100" kern="1200">
                          <a:solidFill>
                            <a:schemeClr val="tx1"/>
                          </a:solidFill>
                          <a:latin typeface="Calibri"/>
                        </a:defRPr>
                      </a:lvl7pPr>
                      <a:lvl8pPr marL="14401800" algn="l" defTabSz="4114800" rtl="0" eaLnBrk="1" latinLnBrk="0" hangingPunct="1">
                        <a:defRPr sz="8100" kern="1200">
                          <a:solidFill>
                            <a:schemeClr val="tx1"/>
                          </a:solidFill>
                          <a:latin typeface="Calibri"/>
                        </a:defRPr>
                      </a:lvl8pPr>
                      <a:lvl9pPr marL="16459200" algn="l" defTabSz="4114800" rtl="0" eaLnBrk="1" latinLnBrk="0" hangingPunct="1">
                        <a:defRPr sz="8100" kern="1200">
                          <a:solidFill>
                            <a:schemeClr val="tx1"/>
                          </a:solidFill>
                          <a:latin typeface="Calibri"/>
                        </a:defRPr>
                      </a:lvl9pPr>
                    </a:lstStyle>
                    <a:p>
                      <a:pPr algn="ctr" rtl="0" fontAlgn="base"/>
                      <a:r>
                        <a:rPr lang="en-US" sz="1800" b="1" i="1" dirty="0">
                          <a:solidFill>
                            <a:schemeClr val="tx1"/>
                          </a:solidFill>
                          <a:effectLst/>
                          <a:latin typeface="+mn-lt"/>
                          <a:cs typeface="Times New Roman" panose="02020603050405020304" pitchFamily="18" charset="0"/>
                        </a:rPr>
                        <a:t>Poisson’s ratio </a:t>
                      </a:r>
                    </a:p>
                  </a:txBody>
                  <a:tcPr marL="51563" marR="51563" marT="25781" marB="2578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rtl="0" fontAlgn="base"/>
                      <a:r>
                        <a:rPr lang="en-US" sz="1800" b="1" i="1" dirty="0">
                          <a:solidFill>
                            <a:schemeClr val="tx1"/>
                          </a:solidFill>
                          <a:effectLst/>
                          <a:latin typeface="+mn-lt"/>
                          <a:cs typeface="Times New Roman" panose="02020603050405020304" pitchFamily="18" charset="0"/>
                        </a:rPr>
                        <a:t>Tensile Yield Strength</a:t>
                      </a:r>
                    </a:p>
                    <a:p>
                      <a:pPr algn="ctr" rtl="0" fontAlgn="base"/>
                      <a:r>
                        <a:rPr lang="en-US" sz="1800" b="1" i="1" dirty="0">
                          <a:solidFill>
                            <a:schemeClr val="tx1"/>
                          </a:solidFill>
                          <a:effectLst/>
                          <a:latin typeface="+mn-lt"/>
                          <a:cs typeface="Times New Roman" panose="02020603050405020304" pitchFamily="18" charset="0"/>
                        </a:rPr>
                        <a:t>(</a:t>
                      </a:r>
                      <a:r>
                        <a:rPr lang="en-US" sz="1800" b="1" i="1" dirty="0" err="1">
                          <a:solidFill>
                            <a:schemeClr val="tx1"/>
                          </a:solidFill>
                          <a:effectLst/>
                          <a:latin typeface="+mn-lt"/>
                          <a:cs typeface="Times New Roman" panose="02020603050405020304" pitchFamily="18" charset="0"/>
                        </a:rPr>
                        <a:t>Mpa</a:t>
                      </a:r>
                      <a:r>
                        <a:rPr lang="en-US" sz="1800" b="1" i="1" dirty="0">
                          <a:solidFill>
                            <a:schemeClr val="tx1"/>
                          </a:solidFill>
                          <a:effectLst/>
                          <a:latin typeface="+mn-lt"/>
                          <a:cs typeface="Times New Roman" panose="02020603050405020304" pitchFamily="18" charset="0"/>
                        </a:rPr>
                        <a:t>)</a:t>
                      </a:r>
                    </a:p>
                  </a:txBody>
                  <a:tcPr marL="51563" marR="51563" marT="25781" marB="2578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lvl1pPr marL="0" algn="l" defTabSz="4114800" rtl="0" eaLnBrk="1" latinLnBrk="0" hangingPunct="1">
                        <a:defRPr sz="8100" kern="1200">
                          <a:solidFill>
                            <a:schemeClr val="tx1"/>
                          </a:solidFill>
                          <a:latin typeface="Calibri"/>
                        </a:defRPr>
                      </a:lvl1pPr>
                      <a:lvl2pPr marL="2057400" algn="l" defTabSz="4114800" rtl="0" eaLnBrk="1" latinLnBrk="0" hangingPunct="1">
                        <a:defRPr sz="8100" kern="1200">
                          <a:solidFill>
                            <a:schemeClr val="tx1"/>
                          </a:solidFill>
                          <a:latin typeface="Calibri"/>
                        </a:defRPr>
                      </a:lvl2pPr>
                      <a:lvl3pPr marL="4114800" algn="l" defTabSz="4114800" rtl="0" eaLnBrk="1" latinLnBrk="0" hangingPunct="1">
                        <a:defRPr sz="8100" kern="1200">
                          <a:solidFill>
                            <a:schemeClr val="tx1"/>
                          </a:solidFill>
                          <a:latin typeface="Calibri"/>
                        </a:defRPr>
                      </a:lvl3pPr>
                      <a:lvl4pPr marL="6172200" algn="l" defTabSz="4114800" rtl="0" eaLnBrk="1" latinLnBrk="0" hangingPunct="1">
                        <a:defRPr sz="8100" kern="1200">
                          <a:solidFill>
                            <a:schemeClr val="tx1"/>
                          </a:solidFill>
                          <a:latin typeface="Calibri"/>
                        </a:defRPr>
                      </a:lvl4pPr>
                      <a:lvl5pPr marL="8229600" algn="l" defTabSz="4114800" rtl="0" eaLnBrk="1" latinLnBrk="0" hangingPunct="1">
                        <a:defRPr sz="8100" kern="1200">
                          <a:solidFill>
                            <a:schemeClr val="tx1"/>
                          </a:solidFill>
                          <a:latin typeface="Calibri"/>
                        </a:defRPr>
                      </a:lvl5pPr>
                      <a:lvl6pPr marL="10287000" algn="l" defTabSz="4114800" rtl="0" eaLnBrk="1" latinLnBrk="0" hangingPunct="1">
                        <a:defRPr sz="8100" kern="1200">
                          <a:solidFill>
                            <a:schemeClr val="tx1"/>
                          </a:solidFill>
                          <a:latin typeface="Calibri"/>
                        </a:defRPr>
                      </a:lvl6pPr>
                      <a:lvl7pPr marL="12344400" algn="l" defTabSz="4114800" rtl="0" eaLnBrk="1" latinLnBrk="0" hangingPunct="1">
                        <a:defRPr sz="8100" kern="1200">
                          <a:solidFill>
                            <a:schemeClr val="tx1"/>
                          </a:solidFill>
                          <a:latin typeface="Calibri"/>
                        </a:defRPr>
                      </a:lvl7pPr>
                      <a:lvl8pPr marL="14401800" algn="l" defTabSz="4114800" rtl="0" eaLnBrk="1" latinLnBrk="0" hangingPunct="1">
                        <a:defRPr sz="8100" kern="1200">
                          <a:solidFill>
                            <a:schemeClr val="tx1"/>
                          </a:solidFill>
                          <a:latin typeface="Calibri"/>
                        </a:defRPr>
                      </a:lvl8pPr>
                      <a:lvl9pPr marL="16459200" algn="l" defTabSz="4114800" rtl="0" eaLnBrk="1" latinLnBrk="0" hangingPunct="1">
                        <a:defRPr sz="8100" kern="1200">
                          <a:solidFill>
                            <a:schemeClr val="tx1"/>
                          </a:solidFill>
                          <a:latin typeface="Calibri"/>
                        </a:defRPr>
                      </a:lvl9pPr>
                    </a:lstStyle>
                    <a:p>
                      <a:pPr algn="ctr" rtl="0" fontAlgn="base"/>
                      <a:r>
                        <a:rPr lang="en-US" sz="1800" b="1" i="1" dirty="0">
                          <a:solidFill>
                            <a:schemeClr val="tx1"/>
                          </a:solidFill>
                          <a:effectLst/>
                          <a:latin typeface="+mn-lt"/>
                          <a:cs typeface="Times New Roman" panose="02020603050405020304" pitchFamily="18" charset="0"/>
                        </a:rPr>
                        <a:t>References </a:t>
                      </a:r>
                    </a:p>
                  </a:txBody>
                  <a:tcPr marL="51563" marR="51563" marT="25781" marB="2578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978567261"/>
                  </a:ext>
                </a:extLst>
              </a:tr>
              <a:tr h="593015">
                <a:tc>
                  <a:txBody>
                    <a:bodyPr/>
                    <a:lstStyle>
                      <a:lvl1pPr marL="0" algn="l" defTabSz="4114800" rtl="0" eaLnBrk="1" latinLnBrk="0" hangingPunct="1">
                        <a:defRPr sz="8100" kern="1200">
                          <a:solidFill>
                            <a:schemeClr val="tx1"/>
                          </a:solidFill>
                          <a:latin typeface="Calibri"/>
                        </a:defRPr>
                      </a:lvl1pPr>
                      <a:lvl2pPr marL="2057400" algn="l" defTabSz="4114800" rtl="0" eaLnBrk="1" latinLnBrk="0" hangingPunct="1">
                        <a:defRPr sz="8100" kern="1200">
                          <a:solidFill>
                            <a:schemeClr val="tx1"/>
                          </a:solidFill>
                          <a:latin typeface="Calibri"/>
                        </a:defRPr>
                      </a:lvl2pPr>
                      <a:lvl3pPr marL="4114800" algn="l" defTabSz="4114800" rtl="0" eaLnBrk="1" latinLnBrk="0" hangingPunct="1">
                        <a:defRPr sz="8100" kern="1200">
                          <a:solidFill>
                            <a:schemeClr val="tx1"/>
                          </a:solidFill>
                          <a:latin typeface="Calibri"/>
                        </a:defRPr>
                      </a:lvl3pPr>
                      <a:lvl4pPr marL="6172200" algn="l" defTabSz="4114800" rtl="0" eaLnBrk="1" latinLnBrk="0" hangingPunct="1">
                        <a:defRPr sz="8100" kern="1200">
                          <a:solidFill>
                            <a:schemeClr val="tx1"/>
                          </a:solidFill>
                          <a:latin typeface="Calibri"/>
                        </a:defRPr>
                      </a:lvl4pPr>
                      <a:lvl5pPr marL="8229600" algn="l" defTabSz="4114800" rtl="0" eaLnBrk="1" latinLnBrk="0" hangingPunct="1">
                        <a:defRPr sz="8100" kern="1200">
                          <a:solidFill>
                            <a:schemeClr val="tx1"/>
                          </a:solidFill>
                          <a:latin typeface="Calibri"/>
                        </a:defRPr>
                      </a:lvl5pPr>
                      <a:lvl6pPr marL="10287000" algn="l" defTabSz="4114800" rtl="0" eaLnBrk="1" latinLnBrk="0" hangingPunct="1">
                        <a:defRPr sz="8100" kern="1200">
                          <a:solidFill>
                            <a:schemeClr val="tx1"/>
                          </a:solidFill>
                          <a:latin typeface="Calibri"/>
                        </a:defRPr>
                      </a:lvl6pPr>
                      <a:lvl7pPr marL="12344400" algn="l" defTabSz="4114800" rtl="0" eaLnBrk="1" latinLnBrk="0" hangingPunct="1">
                        <a:defRPr sz="8100" kern="1200">
                          <a:solidFill>
                            <a:schemeClr val="tx1"/>
                          </a:solidFill>
                          <a:latin typeface="Calibri"/>
                        </a:defRPr>
                      </a:lvl7pPr>
                      <a:lvl8pPr marL="14401800" algn="l" defTabSz="4114800" rtl="0" eaLnBrk="1" latinLnBrk="0" hangingPunct="1">
                        <a:defRPr sz="8100" kern="1200">
                          <a:solidFill>
                            <a:schemeClr val="tx1"/>
                          </a:solidFill>
                          <a:latin typeface="Calibri"/>
                        </a:defRPr>
                      </a:lvl8pPr>
                      <a:lvl9pPr marL="16459200" algn="l" defTabSz="4114800" rtl="0" eaLnBrk="1" latinLnBrk="0" hangingPunct="1">
                        <a:defRPr sz="8100" kern="1200">
                          <a:solidFill>
                            <a:schemeClr val="tx1"/>
                          </a:solidFill>
                          <a:latin typeface="Calibri"/>
                        </a:defRPr>
                      </a:lvl9pPr>
                    </a:lstStyle>
                    <a:p>
                      <a:pPr algn="ctr" rtl="0" fontAlgn="base"/>
                      <a:r>
                        <a:rPr lang="en-US" sz="1800" b="1" i="1" dirty="0">
                          <a:solidFill>
                            <a:schemeClr val="tx1"/>
                          </a:solidFill>
                          <a:effectLst/>
                          <a:latin typeface="+mn-lt"/>
                          <a:cs typeface="Times New Roman" panose="02020603050405020304" pitchFamily="18" charset="0"/>
                        </a:rPr>
                        <a:t>Polycaprolactone (PCL) </a:t>
                      </a:r>
                    </a:p>
                  </a:txBody>
                  <a:tcPr marL="51563" marR="51563" marT="25781" marB="2578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lvl1pPr marL="0" algn="l" defTabSz="4114800" rtl="0" eaLnBrk="1" latinLnBrk="0" hangingPunct="1">
                        <a:defRPr sz="8100" kern="1200">
                          <a:solidFill>
                            <a:schemeClr val="tx1"/>
                          </a:solidFill>
                          <a:latin typeface="Calibri"/>
                        </a:defRPr>
                      </a:lvl1pPr>
                      <a:lvl2pPr marL="2057400" algn="l" defTabSz="4114800" rtl="0" eaLnBrk="1" latinLnBrk="0" hangingPunct="1">
                        <a:defRPr sz="8100" kern="1200">
                          <a:solidFill>
                            <a:schemeClr val="tx1"/>
                          </a:solidFill>
                          <a:latin typeface="Calibri"/>
                        </a:defRPr>
                      </a:lvl2pPr>
                      <a:lvl3pPr marL="4114800" algn="l" defTabSz="4114800" rtl="0" eaLnBrk="1" latinLnBrk="0" hangingPunct="1">
                        <a:defRPr sz="8100" kern="1200">
                          <a:solidFill>
                            <a:schemeClr val="tx1"/>
                          </a:solidFill>
                          <a:latin typeface="Calibri"/>
                        </a:defRPr>
                      </a:lvl3pPr>
                      <a:lvl4pPr marL="6172200" algn="l" defTabSz="4114800" rtl="0" eaLnBrk="1" latinLnBrk="0" hangingPunct="1">
                        <a:defRPr sz="8100" kern="1200">
                          <a:solidFill>
                            <a:schemeClr val="tx1"/>
                          </a:solidFill>
                          <a:latin typeface="Calibri"/>
                        </a:defRPr>
                      </a:lvl4pPr>
                      <a:lvl5pPr marL="8229600" algn="l" defTabSz="4114800" rtl="0" eaLnBrk="1" latinLnBrk="0" hangingPunct="1">
                        <a:defRPr sz="8100" kern="1200">
                          <a:solidFill>
                            <a:schemeClr val="tx1"/>
                          </a:solidFill>
                          <a:latin typeface="Calibri"/>
                        </a:defRPr>
                      </a:lvl5pPr>
                      <a:lvl6pPr marL="10287000" algn="l" defTabSz="4114800" rtl="0" eaLnBrk="1" latinLnBrk="0" hangingPunct="1">
                        <a:defRPr sz="8100" kern="1200">
                          <a:solidFill>
                            <a:schemeClr val="tx1"/>
                          </a:solidFill>
                          <a:latin typeface="Calibri"/>
                        </a:defRPr>
                      </a:lvl6pPr>
                      <a:lvl7pPr marL="12344400" algn="l" defTabSz="4114800" rtl="0" eaLnBrk="1" latinLnBrk="0" hangingPunct="1">
                        <a:defRPr sz="8100" kern="1200">
                          <a:solidFill>
                            <a:schemeClr val="tx1"/>
                          </a:solidFill>
                          <a:latin typeface="Calibri"/>
                        </a:defRPr>
                      </a:lvl7pPr>
                      <a:lvl8pPr marL="14401800" algn="l" defTabSz="4114800" rtl="0" eaLnBrk="1" latinLnBrk="0" hangingPunct="1">
                        <a:defRPr sz="8100" kern="1200">
                          <a:solidFill>
                            <a:schemeClr val="tx1"/>
                          </a:solidFill>
                          <a:latin typeface="Calibri"/>
                        </a:defRPr>
                      </a:lvl8pPr>
                      <a:lvl9pPr marL="16459200" algn="l" defTabSz="4114800" rtl="0" eaLnBrk="1" latinLnBrk="0" hangingPunct="1">
                        <a:defRPr sz="8100" kern="1200">
                          <a:solidFill>
                            <a:schemeClr val="tx1"/>
                          </a:solidFill>
                          <a:latin typeface="Calibri"/>
                        </a:defRPr>
                      </a:lvl9pPr>
                    </a:lstStyle>
                    <a:p>
                      <a:pPr algn="ctr" rtl="0" fontAlgn="base"/>
                      <a:r>
                        <a:rPr lang="en-US" sz="1800" b="0" i="0" dirty="0">
                          <a:solidFill>
                            <a:schemeClr val="tx1"/>
                          </a:solidFill>
                          <a:effectLst/>
                          <a:latin typeface="+mn-lt"/>
                          <a:cs typeface="Times New Roman" panose="02020603050405020304" pitchFamily="18" charset="0"/>
                        </a:rPr>
                        <a:t>Cover</a:t>
                      </a:r>
                    </a:p>
                  </a:txBody>
                  <a:tcPr marL="51563" marR="51563" marT="25781" marB="2578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114800" rtl="0" eaLnBrk="1" latinLnBrk="0" hangingPunct="1">
                        <a:defRPr sz="8100" kern="1200">
                          <a:solidFill>
                            <a:schemeClr val="tx1"/>
                          </a:solidFill>
                          <a:latin typeface="Calibri"/>
                        </a:defRPr>
                      </a:lvl1pPr>
                      <a:lvl2pPr marL="2057400" algn="l" defTabSz="4114800" rtl="0" eaLnBrk="1" latinLnBrk="0" hangingPunct="1">
                        <a:defRPr sz="8100" kern="1200">
                          <a:solidFill>
                            <a:schemeClr val="tx1"/>
                          </a:solidFill>
                          <a:latin typeface="Calibri"/>
                        </a:defRPr>
                      </a:lvl2pPr>
                      <a:lvl3pPr marL="4114800" algn="l" defTabSz="4114800" rtl="0" eaLnBrk="1" latinLnBrk="0" hangingPunct="1">
                        <a:defRPr sz="8100" kern="1200">
                          <a:solidFill>
                            <a:schemeClr val="tx1"/>
                          </a:solidFill>
                          <a:latin typeface="Calibri"/>
                        </a:defRPr>
                      </a:lvl3pPr>
                      <a:lvl4pPr marL="6172200" algn="l" defTabSz="4114800" rtl="0" eaLnBrk="1" latinLnBrk="0" hangingPunct="1">
                        <a:defRPr sz="8100" kern="1200">
                          <a:solidFill>
                            <a:schemeClr val="tx1"/>
                          </a:solidFill>
                          <a:latin typeface="Calibri"/>
                        </a:defRPr>
                      </a:lvl4pPr>
                      <a:lvl5pPr marL="8229600" algn="l" defTabSz="4114800" rtl="0" eaLnBrk="1" latinLnBrk="0" hangingPunct="1">
                        <a:defRPr sz="8100" kern="1200">
                          <a:solidFill>
                            <a:schemeClr val="tx1"/>
                          </a:solidFill>
                          <a:latin typeface="Calibri"/>
                        </a:defRPr>
                      </a:lvl5pPr>
                      <a:lvl6pPr marL="10287000" algn="l" defTabSz="4114800" rtl="0" eaLnBrk="1" latinLnBrk="0" hangingPunct="1">
                        <a:defRPr sz="8100" kern="1200">
                          <a:solidFill>
                            <a:schemeClr val="tx1"/>
                          </a:solidFill>
                          <a:latin typeface="Calibri"/>
                        </a:defRPr>
                      </a:lvl6pPr>
                      <a:lvl7pPr marL="12344400" algn="l" defTabSz="4114800" rtl="0" eaLnBrk="1" latinLnBrk="0" hangingPunct="1">
                        <a:defRPr sz="8100" kern="1200">
                          <a:solidFill>
                            <a:schemeClr val="tx1"/>
                          </a:solidFill>
                          <a:latin typeface="Calibri"/>
                        </a:defRPr>
                      </a:lvl7pPr>
                      <a:lvl8pPr marL="14401800" algn="l" defTabSz="4114800" rtl="0" eaLnBrk="1" latinLnBrk="0" hangingPunct="1">
                        <a:defRPr sz="8100" kern="1200">
                          <a:solidFill>
                            <a:schemeClr val="tx1"/>
                          </a:solidFill>
                          <a:latin typeface="Calibri"/>
                        </a:defRPr>
                      </a:lvl8pPr>
                      <a:lvl9pPr marL="16459200" algn="l" defTabSz="4114800" rtl="0" eaLnBrk="1" latinLnBrk="0" hangingPunct="1">
                        <a:defRPr sz="8100" kern="1200">
                          <a:solidFill>
                            <a:schemeClr val="tx1"/>
                          </a:solidFill>
                          <a:latin typeface="Calibri"/>
                        </a:defRPr>
                      </a:lvl9pPr>
                    </a:lstStyle>
                    <a:p>
                      <a:pPr algn="ctr" rtl="0" fontAlgn="base"/>
                      <a:r>
                        <a:rPr lang="en-US" sz="1800" b="0" i="0" dirty="0">
                          <a:solidFill>
                            <a:schemeClr val="tx1"/>
                          </a:solidFill>
                          <a:effectLst/>
                          <a:latin typeface="+mn-lt"/>
                          <a:cs typeface="Times New Roman" panose="02020603050405020304" pitchFamily="18" charset="0"/>
                        </a:rPr>
                        <a:t>350 </a:t>
                      </a:r>
                    </a:p>
                  </a:txBody>
                  <a:tcPr marL="51563" marR="51563" marT="25781" marB="2578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114800" rtl="0" eaLnBrk="1" latinLnBrk="0" hangingPunct="1">
                        <a:defRPr sz="8100" kern="1200">
                          <a:solidFill>
                            <a:schemeClr val="tx1"/>
                          </a:solidFill>
                          <a:latin typeface="Calibri"/>
                        </a:defRPr>
                      </a:lvl1pPr>
                      <a:lvl2pPr marL="2057400" algn="l" defTabSz="4114800" rtl="0" eaLnBrk="1" latinLnBrk="0" hangingPunct="1">
                        <a:defRPr sz="8100" kern="1200">
                          <a:solidFill>
                            <a:schemeClr val="tx1"/>
                          </a:solidFill>
                          <a:latin typeface="Calibri"/>
                        </a:defRPr>
                      </a:lvl2pPr>
                      <a:lvl3pPr marL="4114800" algn="l" defTabSz="4114800" rtl="0" eaLnBrk="1" latinLnBrk="0" hangingPunct="1">
                        <a:defRPr sz="8100" kern="1200">
                          <a:solidFill>
                            <a:schemeClr val="tx1"/>
                          </a:solidFill>
                          <a:latin typeface="Calibri"/>
                        </a:defRPr>
                      </a:lvl3pPr>
                      <a:lvl4pPr marL="6172200" algn="l" defTabSz="4114800" rtl="0" eaLnBrk="1" latinLnBrk="0" hangingPunct="1">
                        <a:defRPr sz="8100" kern="1200">
                          <a:solidFill>
                            <a:schemeClr val="tx1"/>
                          </a:solidFill>
                          <a:latin typeface="Calibri"/>
                        </a:defRPr>
                      </a:lvl4pPr>
                      <a:lvl5pPr marL="8229600" algn="l" defTabSz="4114800" rtl="0" eaLnBrk="1" latinLnBrk="0" hangingPunct="1">
                        <a:defRPr sz="8100" kern="1200">
                          <a:solidFill>
                            <a:schemeClr val="tx1"/>
                          </a:solidFill>
                          <a:latin typeface="Calibri"/>
                        </a:defRPr>
                      </a:lvl5pPr>
                      <a:lvl6pPr marL="10287000" algn="l" defTabSz="4114800" rtl="0" eaLnBrk="1" latinLnBrk="0" hangingPunct="1">
                        <a:defRPr sz="8100" kern="1200">
                          <a:solidFill>
                            <a:schemeClr val="tx1"/>
                          </a:solidFill>
                          <a:latin typeface="Calibri"/>
                        </a:defRPr>
                      </a:lvl6pPr>
                      <a:lvl7pPr marL="12344400" algn="l" defTabSz="4114800" rtl="0" eaLnBrk="1" latinLnBrk="0" hangingPunct="1">
                        <a:defRPr sz="8100" kern="1200">
                          <a:solidFill>
                            <a:schemeClr val="tx1"/>
                          </a:solidFill>
                          <a:latin typeface="Calibri"/>
                        </a:defRPr>
                      </a:lvl7pPr>
                      <a:lvl8pPr marL="14401800" algn="l" defTabSz="4114800" rtl="0" eaLnBrk="1" latinLnBrk="0" hangingPunct="1">
                        <a:defRPr sz="8100" kern="1200">
                          <a:solidFill>
                            <a:schemeClr val="tx1"/>
                          </a:solidFill>
                          <a:latin typeface="Calibri"/>
                        </a:defRPr>
                      </a:lvl8pPr>
                      <a:lvl9pPr marL="16459200" algn="l" defTabSz="4114800" rtl="0" eaLnBrk="1" latinLnBrk="0" hangingPunct="1">
                        <a:defRPr sz="8100" kern="1200">
                          <a:solidFill>
                            <a:schemeClr val="tx1"/>
                          </a:solidFill>
                          <a:latin typeface="Calibri"/>
                        </a:defRPr>
                      </a:lvl9pPr>
                    </a:lstStyle>
                    <a:p>
                      <a:pPr algn="ctr" rtl="0" fontAlgn="base"/>
                      <a:r>
                        <a:rPr lang="en-US" sz="1800" b="0" i="0" dirty="0">
                          <a:solidFill>
                            <a:schemeClr val="tx1"/>
                          </a:solidFill>
                          <a:effectLst/>
                          <a:latin typeface="+mn-lt"/>
                          <a:cs typeface="Times New Roman" panose="02020603050405020304" pitchFamily="18" charset="0"/>
                        </a:rPr>
                        <a:t> 0.3145</a:t>
                      </a:r>
                    </a:p>
                  </a:txBody>
                  <a:tcPr marL="51563" marR="51563" marT="25781" marB="2578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u="none" strike="noStrike" dirty="0">
                          <a:effectLst/>
                        </a:rPr>
                        <a:t>2505.00</a:t>
                      </a:r>
                      <a:endParaRPr lang="en-US" sz="1800" b="0" i="0" u="none" strike="noStrike" dirty="0">
                        <a:solidFill>
                          <a:srgbClr val="000000"/>
                        </a:solidFill>
                        <a:effectLst/>
                        <a:latin typeface="Calibri" panose="020F0502020204030204" pitchFamily="34" charset="0"/>
                      </a:endParaRPr>
                    </a:p>
                  </a:txBody>
                  <a:tcPr marL="5371" marR="5371" marT="5371"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114800" rtl="0" eaLnBrk="1" latinLnBrk="0" hangingPunct="1">
                        <a:defRPr sz="8100" kern="1200">
                          <a:solidFill>
                            <a:schemeClr val="tx1"/>
                          </a:solidFill>
                          <a:latin typeface="Calibri"/>
                        </a:defRPr>
                      </a:lvl1pPr>
                      <a:lvl2pPr marL="2057400" algn="l" defTabSz="4114800" rtl="0" eaLnBrk="1" latinLnBrk="0" hangingPunct="1">
                        <a:defRPr sz="8100" kern="1200">
                          <a:solidFill>
                            <a:schemeClr val="tx1"/>
                          </a:solidFill>
                          <a:latin typeface="Calibri"/>
                        </a:defRPr>
                      </a:lvl2pPr>
                      <a:lvl3pPr marL="4114800" algn="l" defTabSz="4114800" rtl="0" eaLnBrk="1" latinLnBrk="0" hangingPunct="1">
                        <a:defRPr sz="8100" kern="1200">
                          <a:solidFill>
                            <a:schemeClr val="tx1"/>
                          </a:solidFill>
                          <a:latin typeface="Calibri"/>
                        </a:defRPr>
                      </a:lvl3pPr>
                      <a:lvl4pPr marL="6172200" algn="l" defTabSz="4114800" rtl="0" eaLnBrk="1" latinLnBrk="0" hangingPunct="1">
                        <a:defRPr sz="8100" kern="1200">
                          <a:solidFill>
                            <a:schemeClr val="tx1"/>
                          </a:solidFill>
                          <a:latin typeface="Calibri"/>
                        </a:defRPr>
                      </a:lvl4pPr>
                      <a:lvl5pPr marL="8229600" algn="l" defTabSz="4114800" rtl="0" eaLnBrk="1" latinLnBrk="0" hangingPunct="1">
                        <a:defRPr sz="8100" kern="1200">
                          <a:solidFill>
                            <a:schemeClr val="tx1"/>
                          </a:solidFill>
                          <a:latin typeface="Calibri"/>
                        </a:defRPr>
                      </a:lvl5pPr>
                      <a:lvl6pPr marL="10287000" algn="l" defTabSz="4114800" rtl="0" eaLnBrk="1" latinLnBrk="0" hangingPunct="1">
                        <a:defRPr sz="8100" kern="1200">
                          <a:solidFill>
                            <a:schemeClr val="tx1"/>
                          </a:solidFill>
                          <a:latin typeface="Calibri"/>
                        </a:defRPr>
                      </a:lvl6pPr>
                      <a:lvl7pPr marL="12344400" algn="l" defTabSz="4114800" rtl="0" eaLnBrk="1" latinLnBrk="0" hangingPunct="1">
                        <a:defRPr sz="8100" kern="1200">
                          <a:solidFill>
                            <a:schemeClr val="tx1"/>
                          </a:solidFill>
                          <a:latin typeface="Calibri"/>
                        </a:defRPr>
                      </a:lvl7pPr>
                      <a:lvl8pPr marL="14401800" algn="l" defTabSz="4114800" rtl="0" eaLnBrk="1" latinLnBrk="0" hangingPunct="1">
                        <a:defRPr sz="8100" kern="1200">
                          <a:solidFill>
                            <a:schemeClr val="tx1"/>
                          </a:solidFill>
                          <a:latin typeface="Calibri"/>
                        </a:defRPr>
                      </a:lvl8pPr>
                      <a:lvl9pPr marL="16459200" algn="l" defTabSz="4114800" rtl="0" eaLnBrk="1" latinLnBrk="0" hangingPunct="1">
                        <a:defRPr sz="8100" kern="1200">
                          <a:solidFill>
                            <a:schemeClr val="tx1"/>
                          </a:solidFill>
                          <a:latin typeface="Calibri"/>
                        </a:defRPr>
                      </a:lvl9pPr>
                    </a:lstStyle>
                    <a:p>
                      <a:pPr algn="ctr" rtl="0" fontAlgn="base"/>
                      <a:r>
                        <a:rPr lang="en-US" sz="1800" b="0" i="0" dirty="0">
                          <a:solidFill>
                            <a:schemeClr val="tx1"/>
                          </a:solidFill>
                          <a:effectLst/>
                          <a:latin typeface="+mn-lt"/>
                          <a:cs typeface="Times New Roman" panose="02020603050405020304" pitchFamily="18" charset="0"/>
                        </a:rPr>
                        <a:t>Eshraghi</a:t>
                      </a:r>
                      <a:r>
                        <a:rPr lang="en-US" sz="1800" b="0" i="0" baseline="30000" dirty="0">
                          <a:solidFill>
                            <a:schemeClr val="tx1"/>
                          </a:solidFill>
                          <a:effectLst/>
                          <a:latin typeface="+mn-lt"/>
                          <a:cs typeface="Times New Roman" panose="02020603050405020304" pitchFamily="18" charset="0"/>
                        </a:rPr>
                        <a:t>2</a:t>
                      </a:r>
                    </a:p>
                  </a:txBody>
                  <a:tcPr marL="51563" marR="51563" marT="25781" marB="2578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7753993"/>
                  </a:ext>
                </a:extLst>
              </a:tr>
              <a:tr h="593015">
                <a:tc>
                  <a:txBody>
                    <a:bodyPr/>
                    <a:lstStyle>
                      <a:lvl1pPr marL="0" algn="l" defTabSz="4114800" rtl="0" eaLnBrk="1" latinLnBrk="0" hangingPunct="1">
                        <a:defRPr sz="8100" kern="1200">
                          <a:solidFill>
                            <a:schemeClr val="tx1"/>
                          </a:solidFill>
                          <a:latin typeface="Calibri"/>
                        </a:defRPr>
                      </a:lvl1pPr>
                      <a:lvl2pPr marL="2057400" algn="l" defTabSz="4114800" rtl="0" eaLnBrk="1" latinLnBrk="0" hangingPunct="1">
                        <a:defRPr sz="8100" kern="1200">
                          <a:solidFill>
                            <a:schemeClr val="tx1"/>
                          </a:solidFill>
                          <a:latin typeface="Calibri"/>
                        </a:defRPr>
                      </a:lvl2pPr>
                      <a:lvl3pPr marL="4114800" algn="l" defTabSz="4114800" rtl="0" eaLnBrk="1" latinLnBrk="0" hangingPunct="1">
                        <a:defRPr sz="8100" kern="1200">
                          <a:solidFill>
                            <a:schemeClr val="tx1"/>
                          </a:solidFill>
                          <a:latin typeface="Calibri"/>
                        </a:defRPr>
                      </a:lvl3pPr>
                      <a:lvl4pPr marL="6172200" algn="l" defTabSz="4114800" rtl="0" eaLnBrk="1" latinLnBrk="0" hangingPunct="1">
                        <a:defRPr sz="8100" kern="1200">
                          <a:solidFill>
                            <a:schemeClr val="tx1"/>
                          </a:solidFill>
                          <a:latin typeface="Calibri"/>
                        </a:defRPr>
                      </a:lvl4pPr>
                      <a:lvl5pPr marL="8229600" algn="l" defTabSz="4114800" rtl="0" eaLnBrk="1" latinLnBrk="0" hangingPunct="1">
                        <a:defRPr sz="8100" kern="1200">
                          <a:solidFill>
                            <a:schemeClr val="tx1"/>
                          </a:solidFill>
                          <a:latin typeface="Calibri"/>
                        </a:defRPr>
                      </a:lvl5pPr>
                      <a:lvl6pPr marL="10287000" algn="l" defTabSz="4114800" rtl="0" eaLnBrk="1" latinLnBrk="0" hangingPunct="1">
                        <a:defRPr sz="8100" kern="1200">
                          <a:solidFill>
                            <a:schemeClr val="tx1"/>
                          </a:solidFill>
                          <a:latin typeface="Calibri"/>
                        </a:defRPr>
                      </a:lvl6pPr>
                      <a:lvl7pPr marL="12344400" algn="l" defTabSz="4114800" rtl="0" eaLnBrk="1" latinLnBrk="0" hangingPunct="1">
                        <a:defRPr sz="8100" kern="1200">
                          <a:solidFill>
                            <a:schemeClr val="tx1"/>
                          </a:solidFill>
                          <a:latin typeface="Calibri"/>
                        </a:defRPr>
                      </a:lvl7pPr>
                      <a:lvl8pPr marL="14401800" algn="l" defTabSz="4114800" rtl="0" eaLnBrk="1" latinLnBrk="0" hangingPunct="1">
                        <a:defRPr sz="8100" kern="1200">
                          <a:solidFill>
                            <a:schemeClr val="tx1"/>
                          </a:solidFill>
                          <a:latin typeface="Calibri"/>
                        </a:defRPr>
                      </a:lvl8pPr>
                      <a:lvl9pPr marL="16459200" algn="l" defTabSz="4114800" rtl="0" eaLnBrk="1" latinLnBrk="0" hangingPunct="1">
                        <a:defRPr sz="8100" kern="1200">
                          <a:solidFill>
                            <a:schemeClr val="tx1"/>
                          </a:solidFill>
                          <a:latin typeface="Calibri"/>
                        </a:defRPr>
                      </a:lvl9pPr>
                    </a:lstStyle>
                    <a:p>
                      <a:pPr algn="ctr" rtl="0" fontAlgn="base"/>
                      <a:r>
                        <a:rPr lang="en-US" sz="1800" b="1" i="1" dirty="0">
                          <a:solidFill>
                            <a:schemeClr val="tx1"/>
                          </a:solidFill>
                          <a:effectLst/>
                          <a:latin typeface="+mn-lt"/>
                          <a:cs typeface="Times New Roman" panose="02020603050405020304" pitchFamily="18" charset="0"/>
                        </a:rPr>
                        <a:t>Calcium Phosphate</a:t>
                      </a:r>
                    </a:p>
                  </a:txBody>
                  <a:tcPr marL="51563" marR="51563" marT="25781" marB="2578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lvl1pPr marL="0" algn="l" defTabSz="4114800" rtl="0" eaLnBrk="1" latinLnBrk="0" hangingPunct="1">
                        <a:defRPr sz="8100" kern="1200">
                          <a:solidFill>
                            <a:schemeClr val="tx1"/>
                          </a:solidFill>
                          <a:latin typeface="Calibri"/>
                        </a:defRPr>
                      </a:lvl1pPr>
                      <a:lvl2pPr marL="2057400" algn="l" defTabSz="4114800" rtl="0" eaLnBrk="1" latinLnBrk="0" hangingPunct="1">
                        <a:defRPr sz="8100" kern="1200">
                          <a:solidFill>
                            <a:schemeClr val="tx1"/>
                          </a:solidFill>
                          <a:latin typeface="Calibri"/>
                        </a:defRPr>
                      </a:lvl2pPr>
                      <a:lvl3pPr marL="4114800" algn="l" defTabSz="4114800" rtl="0" eaLnBrk="1" latinLnBrk="0" hangingPunct="1">
                        <a:defRPr sz="8100" kern="1200">
                          <a:solidFill>
                            <a:schemeClr val="tx1"/>
                          </a:solidFill>
                          <a:latin typeface="Calibri"/>
                        </a:defRPr>
                      </a:lvl3pPr>
                      <a:lvl4pPr marL="6172200" algn="l" defTabSz="4114800" rtl="0" eaLnBrk="1" latinLnBrk="0" hangingPunct="1">
                        <a:defRPr sz="8100" kern="1200">
                          <a:solidFill>
                            <a:schemeClr val="tx1"/>
                          </a:solidFill>
                          <a:latin typeface="Calibri"/>
                        </a:defRPr>
                      </a:lvl4pPr>
                      <a:lvl5pPr marL="8229600" algn="l" defTabSz="4114800" rtl="0" eaLnBrk="1" latinLnBrk="0" hangingPunct="1">
                        <a:defRPr sz="8100" kern="1200">
                          <a:solidFill>
                            <a:schemeClr val="tx1"/>
                          </a:solidFill>
                          <a:latin typeface="Calibri"/>
                        </a:defRPr>
                      </a:lvl5pPr>
                      <a:lvl6pPr marL="10287000" algn="l" defTabSz="4114800" rtl="0" eaLnBrk="1" latinLnBrk="0" hangingPunct="1">
                        <a:defRPr sz="8100" kern="1200">
                          <a:solidFill>
                            <a:schemeClr val="tx1"/>
                          </a:solidFill>
                          <a:latin typeface="Calibri"/>
                        </a:defRPr>
                      </a:lvl6pPr>
                      <a:lvl7pPr marL="12344400" algn="l" defTabSz="4114800" rtl="0" eaLnBrk="1" latinLnBrk="0" hangingPunct="1">
                        <a:defRPr sz="8100" kern="1200">
                          <a:solidFill>
                            <a:schemeClr val="tx1"/>
                          </a:solidFill>
                          <a:latin typeface="Calibri"/>
                        </a:defRPr>
                      </a:lvl7pPr>
                      <a:lvl8pPr marL="14401800" algn="l" defTabSz="4114800" rtl="0" eaLnBrk="1" latinLnBrk="0" hangingPunct="1">
                        <a:defRPr sz="8100" kern="1200">
                          <a:solidFill>
                            <a:schemeClr val="tx1"/>
                          </a:solidFill>
                          <a:latin typeface="Calibri"/>
                        </a:defRPr>
                      </a:lvl8pPr>
                      <a:lvl9pPr marL="16459200" algn="l" defTabSz="4114800" rtl="0" eaLnBrk="1" latinLnBrk="0" hangingPunct="1">
                        <a:defRPr sz="8100" kern="1200">
                          <a:solidFill>
                            <a:schemeClr val="tx1"/>
                          </a:solidFill>
                          <a:latin typeface="Calibri"/>
                        </a:defRPr>
                      </a:lvl9pPr>
                    </a:lstStyle>
                    <a:p>
                      <a:pPr algn="ctr" rtl="0" fontAlgn="base"/>
                      <a:r>
                        <a:rPr lang="en-US" sz="1800" b="0" i="0" dirty="0">
                          <a:solidFill>
                            <a:schemeClr val="tx1"/>
                          </a:solidFill>
                          <a:effectLst/>
                          <a:latin typeface="+mn-lt"/>
                          <a:cs typeface="Times New Roman" panose="02020603050405020304" pitchFamily="18" charset="0"/>
                        </a:rPr>
                        <a:t>Core</a:t>
                      </a:r>
                    </a:p>
                  </a:txBody>
                  <a:tcPr marL="51563" marR="51563" marT="25781" marB="2578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114800" rtl="0" eaLnBrk="1" latinLnBrk="0" hangingPunct="1">
                        <a:defRPr sz="8100" kern="1200">
                          <a:solidFill>
                            <a:schemeClr val="tx1"/>
                          </a:solidFill>
                          <a:latin typeface="Calibri"/>
                        </a:defRPr>
                      </a:lvl1pPr>
                      <a:lvl2pPr marL="2057400" algn="l" defTabSz="4114800" rtl="0" eaLnBrk="1" latinLnBrk="0" hangingPunct="1">
                        <a:defRPr sz="8100" kern="1200">
                          <a:solidFill>
                            <a:schemeClr val="tx1"/>
                          </a:solidFill>
                          <a:latin typeface="Calibri"/>
                        </a:defRPr>
                      </a:lvl2pPr>
                      <a:lvl3pPr marL="4114800" algn="l" defTabSz="4114800" rtl="0" eaLnBrk="1" latinLnBrk="0" hangingPunct="1">
                        <a:defRPr sz="8100" kern="1200">
                          <a:solidFill>
                            <a:schemeClr val="tx1"/>
                          </a:solidFill>
                          <a:latin typeface="Calibri"/>
                        </a:defRPr>
                      </a:lvl3pPr>
                      <a:lvl4pPr marL="6172200" algn="l" defTabSz="4114800" rtl="0" eaLnBrk="1" latinLnBrk="0" hangingPunct="1">
                        <a:defRPr sz="8100" kern="1200">
                          <a:solidFill>
                            <a:schemeClr val="tx1"/>
                          </a:solidFill>
                          <a:latin typeface="Calibri"/>
                        </a:defRPr>
                      </a:lvl4pPr>
                      <a:lvl5pPr marL="8229600" algn="l" defTabSz="4114800" rtl="0" eaLnBrk="1" latinLnBrk="0" hangingPunct="1">
                        <a:defRPr sz="8100" kern="1200">
                          <a:solidFill>
                            <a:schemeClr val="tx1"/>
                          </a:solidFill>
                          <a:latin typeface="Calibri"/>
                        </a:defRPr>
                      </a:lvl5pPr>
                      <a:lvl6pPr marL="10287000" algn="l" defTabSz="4114800" rtl="0" eaLnBrk="1" latinLnBrk="0" hangingPunct="1">
                        <a:defRPr sz="8100" kern="1200">
                          <a:solidFill>
                            <a:schemeClr val="tx1"/>
                          </a:solidFill>
                          <a:latin typeface="Calibri"/>
                        </a:defRPr>
                      </a:lvl6pPr>
                      <a:lvl7pPr marL="12344400" algn="l" defTabSz="4114800" rtl="0" eaLnBrk="1" latinLnBrk="0" hangingPunct="1">
                        <a:defRPr sz="8100" kern="1200">
                          <a:solidFill>
                            <a:schemeClr val="tx1"/>
                          </a:solidFill>
                          <a:latin typeface="Calibri"/>
                        </a:defRPr>
                      </a:lvl7pPr>
                      <a:lvl8pPr marL="14401800" algn="l" defTabSz="4114800" rtl="0" eaLnBrk="1" latinLnBrk="0" hangingPunct="1">
                        <a:defRPr sz="8100" kern="1200">
                          <a:solidFill>
                            <a:schemeClr val="tx1"/>
                          </a:solidFill>
                          <a:latin typeface="Calibri"/>
                        </a:defRPr>
                      </a:lvl8pPr>
                      <a:lvl9pPr marL="16459200" algn="l" defTabSz="4114800" rtl="0" eaLnBrk="1" latinLnBrk="0" hangingPunct="1">
                        <a:defRPr sz="8100" kern="1200">
                          <a:solidFill>
                            <a:schemeClr val="tx1"/>
                          </a:solidFill>
                          <a:latin typeface="Calibri"/>
                        </a:defRPr>
                      </a:lvl9pPr>
                    </a:lstStyle>
                    <a:p>
                      <a:pPr algn="ctr" rtl="0" fontAlgn="base"/>
                      <a:r>
                        <a:rPr lang="en-US" sz="1800" b="0" i="0" dirty="0">
                          <a:solidFill>
                            <a:schemeClr val="tx1"/>
                          </a:solidFill>
                          <a:effectLst/>
                          <a:latin typeface="+mn-lt"/>
                          <a:cs typeface="Times New Roman" panose="02020603050405020304" pitchFamily="18" charset="0"/>
                        </a:rPr>
                        <a:t>191</a:t>
                      </a:r>
                    </a:p>
                  </a:txBody>
                  <a:tcPr marL="51563" marR="51563" marT="25781" marB="2578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114800" rtl="0" eaLnBrk="1" latinLnBrk="0" hangingPunct="1">
                        <a:defRPr sz="8100" kern="1200">
                          <a:solidFill>
                            <a:schemeClr val="tx1"/>
                          </a:solidFill>
                          <a:latin typeface="Calibri"/>
                        </a:defRPr>
                      </a:lvl1pPr>
                      <a:lvl2pPr marL="2057400" algn="l" defTabSz="4114800" rtl="0" eaLnBrk="1" latinLnBrk="0" hangingPunct="1">
                        <a:defRPr sz="8100" kern="1200">
                          <a:solidFill>
                            <a:schemeClr val="tx1"/>
                          </a:solidFill>
                          <a:latin typeface="Calibri"/>
                        </a:defRPr>
                      </a:lvl2pPr>
                      <a:lvl3pPr marL="4114800" algn="l" defTabSz="4114800" rtl="0" eaLnBrk="1" latinLnBrk="0" hangingPunct="1">
                        <a:defRPr sz="8100" kern="1200">
                          <a:solidFill>
                            <a:schemeClr val="tx1"/>
                          </a:solidFill>
                          <a:latin typeface="Calibri"/>
                        </a:defRPr>
                      </a:lvl3pPr>
                      <a:lvl4pPr marL="6172200" algn="l" defTabSz="4114800" rtl="0" eaLnBrk="1" latinLnBrk="0" hangingPunct="1">
                        <a:defRPr sz="8100" kern="1200">
                          <a:solidFill>
                            <a:schemeClr val="tx1"/>
                          </a:solidFill>
                          <a:latin typeface="Calibri"/>
                        </a:defRPr>
                      </a:lvl4pPr>
                      <a:lvl5pPr marL="8229600" algn="l" defTabSz="4114800" rtl="0" eaLnBrk="1" latinLnBrk="0" hangingPunct="1">
                        <a:defRPr sz="8100" kern="1200">
                          <a:solidFill>
                            <a:schemeClr val="tx1"/>
                          </a:solidFill>
                          <a:latin typeface="Calibri"/>
                        </a:defRPr>
                      </a:lvl5pPr>
                      <a:lvl6pPr marL="10287000" algn="l" defTabSz="4114800" rtl="0" eaLnBrk="1" latinLnBrk="0" hangingPunct="1">
                        <a:defRPr sz="8100" kern="1200">
                          <a:solidFill>
                            <a:schemeClr val="tx1"/>
                          </a:solidFill>
                          <a:latin typeface="Calibri"/>
                        </a:defRPr>
                      </a:lvl6pPr>
                      <a:lvl7pPr marL="12344400" algn="l" defTabSz="4114800" rtl="0" eaLnBrk="1" latinLnBrk="0" hangingPunct="1">
                        <a:defRPr sz="8100" kern="1200">
                          <a:solidFill>
                            <a:schemeClr val="tx1"/>
                          </a:solidFill>
                          <a:latin typeface="Calibri"/>
                        </a:defRPr>
                      </a:lvl7pPr>
                      <a:lvl8pPr marL="14401800" algn="l" defTabSz="4114800" rtl="0" eaLnBrk="1" latinLnBrk="0" hangingPunct="1">
                        <a:defRPr sz="8100" kern="1200">
                          <a:solidFill>
                            <a:schemeClr val="tx1"/>
                          </a:solidFill>
                          <a:latin typeface="Calibri"/>
                        </a:defRPr>
                      </a:lvl8pPr>
                      <a:lvl9pPr marL="16459200" algn="l" defTabSz="4114800" rtl="0" eaLnBrk="1" latinLnBrk="0" hangingPunct="1">
                        <a:defRPr sz="8100" kern="1200">
                          <a:solidFill>
                            <a:schemeClr val="tx1"/>
                          </a:solidFill>
                          <a:latin typeface="Calibri"/>
                        </a:defRPr>
                      </a:lvl9pPr>
                    </a:lstStyle>
                    <a:p>
                      <a:pPr algn="ctr" rtl="0" fontAlgn="base"/>
                      <a:r>
                        <a:rPr lang="en-US" sz="1800" b="0" i="0" dirty="0">
                          <a:solidFill>
                            <a:schemeClr val="tx1"/>
                          </a:solidFill>
                          <a:effectLst/>
                          <a:latin typeface="+mn-lt"/>
                          <a:cs typeface="Times New Roman" panose="02020603050405020304" pitchFamily="18" charset="0"/>
                        </a:rPr>
                        <a:t>0.23 </a:t>
                      </a:r>
                    </a:p>
                  </a:txBody>
                  <a:tcPr marL="51563" marR="51563" marT="25781" marB="2578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u="none" strike="noStrike" dirty="0">
                          <a:effectLst/>
                        </a:rPr>
                        <a:t>26.00</a:t>
                      </a:r>
                      <a:endParaRPr lang="en-US" sz="1800" b="0" i="0" u="none" strike="noStrike" dirty="0">
                        <a:solidFill>
                          <a:srgbClr val="000000"/>
                        </a:solidFill>
                        <a:effectLst/>
                        <a:latin typeface="Calibri" panose="020F0502020204030204" pitchFamily="34" charset="0"/>
                      </a:endParaRPr>
                    </a:p>
                  </a:txBody>
                  <a:tcPr marL="5371" marR="5371" marT="5371"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114800" rtl="0" eaLnBrk="1" latinLnBrk="0" hangingPunct="1">
                        <a:defRPr sz="8100" kern="1200">
                          <a:solidFill>
                            <a:schemeClr val="tx1"/>
                          </a:solidFill>
                          <a:latin typeface="Calibri"/>
                        </a:defRPr>
                      </a:lvl1pPr>
                      <a:lvl2pPr marL="2057400" algn="l" defTabSz="4114800" rtl="0" eaLnBrk="1" latinLnBrk="0" hangingPunct="1">
                        <a:defRPr sz="8100" kern="1200">
                          <a:solidFill>
                            <a:schemeClr val="tx1"/>
                          </a:solidFill>
                          <a:latin typeface="Calibri"/>
                        </a:defRPr>
                      </a:lvl2pPr>
                      <a:lvl3pPr marL="4114800" algn="l" defTabSz="4114800" rtl="0" eaLnBrk="1" latinLnBrk="0" hangingPunct="1">
                        <a:defRPr sz="8100" kern="1200">
                          <a:solidFill>
                            <a:schemeClr val="tx1"/>
                          </a:solidFill>
                          <a:latin typeface="Calibri"/>
                        </a:defRPr>
                      </a:lvl3pPr>
                      <a:lvl4pPr marL="6172200" algn="l" defTabSz="4114800" rtl="0" eaLnBrk="1" latinLnBrk="0" hangingPunct="1">
                        <a:defRPr sz="8100" kern="1200">
                          <a:solidFill>
                            <a:schemeClr val="tx1"/>
                          </a:solidFill>
                          <a:latin typeface="Calibri"/>
                        </a:defRPr>
                      </a:lvl4pPr>
                      <a:lvl5pPr marL="8229600" algn="l" defTabSz="4114800" rtl="0" eaLnBrk="1" latinLnBrk="0" hangingPunct="1">
                        <a:defRPr sz="8100" kern="1200">
                          <a:solidFill>
                            <a:schemeClr val="tx1"/>
                          </a:solidFill>
                          <a:latin typeface="Calibri"/>
                        </a:defRPr>
                      </a:lvl5pPr>
                      <a:lvl6pPr marL="10287000" algn="l" defTabSz="4114800" rtl="0" eaLnBrk="1" latinLnBrk="0" hangingPunct="1">
                        <a:defRPr sz="8100" kern="1200">
                          <a:solidFill>
                            <a:schemeClr val="tx1"/>
                          </a:solidFill>
                          <a:latin typeface="Calibri"/>
                        </a:defRPr>
                      </a:lvl6pPr>
                      <a:lvl7pPr marL="12344400" algn="l" defTabSz="4114800" rtl="0" eaLnBrk="1" latinLnBrk="0" hangingPunct="1">
                        <a:defRPr sz="8100" kern="1200">
                          <a:solidFill>
                            <a:schemeClr val="tx1"/>
                          </a:solidFill>
                          <a:latin typeface="Calibri"/>
                        </a:defRPr>
                      </a:lvl7pPr>
                      <a:lvl8pPr marL="14401800" algn="l" defTabSz="4114800" rtl="0" eaLnBrk="1" latinLnBrk="0" hangingPunct="1">
                        <a:defRPr sz="8100" kern="1200">
                          <a:solidFill>
                            <a:schemeClr val="tx1"/>
                          </a:solidFill>
                          <a:latin typeface="Calibri"/>
                        </a:defRPr>
                      </a:lvl8pPr>
                      <a:lvl9pPr marL="16459200" algn="l" defTabSz="4114800" rtl="0" eaLnBrk="1" latinLnBrk="0" hangingPunct="1">
                        <a:defRPr sz="8100" kern="1200">
                          <a:solidFill>
                            <a:schemeClr val="tx1"/>
                          </a:solidFill>
                          <a:latin typeface="Calibri"/>
                        </a:defRPr>
                      </a:lvl9pPr>
                    </a:lstStyle>
                    <a:p>
                      <a:pPr algn="ctr" rtl="0" fontAlgn="base"/>
                      <a:r>
                        <a:rPr lang="en-US" sz="1800" b="0" i="0" dirty="0" err="1">
                          <a:solidFill>
                            <a:schemeClr val="tx1"/>
                          </a:solidFill>
                          <a:effectLst/>
                          <a:latin typeface="+mn-lt"/>
                          <a:cs typeface="Times New Roman" panose="02020603050405020304" pitchFamily="18" charset="0"/>
                        </a:rPr>
                        <a:t>Kutz</a:t>
                      </a:r>
                      <a:r>
                        <a:rPr lang="en-US" sz="1800" b="0" i="0" dirty="0">
                          <a:solidFill>
                            <a:schemeClr val="tx1"/>
                          </a:solidFill>
                          <a:effectLst/>
                          <a:latin typeface="+mn-lt"/>
                          <a:cs typeface="Times New Roman" panose="02020603050405020304" pitchFamily="18" charset="0"/>
                        </a:rPr>
                        <a:t> et al.</a:t>
                      </a:r>
                      <a:r>
                        <a:rPr lang="en-US" sz="1800" b="0" i="0" baseline="30000" dirty="0">
                          <a:solidFill>
                            <a:schemeClr val="tx1"/>
                          </a:solidFill>
                          <a:effectLst/>
                          <a:latin typeface="+mn-lt"/>
                          <a:cs typeface="Times New Roman" panose="02020603050405020304" pitchFamily="18" charset="0"/>
                        </a:rPr>
                        <a:t>7</a:t>
                      </a:r>
                      <a:r>
                        <a:rPr lang="en-US" sz="1800" b="0" i="0" dirty="0">
                          <a:solidFill>
                            <a:schemeClr val="tx1"/>
                          </a:solidFill>
                          <a:effectLst/>
                          <a:latin typeface="+mn-lt"/>
                          <a:cs typeface="Times New Roman" panose="02020603050405020304" pitchFamily="18" charset="0"/>
                        </a:rPr>
                        <a:t> </a:t>
                      </a:r>
                    </a:p>
                  </a:txBody>
                  <a:tcPr marL="51563" marR="51563" marT="25781" marB="2578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3305729"/>
                  </a:ext>
                </a:extLst>
              </a:tr>
              <a:tr h="814728">
                <a:tc>
                  <a:txBody>
                    <a:bodyPr/>
                    <a:lstStyle>
                      <a:lvl1pPr marL="0" algn="l" defTabSz="4114800" rtl="0" eaLnBrk="1" latinLnBrk="0" hangingPunct="1">
                        <a:defRPr sz="8100" kern="1200">
                          <a:solidFill>
                            <a:schemeClr val="tx1"/>
                          </a:solidFill>
                          <a:latin typeface="Calibri"/>
                        </a:defRPr>
                      </a:lvl1pPr>
                      <a:lvl2pPr marL="2057400" algn="l" defTabSz="4114800" rtl="0" eaLnBrk="1" latinLnBrk="0" hangingPunct="1">
                        <a:defRPr sz="8100" kern="1200">
                          <a:solidFill>
                            <a:schemeClr val="tx1"/>
                          </a:solidFill>
                          <a:latin typeface="Calibri"/>
                        </a:defRPr>
                      </a:lvl2pPr>
                      <a:lvl3pPr marL="4114800" algn="l" defTabSz="4114800" rtl="0" eaLnBrk="1" latinLnBrk="0" hangingPunct="1">
                        <a:defRPr sz="8100" kern="1200">
                          <a:solidFill>
                            <a:schemeClr val="tx1"/>
                          </a:solidFill>
                          <a:latin typeface="Calibri"/>
                        </a:defRPr>
                      </a:lvl3pPr>
                      <a:lvl4pPr marL="6172200" algn="l" defTabSz="4114800" rtl="0" eaLnBrk="1" latinLnBrk="0" hangingPunct="1">
                        <a:defRPr sz="8100" kern="1200">
                          <a:solidFill>
                            <a:schemeClr val="tx1"/>
                          </a:solidFill>
                          <a:latin typeface="Calibri"/>
                        </a:defRPr>
                      </a:lvl4pPr>
                      <a:lvl5pPr marL="8229600" algn="l" defTabSz="4114800" rtl="0" eaLnBrk="1" latinLnBrk="0" hangingPunct="1">
                        <a:defRPr sz="8100" kern="1200">
                          <a:solidFill>
                            <a:schemeClr val="tx1"/>
                          </a:solidFill>
                          <a:latin typeface="Calibri"/>
                        </a:defRPr>
                      </a:lvl5pPr>
                      <a:lvl6pPr marL="10287000" algn="l" defTabSz="4114800" rtl="0" eaLnBrk="1" latinLnBrk="0" hangingPunct="1">
                        <a:defRPr sz="8100" kern="1200">
                          <a:solidFill>
                            <a:schemeClr val="tx1"/>
                          </a:solidFill>
                          <a:latin typeface="Calibri"/>
                        </a:defRPr>
                      </a:lvl6pPr>
                      <a:lvl7pPr marL="12344400" algn="l" defTabSz="4114800" rtl="0" eaLnBrk="1" latinLnBrk="0" hangingPunct="1">
                        <a:defRPr sz="8100" kern="1200">
                          <a:solidFill>
                            <a:schemeClr val="tx1"/>
                          </a:solidFill>
                          <a:latin typeface="Calibri"/>
                        </a:defRPr>
                      </a:lvl7pPr>
                      <a:lvl8pPr marL="14401800" algn="l" defTabSz="4114800" rtl="0" eaLnBrk="1" latinLnBrk="0" hangingPunct="1">
                        <a:defRPr sz="8100" kern="1200">
                          <a:solidFill>
                            <a:schemeClr val="tx1"/>
                          </a:solidFill>
                          <a:latin typeface="Calibri"/>
                        </a:defRPr>
                      </a:lvl8pPr>
                      <a:lvl9pPr marL="16459200" algn="l" defTabSz="4114800" rtl="0" eaLnBrk="1" latinLnBrk="0" hangingPunct="1">
                        <a:defRPr sz="8100" kern="1200">
                          <a:solidFill>
                            <a:schemeClr val="tx1"/>
                          </a:solidFill>
                          <a:latin typeface="Calibri"/>
                        </a:defRPr>
                      </a:lvl9pPr>
                    </a:lstStyle>
                    <a:p>
                      <a:pPr marL="0" marR="0" indent="0" algn="ctr" defTabSz="4655435" rtl="0" eaLnBrk="1" fontAlgn="base" latinLnBrk="0" hangingPunct="1">
                        <a:lnSpc>
                          <a:spcPct val="100000"/>
                        </a:lnSpc>
                        <a:spcBef>
                          <a:spcPts val="0"/>
                        </a:spcBef>
                        <a:spcAft>
                          <a:spcPts val="0"/>
                        </a:spcAft>
                        <a:buClrTx/>
                        <a:buSzTx/>
                        <a:buFontTx/>
                        <a:buNone/>
                        <a:tabLst/>
                        <a:defRPr/>
                      </a:pPr>
                      <a:r>
                        <a:rPr lang="en-US" sz="1800" b="1" i="1" dirty="0">
                          <a:solidFill>
                            <a:schemeClr val="tx1"/>
                          </a:solidFill>
                          <a:effectLst/>
                          <a:latin typeface="+mn-lt"/>
                          <a:cs typeface="Times New Roman" panose="02020603050405020304" pitchFamily="18" charset="0"/>
                        </a:rPr>
                        <a:t>Titanium Alloy (Ti-6Al-4V)</a:t>
                      </a:r>
                    </a:p>
                  </a:txBody>
                  <a:tcPr marL="51563" marR="51563" marT="25781" marB="2578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lvl1pPr marL="0" algn="l" defTabSz="4114800" rtl="0" eaLnBrk="1" latinLnBrk="0" hangingPunct="1">
                        <a:defRPr sz="8100" kern="1200">
                          <a:solidFill>
                            <a:schemeClr val="tx1"/>
                          </a:solidFill>
                          <a:latin typeface="Calibri"/>
                        </a:defRPr>
                      </a:lvl1pPr>
                      <a:lvl2pPr marL="2057400" algn="l" defTabSz="4114800" rtl="0" eaLnBrk="1" latinLnBrk="0" hangingPunct="1">
                        <a:defRPr sz="8100" kern="1200">
                          <a:solidFill>
                            <a:schemeClr val="tx1"/>
                          </a:solidFill>
                          <a:latin typeface="Calibri"/>
                        </a:defRPr>
                      </a:lvl2pPr>
                      <a:lvl3pPr marL="4114800" algn="l" defTabSz="4114800" rtl="0" eaLnBrk="1" latinLnBrk="0" hangingPunct="1">
                        <a:defRPr sz="8100" kern="1200">
                          <a:solidFill>
                            <a:schemeClr val="tx1"/>
                          </a:solidFill>
                          <a:latin typeface="Calibri"/>
                        </a:defRPr>
                      </a:lvl3pPr>
                      <a:lvl4pPr marL="6172200" algn="l" defTabSz="4114800" rtl="0" eaLnBrk="1" latinLnBrk="0" hangingPunct="1">
                        <a:defRPr sz="8100" kern="1200">
                          <a:solidFill>
                            <a:schemeClr val="tx1"/>
                          </a:solidFill>
                          <a:latin typeface="Calibri"/>
                        </a:defRPr>
                      </a:lvl4pPr>
                      <a:lvl5pPr marL="8229600" algn="l" defTabSz="4114800" rtl="0" eaLnBrk="1" latinLnBrk="0" hangingPunct="1">
                        <a:defRPr sz="8100" kern="1200">
                          <a:solidFill>
                            <a:schemeClr val="tx1"/>
                          </a:solidFill>
                          <a:latin typeface="Calibri"/>
                        </a:defRPr>
                      </a:lvl5pPr>
                      <a:lvl6pPr marL="10287000" algn="l" defTabSz="4114800" rtl="0" eaLnBrk="1" latinLnBrk="0" hangingPunct="1">
                        <a:defRPr sz="8100" kern="1200">
                          <a:solidFill>
                            <a:schemeClr val="tx1"/>
                          </a:solidFill>
                          <a:latin typeface="Calibri"/>
                        </a:defRPr>
                      </a:lvl6pPr>
                      <a:lvl7pPr marL="12344400" algn="l" defTabSz="4114800" rtl="0" eaLnBrk="1" latinLnBrk="0" hangingPunct="1">
                        <a:defRPr sz="8100" kern="1200">
                          <a:solidFill>
                            <a:schemeClr val="tx1"/>
                          </a:solidFill>
                          <a:latin typeface="Calibri"/>
                        </a:defRPr>
                      </a:lvl7pPr>
                      <a:lvl8pPr marL="14401800" algn="l" defTabSz="4114800" rtl="0" eaLnBrk="1" latinLnBrk="0" hangingPunct="1">
                        <a:defRPr sz="8100" kern="1200">
                          <a:solidFill>
                            <a:schemeClr val="tx1"/>
                          </a:solidFill>
                          <a:latin typeface="Calibri"/>
                        </a:defRPr>
                      </a:lvl8pPr>
                      <a:lvl9pPr marL="16459200" algn="l" defTabSz="4114800" rtl="0" eaLnBrk="1" latinLnBrk="0" hangingPunct="1">
                        <a:defRPr sz="8100" kern="1200">
                          <a:solidFill>
                            <a:schemeClr val="tx1"/>
                          </a:solidFill>
                          <a:latin typeface="Calibri"/>
                        </a:defRPr>
                      </a:lvl9pPr>
                    </a:lstStyle>
                    <a:p>
                      <a:pPr algn="ctr" rtl="0" fontAlgn="base"/>
                      <a:r>
                        <a:rPr lang="en-US" sz="1800" b="0" i="0" dirty="0">
                          <a:solidFill>
                            <a:schemeClr val="tx1"/>
                          </a:solidFill>
                          <a:effectLst/>
                          <a:latin typeface="+mn-lt"/>
                          <a:cs typeface="Times New Roman" panose="02020603050405020304" pitchFamily="18" charset="0"/>
                        </a:rPr>
                        <a:t>Pro-Fix Tenting Screws</a:t>
                      </a:r>
                    </a:p>
                  </a:txBody>
                  <a:tcPr marL="51563" marR="51563" marT="25781" marB="2578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114800" rtl="0" eaLnBrk="1" latinLnBrk="0" hangingPunct="1">
                        <a:defRPr sz="8100" kern="1200">
                          <a:solidFill>
                            <a:schemeClr val="tx1"/>
                          </a:solidFill>
                          <a:latin typeface="Calibri"/>
                        </a:defRPr>
                      </a:lvl1pPr>
                      <a:lvl2pPr marL="2057400" algn="l" defTabSz="4114800" rtl="0" eaLnBrk="1" latinLnBrk="0" hangingPunct="1">
                        <a:defRPr sz="8100" kern="1200">
                          <a:solidFill>
                            <a:schemeClr val="tx1"/>
                          </a:solidFill>
                          <a:latin typeface="Calibri"/>
                        </a:defRPr>
                      </a:lvl2pPr>
                      <a:lvl3pPr marL="4114800" algn="l" defTabSz="4114800" rtl="0" eaLnBrk="1" latinLnBrk="0" hangingPunct="1">
                        <a:defRPr sz="8100" kern="1200">
                          <a:solidFill>
                            <a:schemeClr val="tx1"/>
                          </a:solidFill>
                          <a:latin typeface="Calibri"/>
                        </a:defRPr>
                      </a:lvl3pPr>
                      <a:lvl4pPr marL="6172200" algn="l" defTabSz="4114800" rtl="0" eaLnBrk="1" latinLnBrk="0" hangingPunct="1">
                        <a:defRPr sz="8100" kern="1200">
                          <a:solidFill>
                            <a:schemeClr val="tx1"/>
                          </a:solidFill>
                          <a:latin typeface="Calibri"/>
                        </a:defRPr>
                      </a:lvl4pPr>
                      <a:lvl5pPr marL="8229600" algn="l" defTabSz="4114800" rtl="0" eaLnBrk="1" latinLnBrk="0" hangingPunct="1">
                        <a:defRPr sz="8100" kern="1200">
                          <a:solidFill>
                            <a:schemeClr val="tx1"/>
                          </a:solidFill>
                          <a:latin typeface="Calibri"/>
                        </a:defRPr>
                      </a:lvl5pPr>
                      <a:lvl6pPr marL="10287000" algn="l" defTabSz="4114800" rtl="0" eaLnBrk="1" latinLnBrk="0" hangingPunct="1">
                        <a:defRPr sz="8100" kern="1200">
                          <a:solidFill>
                            <a:schemeClr val="tx1"/>
                          </a:solidFill>
                          <a:latin typeface="Calibri"/>
                        </a:defRPr>
                      </a:lvl6pPr>
                      <a:lvl7pPr marL="12344400" algn="l" defTabSz="4114800" rtl="0" eaLnBrk="1" latinLnBrk="0" hangingPunct="1">
                        <a:defRPr sz="8100" kern="1200">
                          <a:solidFill>
                            <a:schemeClr val="tx1"/>
                          </a:solidFill>
                          <a:latin typeface="Calibri"/>
                        </a:defRPr>
                      </a:lvl7pPr>
                      <a:lvl8pPr marL="14401800" algn="l" defTabSz="4114800" rtl="0" eaLnBrk="1" latinLnBrk="0" hangingPunct="1">
                        <a:defRPr sz="8100" kern="1200">
                          <a:solidFill>
                            <a:schemeClr val="tx1"/>
                          </a:solidFill>
                          <a:latin typeface="Calibri"/>
                        </a:defRPr>
                      </a:lvl8pPr>
                      <a:lvl9pPr marL="16459200" algn="l" defTabSz="4114800" rtl="0" eaLnBrk="1" latinLnBrk="0" hangingPunct="1">
                        <a:defRPr sz="8100" kern="1200">
                          <a:solidFill>
                            <a:schemeClr val="tx1"/>
                          </a:solidFill>
                          <a:latin typeface="Calibri"/>
                        </a:defRPr>
                      </a:lvl9pPr>
                    </a:lstStyle>
                    <a:p>
                      <a:pPr algn="ctr" rtl="0" fontAlgn="base"/>
                      <a:r>
                        <a:rPr lang="en-US" sz="1800" b="0" i="0" dirty="0">
                          <a:solidFill>
                            <a:schemeClr val="tx1"/>
                          </a:solidFill>
                          <a:effectLst/>
                          <a:latin typeface="+mn-lt"/>
                          <a:cs typeface="Times New Roman" panose="02020603050405020304" pitchFamily="18" charset="0"/>
                        </a:rPr>
                        <a:t>111240</a:t>
                      </a:r>
                    </a:p>
                  </a:txBody>
                  <a:tcPr marL="51563" marR="51563" marT="25781" marB="2578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114800" rtl="0" eaLnBrk="1" latinLnBrk="0" hangingPunct="1">
                        <a:defRPr sz="8100" kern="1200">
                          <a:solidFill>
                            <a:schemeClr val="tx1"/>
                          </a:solidFill>
                          <a:latin typeface="Calibri"/>
                        </a:defRPr>
                      </a:lvl1pPr>
                      <a:lvl2pPr marL="2057400" algn="l" defTabSz="4114800" rtl="0" eaLnBrk="1" latinLnBrk="0" hangingPunct="1">
                        <a:defRPr sz="8100" kern="1200">
                          <a:solidFill>
                            <a:schemeClr val="tx1"/>
                          </a:solidFill>
                          <a:latin typeface="Calibri"/>
                        </a:defRPr>
                      </a:lvl2pPr>
                      <a:lvl3pPr marL="4114800" algn="l" defTabSz="4114800" rtl="0" eaLnBrk="1" latinLnBrk="0" hangingPunct="1">
                        <a:defRPr sz="8100" kern="1200">
                          <a:solidFill>
                            <a:schemeClr val="tx1"/>
                          </a:solidFill>
                          <a:latin typeface="Calibri"/>
                        </a:defRPr>
                      </a:lvl3pPr>
                      <a:lvl4pPr marL="6172200" algn="l" defTabSz="4114800" rtl="0" eaLnBrk="1" latinLnBrk="0" hangingPunct="1">
                        <a:defRPr sz="8100" kern="1200">
                          <a:solidFill>
                            <a:schemeClr val="tx1"/>
                          </a:solidFill>
                          <a:latin typeface="Calibri"/>
                        </a:defRPr>
                      </a:lvl4pPr>
                      <a:lvl5pPr marL="8229600" algn="l" defTabSz="4114800" rtl="0" eaLnBrk="1" latinLnBrk="0" hangingPunct="1">
                        <a:defRPr sz="8100" kern="1200">
                          <a:solidFill>
                            <a:schemeClr val="tx1"/>
                          </a:solidFill>
                          <a:latin typeface="Calibri"/>
                        </a:defRPr>
                      </a:lvl5pPr>
                      <a:lvl6pPr marL="10287000" algn="l" defTabSz="4114800" rtl="0" eaLnBrk="1" latinLnBrk="0" hangingPunct="1">
                        <a:defRPr sz="8100" kern="1200">
                          <a:solidFill>
                            <a:schemeClr val="tx1"/>
                          </a:solidFill>
                          <a:latin typeface="Calibri"/>
                        </a:defRPr>
                      </a:lvl6pPr>
                      <a:lvl7pPr marL="12344400" algn="l" defTabSz="4114800" rtl="0" eaLnBrk="1" latinLnBrk="0" hangingPunct="1">
                        <a:defRPr sz="8100" kern="1200">
                          <a:solidFill>
                            <a:schemeClr val="tx1"/>
                          </a:solidFill>
                          <a:latin typeface="Calibri"/>
                        </a:defRPr>
                      </a:lvl7pPr>
                      <a:lvl8pPr marL="14401800" algn="l" defTabSz="4114800" rtl="0" eaLnBrk="1" latinLnBrk="0" hangingPunct="1">
                        <a:defRPr sz="8100" kern="1200">
                          <a:solidFill>
                            <a:schemeClr val="tx1"/>
                          </a:solidFill>
                          <a:latin typeface="Calibri"/>
                        </a:defRPr>
                      </a:lvl8pPr>
                      <a:lvl9pPr marL="16459200" algn="l" defTabSz="4114800" rtl="0" eaLnBrk="1" latinLnBrk="0" hangingPunct="1">
                        <a:defRPr sz="8100" kern="1200">
                          <a:solidFill>
                            <a:schemeClr val="tx1"/>
                          </a:solidFill>
                          <a:latin typeface="Calibri"/>
                        </a:defRPr>
                      </a:lvl9pPr>
                    </a:lstStyle>
                    <a:p>
                      <a:pPr algn="ctr" rtl="0" fontAlgn="base"/>
                      <a:r>
                        <a:rPr lang="en-US" sz="1800" b="0" i="0" dirty="0">
                          <a:solidFill>
                            <a:schemeClr val="tx1"/>
                          </a:solidFill>
                          <a:effectLst/>
                          <a:latin typeface="+mn-lt"/>
                          <a:cs typeface="Times New Roman" panose="02020603050405020304" pitchFamily="18" charset="0"/>
                        </a:rPr>
                        <a:t>0.3387 </a:t>
                      </a:r>
                    </a:p>
                  </a:txBody>
                  <a:tcPr marL="51563" marR="51563" marT="25781" marB="2578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u="none" strike="noStrike" dirty="0">
                          <a:effectLst/>
                        </a:rPr>
                        <a:t>8457.00</a:t>
                      </a:r>
                      <a:endParaRPr lang="en-US" sz="1800" b="0" i="0" u="none" strike="noStrike" dirty="0">
                        <a:solidFill>
                          <a:srgbClr val="000000"/>
                        </a:solidFill>
                        <a:effectLst/>
                        <a:latin typeface="Calibri" panose="020F0502020204030204" pitchFamily="34" charset="0"/>
                      </a:endParaRPr>
                    </a:p>
                  </a:txBody>
                  <a:tcPr marL="5371" marR="5371" marT="5371"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114800" rtl="0" eaLnBrk="1" latinLnBrk="0" hangingPunct="1">
                        <a:defRPr sz="8100" kern="1200">
                          <a:solidFill>
                            <a:schemeClr val="tx1"/>
                          </a:solidFill>
                          <a:latin typeface="Calibri"/>
                        </a:defRPr>
                      </a:lvl1pPr>
                      <a:lvl2pPr marL="2057400" algn="l" defTabSz="4114800" rtl="0" eaLnBrk="1" latinLnBrk="0" hangingPunct="1">
                        <a:defRPr sz="8100" kern="1200">
                          <a:solidFill>
                            <a:schemeClr val="tx1"/>
                          </a:solidFill>
                          <a:latin typeface="Calibri"/>
                        </a:defRPr>
                      </a:lvl2pPr>
                      <a:lvl3pPr marL="4114800" algn="l" defTabSz="4114800" rtl="0" eaLnBrk="1" latinLnBrk="0" hangingPunct="1">
                        <a:defRPr sz="8100" kern="1200">
                          <a:solidFill>
                            <a:schemeClr val="tx1"/>
                          </a:solidFill>
                          <a:latin typeface="Calibri"/>
                        </a:defRPr>
                      </a:lvl3pPr>
                      <a:lvl4pPr marL="6172200" algn="l" defTabSz="4114800" rtl="0" eaLnBrk="1" latinLnBrk="0" hangingPunct="1">
                        <a:defRPr sz="8100" kern="1200">
                          <a:solidFill>
                            <a:schemeClr val="tx1"/>
                          </a:solidFill>
                          <a:latin typeface="Calibri"/>
                        </a:defRPr>
                      </a:lvl4pPr>
                      <a:lvl5pPr marL="8229600" algn="l" defTabSz="4114800" rtl="0" eaLnBrk="1" latinLnBrk="0" hangingPunct="1">
                        <a:defRPr sz="8100" kern="1200">
                          <a:solidFill>
                            <a:schemeClr val="tx1"/>
                          </a:solidFill>
                          <a:latin typeface="Calibri"/>
                        </a:defRPr>
                      </a:lvl5pPr>
                      <a:lvl6pPr marL="10287000" algn="l" defTabSz="4114800" rtl="0" eaLnBrk="1" latinLnBrk="0" hangingPunct="1">
                        <a:defRPr sz="8100" kern="1200">
                          <a:solidFill>
                            <a:schemeClr val="tx1"/>
                          </a:solidFill>
                          <a:latin typeface="Calibri"/>
                        </a:defRPr>
                      </a:lvl6pPr>
                      <a:lvl7pPr marL="12344400" algn="l" defTabSz="4114800" rtl="0" eaLnBrk="1" latinLnBrk="0" hangingPunct="1">
                        <a:defRPr sz="8100" kern="1200">
                          <a:solidFill>
                            <a:schemeClr val="tx1"/>
                          </a:solidFill>
                          <a:latin typeface="Calibri"/>
                        </a:defRPr>
                      </a:lvl7pPr>
                      <a:lvl8pPr marL="14401800" algn="l" defTabSz="4114800" rtl="0" eaLnBrk="1" latinLnBrk="0" hangingPunct="1">
                        <a:defRPr sz="8100" kern="1200">
                          <a:solidFill>
                            <a:schemeClr val="tx1"/>
                          </a:solidFill>
                          <a:latin typeface="Calibri"/>
                        </a:defRPr>
                      </a:lvl8pPr>
                      <a:lvl9pPr marL="16459200" algn="l" defTabSz="4114800" rtl="0" eaLnBrk="1" latinLnBrk="0" hangingPunct="1">
                        <a:defRPr sz="8100" kern="1200">
                          <a:solidFill>
                            <a:schemeClr val="tx1"/>
                          </a:solidFill>
                          <a:latin typeface="Calibri"/>
                        </a:defRPr>
                      </a:lvl9pPr>
                    </a:lstStyle>
                    <a:p>
                      <a:pPr algn="ctr" rtl="0" fontAlgn="base"/>
                      <a:r>
                        <a:rPr lang="es-ES" sz="1800" b="0" i="0" dirty="0">
                          <a:solidFill>
                            <a:schemeClr val="tx1"/>
                          </a:solidFill>
                          <a:effectLst/>
                          <a:latin typeface="+mn-lt"/>
                          <a:cs typeface="Times New Roman" panose="02020603050405020304" pitchFamily="18" charset="0"/>
                        </a:rPr>
                        <a:t>ANSYS </a:t>
                      </a:r>
                      <a:r>
                        <a:rPr lang="es-ES" sz="1800" b="0" i="0" dirty="0" err="1">
                          <a:solidFill>
                            <a:schemeClr val="tx1"/>
                          </a:solidFill>
                          <a:effectLst/>
                          <a:latin typeface="+mn-lt"/>
                          <a:cs typeface="Times New Roman" panose="02020603050405020304" pitchFamily="18" charset="0"/>
                        </a:rPr>
                        <a:t>Materials</a:t>
                      </a:r>
                      <a:endParaRPr lang="es-ES" sz="1800" b="0" i="0" baseline="30000" dirty="0">
                        <a:solidFill>
                          <a:schemeClr val="tx1"/>
                        </a:solidFill>
                        <a:effectLst/>
                        <a:latin typeface="+mn-lt"/>
                        <a:cs typeface="Times New Roman" panose="02020603050405020304" pitchFamily="18" charset="0"/>
                      </a:endParaRPr>
                    </a:p>
                  </a:txBody>
                  <a:tcPr marL="51563" marR="51563" marT="25781" marB="2578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1883760"/>
                  </a:ext>
                </a:extLst>
              </a:tr>
              <a:tr h="505747">
                <a:tc>
                  <a:txBody>
                    <a:bodyPr/>
                    <a:lstStyle>
                      <a:lvl1pPr marL="0" algn="l" defTabSz="4114800" rtl="0" eaLnBrk="1" latinLnBrk="0" hangingPunct="1">
                        <a:defRPr sz="8100" kern="1200">
                          <a:solidFill>
                            <a:schemeClr val="tx1"/>
                          </a:solidFill>
                          <a:latin typeface="Calibri"/>
                        </a:defRPr>
                      </a:lvl1pPr>
                      <a:lvl2pPr marL="2057400" algn="l" defTabSz="4114800" rtl="0" eaLnBrk="1" latinLnBrk="0" hangingPunct="1">
                        <a:defRPr sz="8100" kern="1200">
                          <a:solidFill>
                            <a:schemeClr val="tx1"/>
                          </a:solidFill>
                          <a:latin typeface="Calibri"/>
                        </a:defRPr>
                      </a:lvl2pPr>
                      <a:lvl3pPr marL="4114800" algn="l" defTabSz="4114800" rtl="0" eaLnBrk="1" latinLnBrk="0" hangingPunct="1">
                        <a:defRPr sz="8100" kern="1200">
                          <a:solidFill>
                            <a:schemeClr val="tx1"/>
                          </a:solidFill>
                          <a:latin typeface="Calibri"/>
                        </a:defRPr>
                      </a:lvl3pPr>
                      <a:lvl4pPr marL="6172200" algn="l" defTabSz="4114800" rtl="0" eaLnBrk="1" latinLnBrk="0" hangingPunct="1">
                        <a:defRPr sz="8100" kern="1200">
                          <a:solidFill>
                            <a:schemeClr val="tx1"/>
                          </a:solidFill>
                          <a:latin typeface="Calibri"/>
                        </a:defRPr>
                      </a:lvl4pPr>
                      <a:lvl5pPr marL="8229600" algn="l" defTabSz="4114800" rtl="0" eaLnBrk="1" latinLnBrk="0" hangingPunct="1">
                        <a:defRPr sz="8100" kern="1200">
                          <a:solidFill>
                            <a:schemeClr val="tx1"/>
                          </a:solidFill>
                          <a:latin typeface="Calibri"/>
                        </a:defRPr>
                      </a:lvl5pPr>
                      <a:lvl6pPr marL="10287000" algn="l" defTabSz="4114800" rtl="0" eaLnBrk="1" latinLnBrk="0" hangingPunct="1">
                        <a:defRPr sz="8100" kern="1200">
                          <a:solidFill>
                            <a:schemeClr val="tx1"/>
                          </a:solidFill>
                          <a:latin typeface="Calibri"/>
                        </a:defRPr>
                      </a:lvl6pPr>
                      <a:lvl7pPr marL="12344400" algn="l" defTabSz="4114800" rtl="0" eaLnBrk="1" latinLnBrk="0" hangingPunct="1">
                        <a:defRPr sz="8100" kern="1200">
                          <a:solidFill>
                            <a:schemeClr val="tx1"/>
                          </a:solidFill>
                          <a:latin typeface="Calibri"/>
                        </a:defRPr>
                      </a:lvl7pPr>
                      <a:lvl8pPr marL="14401800" algn="l" defTabSz="4114800" rtl="0" eaLnBrk="1" latinLnBrk="0" hangingPunct="1">
                        <a:defRPr sz="8100" kern="1200">
                          <a:solidFill>
                            <a:schemeClr val="tx1"/>
                          </a:solidFill>
                          <a:latin typeface="Calibri"/>
                        </a:defRPr>
                      </a:lvl8pPr>
                      <a:lvl9pPr marL="16459200" algn="l" defTabSz="4114800" rtl="0" eaLnBrk="1" latinLnBrk="0" hangingPunct="1">
                        <a:defRPr sz="8100" kern="1200">
                          <a:solidFill>
                            <a:schemeClr val="tx1"/>
                          </a:solidFill>
                          <a:latin typeface="Calibri"/>
                        </a:defRPr>
                      </a:lvl9pPr>
                    </a:lstStyle>
                    <a:p>
                      <a:pPr algn="ctr" rtl="0" fontAlgn="base"/>
                      <a:r>
                        <a:rPr lang="en-US" sz="1800" b="1" i="1" dirty="0">
                          <a:solidFill>
                            <a:schemeClr val="tx1"/>
                          </a:solidFill>
                          <a:effectLst/>
                          <a:latin typeface="+mn-lt"/>
                          <a:cs typeface="Times New Roman" panose="02020603050405020304" pitchFamily="18" charset="0"/>
                        </a:rPr>
                        <a:t>Compact Bone </a:t>
                      </a:r>
                    </a:p>
                  </a:txBody>
                  <a:tcPr marL="51563" marR="51563" marT="25781" marB="25781">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lvl1pPr marL="0" algn="l" defTabSz="4114800" rtl="0" eaLnBrk="1" latinLnBrk="0" hangingPunct="1">
                        <a:defRPr sz="8100" kern="1200">
                          <a:solidFill>
                            <a:schemeClr val="tx1"/>
                          </a:solidFill>
                          <a:latin typeface="Calibri"/>
                        </a:defRPr>
                      </a:lvl1pPr>
                      <a:lvl2pPr marL="2057400" algn="l" defTabSz="4114800" rtl="0" eaLnBrk="1" latinLnBrk="0" hangingPunct="1">
                        <a:defRPr sz="8100" kern="1200">
                          <a:solidFill>
                            <a:schemeClr val="tx1"/>
                          </a:solidFill>
                          <a:latin typeface="Calibri"/>
                        </a:defRPr>
                      </a:lvl2pPr>
                      <a:lvl3pPr marL="4114800" algn="l" defTabSz="4114800" rtl="0" eaLnBrk="1" latinLnBrk="0" hangingPunct="1">
                        <a:defRPr sz="8100" kern="1200">
                          <a:solidFill>
                            <a:schemeClr val="tx1"/>
                          </a:solidFill>
                          <a:latin typeface="Calibri"/>
                        </a:defRPr>
                      </a:lvl3pPr>
                      <a:lvl4pPr marL="6172200" algn="l" defTabSz="4114800" rtl="0" eaLnBrk="1" latinLnBrk="0" hangingPunct="1">
                        <a:defRPr sz="8100" kern="1200">
                          <a:solidFill>
                            <a:schemeClr val="tx1"/>
                          </a:solidFill>
                          <a:latin typeface="Calibri"/>
                        </a:defRPr>
                      </a:lvl4pPr>
                      <a:lvl5pPr marL="8229600" algn="l" defTabSz="4114800" rtl="0" eaLnBrk="1" latinLnBrk="0" hangingPunct="1">
                        <a:defRPr sz="8100" kern="1200">
                          <a:solidFill>
                            <a:schemeClr val="tx1"/>
                          </a:solidFill>
                          <a:latin typeface="Calibri"/>
                        </a:defRPr>
                      </a:lvl5pPr>
                      <a:lvl6pPr marL="10287000" algn="l" defTabSz="4114800" rtl="0" eaLnBrk="1" latinLnBrk="0" hangingPunct="1">
                        <a:defRPr sz="8100" kern="1200">
                          <a:solidFill>
                            <a:schemeClr val="tx1"/>
                          </a:solidFill>
                          <a:latin typeface="Calibri"/>
                        </a:defRPr>
                      </a:lvl6pPr>
                      <a:lvl7pPr marL="12344400" algn="l" defTabSz="4114800" rtl="0" eaLnBrk="1" latinLnBrk="0" hangingPunct="1">
                        <a:defRPr sz="8100" kern="1200">
                          <a:solidFill>
                            <a:schemeClr val="tx1"/>
                          </a:solidFill>
                          <a:latin typeface="Calibri"/>
                        </a:defRPr>
                      </a:lvl7pPr>
                      <a:lvl8pPr marL="14401800" algn="l" defTabSz="4114800" rtl="0" eaLnBrk="1" latinLnBrk="0" hangingPunct="1">
                        <a:defRPr sz="8100" kern="1200">
                          <a:solidFill>
                            <a:schemeClr val="tx1"/>
                          </a:solidFill>
                          <a:latin typeface="Calibri"/>
                        </a:defRPr>
                      </a:lvl8pPr>
                      <a:lvl9pPr marL="16459200" algn="l" defTabSz="4114800" rtl="0" eaLnBrk="1" latinLnBrk="0" hangingPunct="1">
                        <a:defRPr sz="8100" kern="1200">
                          <a:solidFill>
                            <a:schemeClr val="tx1"/>
                          </a:solidFill>
                          <a:latin typeface="Calibri"/>
                        </a:defRPr>
                      </a:lvl9pPr>
                    </a:lstStyle>
                    <a:p>
                      <a:pPr algn="ctr" rtl="0" fontAlgn="base"/>
                      <a:r>
                        <a:rPr lang="en-US" sz="1800" b="0" i="0" dirty="0">
                          <a:solidFill>
                            <a:schemeClr val="tx1"/>
                          </a:solidFill>
                          <a:effectLst/>
                          <a:latin typeface="+mn-lt"/>
                          <a:cs typeface="Times New Roman" panose="02020603050405020304" pitchFamily="18" charset="0"/>
                        </a:rPr>
                        <a:t>Mandible</a:t>
                      </a:r>
                    </a:p>
                  </a:txBody>
                  <a:tcPr marL="51563" marR="51563" marT="25781" marB="2578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114800" rtl="0" eaLnBrk="1" latinLnBrk="0" hangingPunct="1">
                        <a:defRPr sz="8100" kern="1200">
                          <a:solidFill>
                            <a:schemeClr val="tx1"/>
                          </a:solidFill>
                          <a:latin typeface="Calibri"/>
                        </a:defRPr>
                      </a:lvl1pPr>
                      <a:lvl2pPr marL="2057400" algn="l" defTabSz="4114800" rtl="0" eaLnBrk="1" latinLnBrk="0" hangingPunct="1">
                        <a:defRPr sz="8100" kern="1200">
                          <a:solidFill>
                            <a:schemeClr val="tx1"/>
                          </a:solidFill>
                          <a:latin typeface="Calibri"/>
                        </a:defRPr>
                      </a:lvl2pPr>
                      <a:lvl3pPr marL="4114800" algn="l" defTabSz="4114800" rtl="0" eaLnBrk="1" latinLnBrk="0" hangingPunct="1">
                        <a:defRPr sz="8100" kern="1200">
                          <a:solidFill>
                            <a:schemeClr val="tx1"/>
                          </a:solidFill>
                          <a:latin typeface="Calibri"/>
                        </a:defRPr>
                      </a:lvl3pPr>
                      <a:lvl4pPr marL="6172200" algn="l" defTabSz="4114800" rtl="0" eaLnBrk="1" latinLnBrk="0" hangingPunct="1">
                        <a:defRPr sz="8100" kern="1200">
                          <a:solidFill>
                            <a:schemeClr val="tx1"/>
                          </a:solidFill>
                          <a:latin typeface="Calibri"/>
                        </a:defRPr>
                      </a:lvl4pPr>
                      <a:lvl5pPr marL="8229600" algn="l" defTabSz="4114800" rtl="0" eaLnBrk="1" latinLnBrk="0" hangingPunct="1">
                        <a:defRPr sz="8100" kern="1200">
                          <a:solidFill>
                            <a:schemeClr val="tx1"/>
                          </a:solidFill>
                          <a:latin typeface="Calibri"/>
                        </a:defRPr>
                      </a:lvl5pPr>
                      <a:lvl6pPr marL="10287000" algn="l" defTabSz="4114800" rtl="0" eaLnBrk="1" latinLnBrk="0" hangingPunct="1">
                        <a:defRPr sz="8100" kern="1200">
                          <a:solidFill>
                            <a:schemeClr val="tx1"/>
                          </a:solidFill>
                          <a:latin typeface="Calibri"/>
                        </a:defRPr>
                      </a:lvl6pPr>
                      <a:lvl7pPr marL="12344400" algn="l" defTabSz="4114800" rtl="0" eaLnBrk="1" latinLnBrk="0" hangingPunct="1">
                        <a:defRPr sz="8100" kern="1200">
                          <a:solidFill>
                            <a:schemeClr val="tx1"/>
                          </a:solidFill>
                          <a:latin typeface="Calibri"/>
                        </a:defRPr>
                      </a:lvl7pPr>
                      <a:lvl8pPr marL="14401800" algn="l" defTabSz="4114800" rtl="0" eaLnBrk="1" latinLnBrk="0" hangingPunct="1">
                        <a:defRPr sz="8100" kern="1200">
                          <a:solidFill>
                            <a:schemeClr val="tx1"/>
                          </a:solidFill>
                          <a:latin typeface="Calibri"/>
                        </a:defRPr>
                      </a:lvl8pPr>
                      <a:lvl9pPr marL="16459200" algn="l" defTabSz="4114800" rtl="0" eaLnBrk="1" latinLnBrk="0" hangingPunct="1">
                        <a:defRPr sz="8100" kern="1200">
                          <a:solidFill>
                            <a:schemeClr val="tx1"/>
                          </a:solidFill>
                          <a:latin typeface="Calibri"/>
                        </a:defRPr>
                      </a:lvl9pPr>
                    </a:lstStyle>
                    <a:p>
                      <a:pPr algn="ctr" rtl="0" fontAlgn="base"/>
                      <a:r>
                        <a:rPr lang="en-US" sz="1800" b="0" i="0" dirty="0">
                          <a:solidFill>
                            <a:schemeClr val="tx1"/>
                          </a:solidFill>
                          <a:effectLst/>
                          <a:latin typeface="+mn-lt"/>
                          <a:cs typeface="Times New Roman" panose="02020603050405020304" pitchFamily="18" charset="0"/>
                        </a:rPr>
                        <a:t>2000</a:t>
                      </a:r>
                    </a:p>
                  </a:txBody>
                  <a:tcPr marL="51563" marR="51563" marT="25781" marB="2578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114800" rtl="0" eaLnBrk="1" latinLnBrk="0" hangingPunct="1">
                        <a:defRPr sz="8100" kern="1200">
                          <a:solidFill>
                            <a:schemeClr val="tx1"/>
                          </a:solidFill>
                          <a:latin typeface="Calibri"/>
                        </a:defRPr>
                      </a:lvl1pPr>
                      <a:lvl2pPr marL="2057400" algn="l" defTabSz="4114800" rtl="0" eaLnBrk="1" latinLnBrk="0" hangingPunct="1">
                        <a:defRPr sz="8100" kern="1200">
                          <a:solidFill>
                            <a:schemeClr val="tx1"/>
                          </a:solidFill>
                          <a:latin typeface="Calibri"/>
                        </a:defRPr>
                      </a:lvl2pPr>
                      <a:lvl3pPr marL="4114800" algn="l" defTabSz="4114800" rtl="0" eaLnBrk="1" latinLnBrk="0" hangingPunct="1">
                        <a:defRPr sz="8100" kern="1200">
                          <a:solidFill>
                            <a:schemeClr val="tx1"/>
                          </a:solidFill>
                          <a:latin typeface="Calibri"/>
                        </a:defRPr>
                      </a:lvl3pPr>
                      <a:lvl4pPr marL="6172200" algn="l" defTabSz="4114800" rtl="0" eaLnBrk="1" latinLnBrk="0" hangingPunct="1">
                        <a:defRPr sz="8100" kern="1200">
                          <a:solidFill>
                            <a:schemeClr val="tx1"/>
                          </a:solidFill>
                          <a:latin typeface="Calibri"/>
                        </a:defRPr>
                      </a:lvl4pPr>
                      <a:lvl5pPr marL="8229600" algn="l" defTabSz="4114800" rtl="0" eaLnBrk="1" latinLnBrk="0" hangingPunct="1">
                        <a:defRPr sz="8100" kern="1200">
                          <a:solidFill>
                            <a:schemeClr val="tx1"/>
                          </a:solidFill>
                          <a:latin typeface="Calibri"/>
                        </a:defRPr>
                      </a:lvl5pPr>
                      <a:lvl6pPr marL="10287000" algn="l" defTabSz="4114800" rtl="0" eaLnBrk="1" latinLnBrk="0" hangingPunct="1">
                        <a:defRPr sz="8100" kern="1200">
                          <a:solidFill>
                            <a:schemeClr val="tx1"/>
                          </a:solidFill>
                          <a:latin typeface="Calibri"/>
                        </a:defRPr>
                      </a:lvl6pPr>
                      <a:lvl7pPr marL="12344400" algn="l" defTabSz="4114800" rtl="0" eaLnBrk="1" latinLnBrk="0" hangingPunct="1">
                        <a:defRPr sz="8100" kern="1200">
                          <a:solidFill>
                            <a:schemeClr val="tx1"/>
                          </a:solidFill>
                          <a:latin typeface="Calibri"/>
                        </a:defRPr>
                      </a:lvl7pPr>
                      <a:lvl8pPr marL="14401800" algn="l" defTabSz="4114800" rtl="0" eaLnBrk="1" latinLnBrk="0" hangingPunct="1">
                        <a:defRPr sz="8100" kern="1200">
                          <a:solidFill>
                            <a:schemeClr val="tx1"/>
                          </a:solidFill>
                          <a:latin typeface="Calibri"/>
                        </a:defRPr>
                      </a:lvl8pPr>
                      <a:lvl9pPr marL="16459200" algn="l" defTabSz="4114800" rtl="0" eaLnBrk="1" latinLnBrk="0" hangingPunct="1">
                        <a:defRPr sz="8100" kern="1200">
                          <a:solidFill>
                            <a:schemeClr val="tx1"/>
                          </a:solidFill>
                          <a:latin typeface="Calibri"/>
                        </a:defRPr>
                      </a:lvl9pPr>
                    </a:lstStyle>
                    <a:p>
                      <a:pPr algn="ctr" rtl="0" fontAlgn="base"/>
                      <a:r>
                        <a:rPr lang="en-US" sz="1800" b="0" i="0" dirty="0">
                          <a:solidFill>
                            <a:schemeClr val="tx1"/>
                          </a:solidFill>
                          <a:effectLst/>
                          <a:latin typeface="+mn-lt"/>
                          <a:cs typeface="Times New Roman" panose="02020603050405020304" pitchFamily="18" charset="0"/>
                        </a:rPr>
                        <a:t>0.4</a:t>
                      </a:r>
                    </a:p>
                  </a:txBody>
                  <a:tcPr marL="51563" marR="51563" marT="25781" marB="2578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u="none" strike="noStrike" dirty="0">
                          <a:effectLst/>
                        </a:rPr>
                        <a:t>10.95</a:t>
                      </a:r>
                      <a:endParaRPr lang="en-US" sz="1800" b="0" i="0" u="none" strike="noStrike" dirty="0">
                        <a:solidFill>
                          <a:srgbClr val="000000"/>
                        </a:solidFill>
                        <a:effectLst/>
                        <a:latin typeface="Calibri" panose="020F0502020204030204" pitchFamily="34" charset="0"/>
                      </a:endParaRPr>
                    </a:p>
                  </a:txBody>
                  <a:tcPr marL="5371" marR="5371" marT="5371"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114800" rtl="0" eaLnBrk="1" latinLnBrk="0" hangingPunct="1">
                        <a:defRPr sz="8100" kern="1200">
                          <a:solidFill>
                            <a:schemeClr val="tx1"/>
                          </a:solidFill>
                          <a:latin typeface="Calibri"/>
                        </a:defRPr>
                      </a:lvl1pPr>
                      <a:lvl2pPr marL="2057400" algn="l" defTabSz="4114800" rtl="0" eaLnBrk="1" latinLnBrk="0" hangingPunct="1">
                        <a:defRPr sz="8100" kern="1200">
                          <a:solidFill>
                            <a:schemeClr val="tx1"/>
                          </a:solidFill>
                          <a:latin typeface="Calibri"/>
                        </a:defRPr>
                      </a:lvl2pPr>
                      <a:lvl3pPr marL="4114800" algn="l" defTabSz="4114800" rtl="0" eaLnBrk="1" latinLnBrk="0" hangingPunct="1">
                        <a:defRPr sz="8100" kern="1200">
                          <a:solidFill>
                            <a:schemeClr val="tx1"/>
                          </a:solidFill>
                          <a:latin typeface="Calibri"/>
                        </a:defRPr>
                      </a:lvl3pPr>
                      <a:lvl4pPr marL="6172200" algn="l" defTabSz="4114800" rtl="0" eaLnBrk="1" latinLnBrk="0" hangingPunct="1">
                        <a:defRPr sz="8100" kern="1200">
                          <a:solidFill>
                            <a:schemeClr val="tx1"/>
                          </a:solidFill>
                          <a:latin typeface="Calibri"/>
                        </a:defRPr>
                      </a:lvl4pPr>
                      <a:lvl5pPr marL="8229600" algn="l" defTabSz="4114800" rtl="0" eaLnBrk="1" latinLnBrk="0" hangingPunct="1">
                        <a:defRPr sz="8100" kern="1200">
                          <a:solidFill>
                            <a:schemeClr val="tx1"/>
                          </a:solidFill>
                          <a:latin typeface="Calibri"/>
                        </a:defRPr>
                      </a:lvl5pPr>
                      <a:lvl6pPr marL="10287000" algn="l" defTabSz="4114800" rtl="0" eaLnBrk="1" latinLnBrk="0" hangingPunct="1">
                        <a:defRPr sz="8100" kern="1200">
                          <a:solidFill>
                            <a:schemeClr val="tx1"/>
                          </a:solidFill>
                          <a:latin typeface="Calibri"/>
                        </a:defRPr>
                      </a:lvl6pPr>
                      <a:lvl7pPr marL="12344400" algn="l" defTabSz="4114800" rtl="0" eaLnBrk="1" latinLnBrk="0" hangingPunct="1">
                        <a:defRPr sz="8100" kern="1200">
                          <a:solidFill>
                            <a:schemeClr val="tx1"/>
                          </a:solidFill>
                          <a:latin typeface="Calibri"/>
                        </a:defRPr>
                      </a:lvl7pPr>
                      <a:lvl8pPr marL="14401800" algn="l" defTabSz="4114800" rtl="0" eaLnBrk="1" latinLnBrk="0" hangingPunct="1">
                        <a:defRPr sz="8100" kern="1200">
                          <a:solidFill>
                            <a:schemeClr val="tx1"/>
                          </a:solidFill>
                          <a:latin typeface="Calibri"/>
                        </a:defRPr>
                      </a:lvl8pPr>
                      <a:lvl9pPr marL="16459200" algn="l" defTabSz="4114800" rtl="0" eaLnBrk="1" latinLnBrk="0" hangingPunct="1">
                        <a:defRPr sz="8100" kern="1200">
                          <a:solidFill>
                            <a:schemeClr val="tx1"/>
                          </a:solidFill>
                          <a:latin typeface="Calibri"/>
                        </a:defRPr>
                      </a:lvl9pPr>
                    </a:lstStyle>
                    <a:p>
                      <a:pPr algn="ctr" rtl="0" fontAlgn="base"/>
                      <a:r>
                        <a:rPr lang="da-DK" sz="1800" b="0" i="0" dirty="0">
                          <a:solidFill>
                            <a:schemeClr val="tx1"/>
                          </a:solidFill>
                          <a:effectLst/>
                          <a:latin typeface="+mn-lt"/>
                          <a:cs typeface="Times New Roman" panose="02020603050405020304" pitchFamily="18" charset="0"/>
                        </a:rPr>
                        <a:t>Talmazov</a:t>
                      </a:r>
                      <a:r>
                        <a:rPr lang="da-DK" sz="1800" b="0" i="0" baseline="30000" dirty="0">
                          <a:solidFill>
                            <a:schemeClr val="tx1"/>
                          </a:solidFill>
                          <a:effectLst/>
                          <a:latin typeface="+mn-lt"/>
                          <a:cs typeface="Times New Roman" panose="02020603050405020304" pitchFamily="18" charset="0"/>
                        </a:rPr>
                        <a:t>8</a:t>
                      </a:r>
                    </a:p>
                  </a:txBody>
                  <a:tcPr marL="51563" marR="51563" marT="25781" marB="25781"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421167"/>
                  </a:ext>
                </a:extLst>
              </a:tr>
            </a:tbl>
          </a:graphicData>
        </a:graphic>
      </p:graphicFrame>
      <p:pic>
        <p:nvPicPr>
          <p:cNvPr id="32" name="Picture 31" descr="A close-up of a shoe&#10;&#10;Description automatically generated with low confidence">
            <a:extLst>
              <a:ext uri="{FF2B5EF4-FFF2-40B4-BE49-F238E27FC236}">
                <a16:creationId xmlns:a16="http://schemas.microsoft.com/office/drawing/2014/main" id="{E37A24A7-F3D1-2BAA-C0C1-887BC1669A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8747" y="-5125590"/>
            <a:ext cx="1638452" cy="1134748"/>
          </a:xfrm>
          <a:prstGeom prst="rect">
            <a:avLst/>
          </a:prstGeom>
          <a:ln w="57150">
            <a:solidFill>
              <a:srgbClr val="00B0F0"/>
            </a:solidFill>
          </a:ln>
        </p:spPr>
      </p:pic>
      <p:pic>
        <p:nvPicPr>
          <p:cNvPr id="33" name="Picture 32" descr="A picture containing conch, arm&#10;&#10;Description automatically generated">
            <a:extLst>
              <a:ext uri="{FF2B5EF4-FFF2-40B4-BE49-F238E27FC236}">
                <a16:creationId xmlns:a16="http://schemas.microsoft.com/office/drawing/2014/main" id="{63161811-41E1-92F9-B3C5-93451CBDAD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8747" y="-6391525"/>
            <a:ext cx="1602484" cy="1134747"/>
          </a:xfrm>
          <a:prstGeom prst="rect">
            <a:avLst/>
          </a:prstGeom>
          <a:ln w="57150">
            <a:solidFill>
              <a:srgbClr val="00B0F0"/>
            </a:solidFill>
          </a:ln>
        </p:spPr>
      </p:pic>
      <p:grpSp>
        <p:nvGrpSpPr>
          <p:cNvPr id="1035" name="Group 1034">
            <a:extLst>
              <a:ext uri="{FF2B5EF4-FFF2-40B4-BE49-F238E27FC236}">
                <a16:creationId xmlns:a16="http://schemas.microsoft.com/office/drawing/2014/main" id="{2D2F4521-9116-5122-B914-97CA86566020}"/>
              </a:ext>
            </a:extLst>
          </p:cNvPr>
          <p:cNvGrpSpPr/>
          <p:nvPr/>
        </p:nvGrpSpPr>
        <p:grpSpPr>
          <a:xfrm>
            <a:off x="-9156677" y="-4683209"/>
            <a:ext cx="8783724" cy="3030438"/>
            <a:chOff x="1617222" y="2546074"/>
            <a:chExt cx="8783724" cy="3030438"/>
          </a:xfrm>
        </p:grpSpPr>
        <p:pic>
          <p:nvPicPr>
            <p:cNvPr id="16" name="Picture 15" descr="A close-up of a shoe&#10;&#10;Description automatically generated with low confidence">
              <a:extLst>
                <a:ext uri="{FF2B5EF4-FFF2-40B4-BE49-F238E27FC236}">
                  <a16:creationId xmlns:a16="http://schemas.microsoft.com/office/drawing/2014/main" id="{744298ED-F01D-80AA-1F1B-FDE5553B4F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5359" y="2553023"/>
              <a:ext cx="4365587" cy="3023489"/>
            </a:xfrm>
            <a:prstGeom prst="rect">
              <a:avLst/>
            </a:prstGeom>
          </p:spPr>
        </p:pic>
        <p:pic>
          <p:nvPicPr>
            <p:cNvPr id="27" name="Picture 26" descr="A picture containing conch, arm&#10;&#10;Description automatically generated">
              <a:extLst>
                <a:ext uri="{FF2B5EF4-FFF2-40B4-BE49-F238E27FC236}">
                  <a16:creationId xmlns:a16="http://schemas.microsoft.com/office/drawing/2014/main" id="{4682752F-416B-0AF5-ED5A-09B8A0FCD3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7222" y="2546074"/>
              <a:ext cx="4269755" cy="3023489"/>
            </a:xfrm>
            <a:prstGeom prst="rect">
              <a:avLst/>
            </a:prstGeom>
          </p:spPr>
        </p:pic>
      </p:grpSp>
      <p:pic>
        <p:nvPicPr>
          <p:cNvPr id="39" name="Picture 2" descr="35n &#10;而 】 01 ">
            <a:extLst>
              <a:ext uri="{FF2B5EF4-FFF2-40B4-BE49-F238E27FC236}">
                <a16:creationId xmlns:a16="http://schemas.microsoft.com/office/drawing/2014/main" id="{4F552D47-BEEB-EFE3-7091-91295C720B4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35220" y="-6356048"/>
            <a:ext cx="2390976" cy="1299566"/>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grpSp>
        <p:nvGrpSpPr>
          <p:cNvPr id="52" name="Group 51">
            <a:extLst>
              <a:ext uri="{FF2B5EF4-FFF2-40B4-BE49-F238E27FC236}">
                <a16:creationId xmlns:a16="http://schemas.microsoft.com/office/drawing/2014/main" id="{C8A0F7A4-017D-E6AB-D06A-5011338FBEF1}"/>
              </a:ext>
            </a:extLst>
          </p:cNvPr>
          <p:cNvGrpSpPr/>
          <p:nvPr/>
        </p:nvGrpSpPr>
        <p:grpSpPr>
          <a:xfrm>
            <a:off x="-5347812" y="-6391006"/>
            <a:ext cx="2516392" cy="1298584"/>
            <a:chOff x="2338757" y="2498368"/>
            <a:chExt cx="6459150" cy="3423350"/>
          </a:xfrm>
        </p:grpSpPr>
        <p:pic>
          <p:nvPicPr>
            <p:cNvPr id="53" name="Content Placeholder 4">
              <a:extLst>
                <a:ext uri="{FF2B5EF4-FFF2-40B4-BE49-F238E27FC236}">
                  <a16:creationId xmlns:a16="http://schemas.microsoft.com/office/drawing/2014/main" id="{650FA498-1F7C-4149-9754-6F7949109865}"/>
                </a:ext>
              </a:extLst>
            </p:cNvPr>
            <p:cNvPicPr>
              <a:picLocks noChangeAspect="1"/>
            </p:cNvPicPr>
            <p:nvPr/>
          </p:nvPicPr>
          <p:blipFill>
            <a:blip r:embed="rId12"/>
            <a:stretch>
              <a:fillRect/>
            </a:stretch>
          </p:blipFill>
          <p:spPr>
            <a:xfrm>
              <a:off x="2338757" y="2498368"/>
              <a:ext cx="6459150" cy="3423350"/>
            </a:xfrm>
            <a:prstGeom prst="rect">
              <a:avLst/>
            </a:prstGeom>
          </p:spPr>
        </p:pic>
        <p:sp>
          <p:nvSpPr>
            <p:cNvPr id="54" name="Freeform 53">
              <a:extLst>
                <a:ext uri="{FF2B5EF4-FFF2-40B4-BE49-F238E27FC236}">
                  <a16:creationId xmlns:a16="http://schemas.microsoft.com/office/drawing/2014/main" id="{91587D58-6632-4957-0182-AE2BC97140F7}"/>
                </a:ext>
              </a:extLst>
            </p:cNvPr>
            <p:cNvSpPr/>
            <p:nvPr/>
          </p:nvSpPr>
          <p:spPr bwMode="auto">
            <a:xfrm>
              <a:off x="2455333" y="5012267"/>
              <a:ext cx="5503334" cy="778933"/>
            </a:xfrm>
            <a:custGeom>
              <a:avLst/>
              <a:gdLst>
                <a:gd name="connsiteX0" fmla="*/ 50800 w 5503334"/>
                <a:gd name="connsiteY0" fmla="*/ 0 h 778933"/>
                <a:gd name="connsiteX1" fmla="*/ 914400 w 5503334"/>
                <a:gd name="connsiteY1" fmla="*/ 220133 h 778933"/>
                <a:gd name="connsiteX2" fmla="*/ 2150534 w 5503334"/>
                <a:gd name="connsiteY2" fmla="*/ 338666 h 778933"/>
                <a:gd name="connsiteX3" fmla="*/ 3725334 w 5503334"/>
                <a:gd name="connsiteY3" fmla="*/ 287866 h 778933"/>
                <a:gd name="connsiteX4" fmla="*/ 4131734 w 5503334"/>
                <a:gd name="connsiteY4" fmla="*/ 254000 h 778933"/>
                <a:gd name="connsiteX5" fmla="*/ 5503334 w 5503334"/>
                <a:gd name="connsiteY5" fmla="*/ 575733 h 778933"/>
                <a:gd name="connsiteX6" fmla="*/ 5046134 w 5503334"/>
                <a:gd name="connsiteY6" fmla="*/ 778933 h 778933"/>
                <a:gd name="connsiteX7" fmla="*/ 4639734 w 5503334"/>
                <a:gd name="connsiteY7" fmla="*/ 762000 h 778933"/>
                <a:gd name="connsiteX8" fmla="*/ 4064000 w 5503334"/>
                <a:gd name="connsiteY8" fmla="*/ 626533 h 778933"/>
                <a:gd name="connsiteX9" fmla="*/ 3894667 w 5503334"/>
                <a:gd name="connsiteY9" fmla="*/ 609600 h 778933"/>
                <a:gd name="connsiteX10" fmla="*/ 3048000 w 5503334"/>
                <a:gd name="connsiteY10" fmla="*/ 660400 h 778933"/>
                <a:gd name="connsiteX11" fmla="*/ 2760134 w 5503334"/>
                <a:gd name="connsiteY11" fmla="*/ 728133 h 778933"/>
                <a:gd name="connsiteX12" fmla="*/ 2167467 w 5503334"/>
                <a:gd name="connsiteY12" fmla="*/ 711200 h 778933"/>
                <a:gd name="connsiteX13" fmla="*/ 1828800 w 5503334"/>
                <a:gd name="connsiteY13" fmla="*/ 745066 h 778933"/>
                <a:gd name="connsiteX14" fmla="*/ 1202267 w 5503334"/>
                <a:gd name="connsiteY14" fmla="*/ 660400 h 778933"/>
                <a:gd name="connsiteX15" fmla="*/ 508000 w 5503334"/>
                <a:gd name="connsiteY15" fmla="*/ 558800 h 778933"/>
                <a:gd name="connsiteX16" fmla="*/ 84667 w 5503334"/>
                <a:gd name="connsiteY16" fmla="*/ 474133 h 778933"/>
                <a:gd name="connsiteX17" fmla="*/ 16934 w 5503334"/>
                <a:gd name="connsiteY17" fmla="*/ 321733 h 778933"/>
                <a:gd name="connsiteX18" fmla="*/ 0 w 5503334"/>
                <a:gd name="connsiteY18" fmla="*/ 135466 h 778933"/>
                <a:gd name="connsiteX19" fmla="*/ 50800 w 5503334"/>
                <a:gd name="connsiteY19" fmla="*/ 0 h 77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3334" h="778933">
                  <a:moveTo>
                    <a:pt x="50800" y="0"/>
                  </a:moveTo>
                  <a:lnTo>
                    <a:pt x="914400" y="220133"/>
                  </a:lnTo>
                  <a:lnTo>
                    <a:pt x="2150534" y="338666"/>
                  </a:lnTo>
                  <a:lnTo>
                    <a:pt x="3725334" y="287866"/>
                  </a:lnTo>
                  <a:lnTo>
                    <a:pt x="4131734" y="254000"/>
                  </a:lnTo>
                  <a:lnTo>
                    <a:pt x="5503334" y="575733"/>
                  </a:lnTo>
                  <a:lnTo>
                    <a:pt x="5046134" y="778933"/>
                  </a:lnTo>
                  <a:lnTo>
                    <a:pt x="4639734" y="762000"/>
                  </a:lnTo>
                  <a:lnTo>
                    <a:pt x="4064000" y="626533"/>
                  </a:lnTo>
                  <a:lnTo>
                    <a:pt x="3894667" y="609600"/>
                  </a:lnTo>
                  <a:lnTo>
                    <a:pt x="3048000" y="660400"/>
                  </a:lnTo>
                  <a:lnTo>
                    <a:pt x="2760134" y="728133"/>
                  </a:lnTo>
                  <a:lnTo>
                    <a:pt x="2167467" y="711200"/>
                  </a:lnTo>
                  <a:lnTo>
                    <a:pt x="1828800" y="745066"/>
                  </a:lnTo>
                  <a:lnTo>
                    <a:pt x="1202267" y="660400"/>
                  </a:lnTo>
                  <a:lnTo>
                    <a:pt x="508000" y="558800"/>
                  </a:lnTo>
                  <a:lnTo>
                    <a:pt x="84667" y="474133"/>
                  </a:lnTo>
                  <a:lnTo>
                    <a:pt x="16934" y="321733"/>
                  </a:lnTo>
                  <a:lnTo>
                    <a:pt x="0" y="135466"/>
                  </a:lnTo>
                  <a:lnTo>
                    <a:pt x="50800" y="0"/>
                  </a:lnTo>
                  <a:close/>
                </a:path>
              </a:pathLst>
            </a:custGeom>
            <a:solidFill>
              <a:srgbClr val="FF9300">
                <a:alpha val="6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grpSp>
      <p:grpSp>
        <p:nvGrpSpPr>
          <p:cNvPr id="55" name="Group 54">
            <a:extLst>
              <a:ext uri="{FF2B5EF4-FFF2-40B4-BE49-F238E27FC236}">
                <a16:creationId xmlns:a16="http://schemas.microsoft.com/office/drawing/2014/main" id="{4B934E5B-DFED-A699-C185-61A18EB03679}"/>
              </a:ext>
            </a:extLst>
          </p:cNvPr>
          <p:cNvGrpSpPr/>
          <p:nvPr/>
        </p:nvGrpSpPr>
        <p:grpSpPr>
          <a:xfrm>
            <a:off x="-5417663" y="-6391006"/>
            <a:ext cx="2516392" cy="1298584"/>
            <a:chOff x="2338757" y="2498368"/>
            <a:chExt cx="6459150" cy="3423350"/>
          </a:xfrm>
        </p:grpSpPr>
        <p:pic>
          <p:nvPicPr>
            <p:cNvPr id="56" name="Content Placeholder 4">
              <a:extLst>
                <a:ext uri="{FF2B5EF4-FFF2-40B4-BE49-F238E27FC236}">
                  <a16:creationId xmlns:a16="http://schemas.microsoft.com/office/drawing/2014/main" id="{11C21086-796D-25C6-1167-CA32168BD418}"/>
                </a:ext>
              </a:extLst>
            </p:cNvPr>
            <p:cNvPicPr>
              <a:picLocks noChangeAspect="1"/>
            </p:cNvPicPr>
            <p:nvPr/>
          </p:nvPicPr>
          <p:blipFill>
            <a:blip r:embed="rId12"/>
            <a:stretch>
              <a:fillRect/>
            </a:stretch>
          </p:blipFill>
          <p:spPr>
            <a:xfrm>
              <a:off x="2338757" y="2498368"/>
              <a:ext cx="6459150" cy="3423350"/>
            </a:xfrm>
            <a:prstGeom prst="rect">
              <a:avLst/>
            </a:prstGeom>
            <a:ln w="57150">
              <a:solidFill>
                <a:srgbClr val="00B0F0"/>
              </a:solidFill>
            </a:ln>
          </p:spPr>
        </p:pic>
        <p:sp>
          <p:nvSpPr>
            <p:cNvPr id="57" name="Freeform 56">
              <a:extLst>
                <a:ext uri="{FF2B5EF4-FFF2-40B4-BE49-F238E27FC236}">
                  <a16:creationId xmlns:a16="http://schemas.microsoft.com/office/drawing/2014/main" id="{9CE1939C-368E-A1E5-F693-EC875C16BD06}"/>
                </a:ext>
              </a:extLst>
            </p:cNvPr>
            <p:cNvSpPr/>
            <p:nvPr/>
          </p:nvSpPr>
          <p:spPr bwMode="auto">
            <a:xfrm>
              <a:off x="2455333" y="5012267"/>
              <a:ext cx="5503334" cy="778933"/>
            </a:xfrm>
            <a:custGeom>
              <a:avLst/>
              <a:gdLst>
                <a:gd name="connsiteX0" fmla="*/ 50800 w 5503334"/>
                <a:gd name="connsiteY0" fmla="*/ 0 h 778933"/>
                <a:gd name="connsiteX1" fmla="*/ 914400 w 5503334"/>
                <a:gd name="connsiteY1" fmla="*/ 220133 h 778933"/>
                <a:gd name="connsiteX2" fmla="*/ 2150534 w 5503334"/>
                <a:gd name="connsiteY2" fmla="*/ 338666 h 778933"/>
                <a:gd name="connsiteX3" fmla="*/ 3725334 w 5503334"/>
                <a:gd name="connsiteY3" fmla="*/ 287866 h 778933"/>
                <a:gd name="connsiteX4" fmla="*/ 4131734 w 5503334"/>
                <a:gd name="connsiteY4" fmla="*/ 254000 h 778933"/>
                <a:gd name="connsiteX5" fmla="*/ 5503334 w 5503334"/>
                <a:gd name="connsiteY5" fmla="*/ 575733 h 778933"/>
                <a:gd name="connsiteX6" fmla="*/ 5046134 w 5503334"/>
                <a:gd name="connsiteY6" fmla="*/ 778933 h 778933"/>
                <a:gd name="connsiteX7" fmla="*/ 4639734 w 5503334"/>
                <a:gd name="connsiteY7" fmla="*/ 762000 h 778933"/>
                <a:gd name="connsiteX8" fmla="*/ 4064000 w 5503334"/>
                <a:gd name="connsiteY8" fmla="*/ 626533 h 778933"/>
                <a:gd name="connsiteX9" fmla="*/ 3894667 w 5503334"/>
                <a:gd name="connsiteY9" fmla="*/ 609600 h 778933"/>
                <a:gd name="connsiteX10" fmla="*/ 3048000 w 5503334"/>
                <a:gd name="connsiteY10" fmla="*/ 660400 h 778933"/>
                <a:gd name="connsiteX11" fmla="*/ 2760134 w 5503334"/>
                <a:gd name="connsiteY11" fmla="*/ 728133 h 778933"/>
                <a:gd name="connsiteX12" fmla="*/ 2167467 w 5503334"/>
                <a:gd name="connsiteY12" fmla="*/ 711200 h 778933"/>
                <a:gd name="connsiteX13" fmla="*/ 1828800 w 5503334"/>
                <a:gd name="connsiteY13" fmla="*/ 745066 h 778933"/>
                <a:gd name="connsiteX14" fmla="*/ 1202267 w 5503334"/>
                <a:gd name="connsiteY14" fmla="*/ 660400 h 778933"/>
                <a:gd name="connsiteX15" fmla="*/ 508000 w 5503334"/>
                <a:gd name="connsiteY15" fmla="*/ 558800 h 778933"/>
                <a:gd name="connsiteX16" fmla="*/ 84667 w 5503334"/>
                <a:gd name="connsiteY16" fmla="*/ 474133 h 778933"/>
                <a:gd name="connsiteX17" fmla="*/ 16934 w 5503334"/>
                <a:gd name="connsiteY17" fmla="*/ 321733 h 778933"/>
                <a:gd name="connsiteX18" fmla="*/ 0 w 5503334"/>
                <a:gd name="connsiteY18" fmla="*/ 135466 h 778933"/>
                <a:gd name="connsiteX19" fmla="*/ 50800 w 5503334"/>
                <a:gd name="connsiteY19" fmla="*/ 0 h 77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3334" h="778933">
                  <a:moveTo>
                    <a:pt x="50800" y="0"/>
                  </a:moveTo>
                  <a:lnTo>
                    <a:pt x="914400" y="220133"/>
                  </a:lnTo>
                  <a:lnTo>
                    <a:pt x="2150534" y="338666"/>
                  </a:lnTo>
                  <a:lnTo>
                    <a:pt x="3725334" y="287866"/>
                  </a:lnTo>
                  <a:lnTo>
                    <a:pt x="4131734" y="254000"/>
                  </a:lnTo>
                  <a:lnTo>
                    <a:pt x="5503334" y="575733"/>
                  </a:lnTo>
                  <a:lnTo>
                    <a:pt x="5046134" y="778933"/>
                  </a:lnTo>
                  <a:lnTo>
                    <a:pt x="4639734" y="762000"/>
                  </a:lnTo>
                  <a:lnTo>
                    <a:pt x="4064000" y="626533"/>
                  </a:lnTo>
                  <a:lnTo>
                    <a:pt x="3894667" y="609600"/>
                  </a:lnTo>
                  <a:lnTo>
                    <a:pt x="3048000" y="660400"/>
                  </a:lnTo>
                  <a:lnTo>
                    <a:pt x="2760134" y="728133"/>
                  </a:lnTo>
                  <a:lnTo>
                    <a:pt x="2167467" y="711200"/>
                  </a:lnTo>
                  <a:lnTo>
                    <a:pt x="1828800" y="745066"/>
                  </a:lnTo>
                  <a:lnTo>
                    <a:pt x="1202267" y="660400"/>
                  </a:lnTo>
                  <a:lnTo>
                    <a:pt x="508000" y="558800"/>
                  </a:lnTo>
                  <a:lnTo>
                    <a:pt x="84667" y="474133"/>
                  </a:lnTo>
                  <a:lnTo>
                    <a:pt x="16934" y="321733"/>
                  </a:lnTo>
                  <a:lnTo>
                    <a:pt x="0" y="135466"/>
                  </a:lnTo>
                  <a:lnTo>
                    <a:pt x="50800" y="0"/>
                  </a:lnTo>
                  <a:close/>
                </a:path>
              </a:pathLst>
            </a:custGeom>
            <a:solidFill>
              <a:srgbClr val="FF9300">
                <a:alpha val="6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dirty="0">
                <a:ln>
                  <a:noFill/>
                </a:ln>
                <a:solidFill>
                  <a:schemeClr val="tx1"/>
                </a:solidFill>
                <a:effectLst/>
                <a:latin typeface="Arial" charset="0"/>
              </a:endParaRPr>
            </a:p>
          </p:txBody>
        </p:sp>
      </p:grpSp>
      <p:grpSp>
        <p:nvGrpSpPr>
          <p:cNvPr id="62" name="Group 61">
            <a:extLst>
              <a:ext uri="{FF2B5EF4-FFF2-40B4-BE49-F238E27FC236}">
                <a16:creationId xmlns:a16="http://schemas.microsoft.com/office/drawing/2014/main" id="{27317BE2-B6CB-6A25-E039-9C06A746F453}"/>
              </a:ext>
            </a:extLst>
          </p:cNvPr>
          <p:cNvGrpSpPr/>
          <p:nvPr/>
        </p:nvGrpSpPr>
        <p:grpSpPr>
          <a:xfrm>
            <a:off x="-2177849" y="-6403351"/>
            <a:ext cx="2815765" cy="1323273"/>
            <a:chOff x="9274637" y="966507"/>
            <a:chExt cx="2815765" cy="1323273"/>
          </a:xfrm>
        </p:grpSpPr>
        <p:grpSp>
          <p:nvGrpSpPr>
            <p:cNvPr id="58" name="Group 57">
              <a:extLst>
                <a:ext uri="{FF2B5EF4-FFF2-40B4-BE49-F238E27FC236}">
                  <a16:creationId xmlns:a16="http://schemas.microsoft.com/office/drawing/2014/main" id="{248AA944-57FA-85F9-9E0A-BD079DDFE725}"/>
                </a:ext>
              </a:extLst>
            </p:cNvPr>
            <p:cNvGrpSpPr/>
            <p:nvPr/>
          </p:nvGrpSpPr>
          <p:grpSpPr>
            <a:xfrm>
              <a:off x="9335878" y="1099291"/>
              <a:ext cx="2720785" cy="1172949"/>
              <a:chOff x="9403610" y="1099291"/>
              <a:chExt cx="2720785" cy="1172949"/>
            </a:xfrm>
          </p:grpSpPr>
          <p:pic>
            <p:nvPicPr>
              <p:cNvPr id="8" name="Picture 7" descr="A picture containing text&#10;&#10;Description automatically generated">
                <a:extLst>
                  <a:ext uri="{FF2B5EF4-FFF2-40B4-BE49-F238E27FC236}">
                    <a16:creationId xmlns:a16="http://schemas.microsoft.com/office/drawing/2014/main" id="{19FA8111-EB21-F207-5B6A-70F94FD2EEB9}"/>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7009" t="9441" r="15213" b="20325"/>
              <a:stretch/>
            </p:blipFill>
            <p:spPr>
              <a:xfrm>
                <a:off x="9403610" y="1099291"/>
                <a:ext cx="2299460" cy="1172949"/>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71D820A-B370-E53F-06B8-E09AE20F8E93}"/>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88280" t="28531" b="29425"/>
              <a:stretch/>
            </p:blipFill>
            <p:spPr>
              <a:xfrm>
                <a:off x="11501301" y="1099291"/>
                <a:ext cx="623094" cy="1100314"/>
              </a:xfrm>
              <a:prstGeom prst="rect">
                <a:avLst/>
              </a:prstGeom>
            </p:spPr>
          </p:pic>
        </p:grpSp>
        <p:sp>
          <p:nvSpPr>
            <p:cNvPr id="61" name="Rectangle 60">
              <a:extLst>
                <a:ext uri="{FF2B5EF4-FFF2-40B4-BE49-F238E27FC236}">
                  <a16:creationId xmlns:a16="http://schemas.microsoft.com/office/drawing/2014/main" id="{260B8A3E-DDC5-9EB0-4E83-99671364038E}"/>
                </a:ext>
              </a:extLst>
            </p:cNvPr>
            <p:cNvSpPr/>
            <p:nvPr/>
          </p:nvSpPr>
          <p:spPr bwMode="auto">
            <a:xfrm>
              <a:off x="9274637" y="966507"/>
              <a:ext cx="2815765" cy="1323273"/>
            </a:xfrm>
            <a:prstGeom prst="rect">
              <a:avLst/>
            </a:prstGeom>
            <a:noFill/>
            <a:ln w="571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grpSp>
      <p:grpSp>
        <p:nvGrpSpPr>
          <p:cNvPr id="1024" name="Group 1023">
            <a:extLst>
              <a:ext uri="{FF2B5EF4-FFF2-40B4-BE49-F238E27FC236}">
                <a16:creationId xmlns:a16="http://schemas.microsoft.com/office/drawing/2014/main" id="{74E05D24-5AEC-B9CB-16FA-67DF1E0439C5}"/>
              </a:ext>
            </a:extLst>
          </p:cNvPr>
          <p:cNvGrpSpPr/>
          <p:nvPr/>
        </p:nvGrpSpPr>
        <p:grpSpPr>
          <a:xfrm>
            <a:off x="-2146481" y="-6274346"/>
            <a:ext cx="2720785" cy="1172949"/>
            <a:chOff x="9403610" y="1099291"/>
            <a:chExt cx="2720785" cy="1172949"/>
          </a:xfrm>
        </p:grpSpPr>
        <p:pic>
          <p:nvPicPr>
            <p:cNvPr id="1027" name="Picture 1026" descr="A picture containing text&#10;&#10;Description automatically generated">
              <a:extLst>
                <a:ext uri="{FF2B5EF4-FFF2-40B4-BE49-F238E27FC236}">
                  <a16:creationId xmlns:a16="http://schemas.microsoft.com/office/drawing/2014/main" id="{FAB4DB80-49C7-E7BD-0283-F30D937F45D1}"/>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7009" t="9441" r="15213" b="20325"/>
            <a:stretch/>
          </p:blipFill>
          <p:spPr>
            <a:xfrm>
              <a:off x="9403610" y="1099291"/>
              <a:ext cx="2299460" cy="1172949"/>
            </a:xfrm>
            <a:prstGeom prst="rect">
              <a:avLst/>
            </a:prstGeom>
          </p:spPr>
        </p:pic>
        <p:pic>
          <p:nvPicPr>
            <p:cNvPr id="1028" name="Picture 1027" descr="A picture containing text&#10;&#10;Description automatically generated">
              <a:extLst>
                <a:ext uri="{FF2B5EF4-FFF2-40B4-BE49-F238E27FC236}">
                  <a16:creationId xmlns:a16="http://schemas.microsoft.com/office/drawing/2014/main" id="{C67DC982-34B4-E487-C5AB-A0B1CA153F05}"/>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88280" t="28531" b="29425"/>
            <a:stretch/>
          </p:blipFill>
          <p:spPr>
            <a:xfrm>
              <a:off x="11501301" y="1099291"/>
              <a:ext cx="623094" cy="1100314"/>
            </a:xfrm>
            <a:prstGeom prst="rect">
              <a:avLst/>
            </a:prstGeom>
          </p:spPr>
        </p:pic>
      </p:grpSp>
      <p:pic>
        <p:nvPicPr>
          <p:cNvPr id="1034" name="Picture 4" descr="35n &#10;而 】 01 ">
            <a:extLst>
              <a:ext uri="{FF2B5EF4-FFF2-40B4-BE49-F238E27FC236}">
                <a16:creationId xmlns:a16="http://schemas.microsoft.com/office/drawing/2014/main" id="{A86AAB24-9A1F-32B0-CF3C-C00D69308185}"/>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9191" t="4984" r="2991" b="5643"/>
          <a:stretch/>
        </p:blipFill>
        <p:spPr bwMode="auto">
          <a:xfrm>
            <a:off x="-8347869" y="-4846626"/>
            <a:ext cx="6246304" cy="3455195"/>
          </a:xfrm>
          <a:prstGeom prst="rect">
            <a:avLst/>
          </a:prstGeom>
          <a:noFill/>
          <a:extLst>
            <a:ext uri="{909E8E84-426E-40DD-AFC4-6F175D3DCCD1}">
              <a14:hiddenFill xmlns:a14="http://schemas.microsoft.com/office/drawing/2010/main">
                <a:solidFill>
                  <a:srgbClr val="FFFFFF"/>
                </a:solidFill>
              </a14:hiddenFill>
            </a:ext>
          </a:extLst>
        </p:spPr>
      </p:pic>
      <p:grpSp>
        <p:nvGrpSpPr>
          <p:cNvPr id="1030" name="Group 1029">
            <a:extLst>
              <a:ext uri="{FF2B5EF4-FFF2-40B4-BE49-F238E27FC236}">
                <a16:creationId xmlns:a16="http://schemas.microsoft.com/office/drawing/2014/main" id="{CC393254-5818-3D6E-70E5-AACDFC1E1E46}"/>
              </a:ext>
            </a:extLst>
          </p:cNvPr>
          <p:cNvGrpSpPr/>
          <p:nvPr/>
        </p:nvGrpSpPr>
        <p:grpSpPr>
          <a:xfrm>
            <a:off x="-2366481" y="-4433388"/>
            <a:ext cx="7598612" cy="3343092"/>
            <a:chOff x="9403610" y="1099291"/>
            <a:chExt cx="2720785" cy="1172949"/>
          </a:xfrm>
        </p:grpSpPr>
        <p:pic>
          <p:nvPicPr>
            <p:cNvPr id="1032" name="Picture 1031" descr="A picture containing text&#10;&#10;Description automatically generated">
              <a:extLst>
                <a:ext uri="{FF2B5EF4-FFF2-40B4-BE49-F238E27FC236}">
                  <a16:creationId xmlns:a16="http://schemas.microsoft.com/office/drawing/2014/main" id="{BFED8D71-C5D7-0306-0503-6D1EC179D3B8}"/>
                </a:ext>
              </a:extLst>
            </p:cNvPr>
            <p:cNvPicPr>
              <a:picLocks noChangeAspect="1"/>
            </p:cNvPicPr>
            <p:nvPr/>
          </p:nvPicPr>
          <p:blipFill rotWithShape="1">
            <a:blip r:embed="rId14">
              <a:extLst>
                <a:ext uri="{28A0092B-C50C-407E-A947-70E740481C1C}">
                  <a14:useLocalDpi xmlns:a14="http://schemas.microsoft.com/office/drawing/2010/main" val="0"/>
                </a:ext>
              </a:extLst>
            </a:blip>
            <a:srcRect l="17009" t="9441" r="15213" b="20325"/>
            <a:stretch/>
          </p:blipFill>
          <p:spPr>
            <a:xfrm>
              <a:off x="9403610" y="1099291"/>
              <a:ext cx="2299460" cy="1172949"/>
            </a:xfrm>
            <a:prstGeom prst="rect">
              <a:avLst/>
            </a:prstGeom>
          </p:spPr>
        </p:pic>
        <p:pic>
          <p:nvPicPr>
            <p:cNvPr id="1033" name="Picture 1032" descr="A picture containing text&#10;&#10;Description automatically generated">
              <a:extLst>
                <a:ext uri="{FF2B5EF4-FFF2-40B4-BE49-F238E27FC236}">
                  <a16:creationId xmlns:a16="http://schemas.microsoft.com/office/drawing/2014/main" id="{EE25887B-0338-B331-0A13-278EA90CA37A}"/>
                </a:ext>
              </a:extLst>
            </p:cNvPr>
            <p:cNvPicPr>
              <a:picLocks noChangeAspect="1"/>
            </p:cNvPicPr>
            <p:nvPr/>
          </p:nvPicPr>
          <p:blipFill rotWithShape="1">
            <a:blip r:embed="rId14">
              <a:extLst>
                <a:ext uri="{28A0092B-C50C-407E-A947-70E740481C1C}">
                  <a14:useLocalDpi xmlns:a14="http://schemas.microsoft.com/office/drawing/2010/main" val="0"/>
                </a:ext>
              </a:extLst>
            </a:blip>
            <a:srcRect l="88280" t="28531" b="29425"/>
            <a:stretch/>
          </p:blipFill>
          <p:spPr>
            <a:xfrm>
              <a:off x="11501301" y="1099291"/>
              <a:ext cx="623094" cy="1100314"/>
            </a:xfrm>
            <a:prstGeom prst="rect">
              <a:avLst/>
            </a:prstGeom>
          </p:spPr>
        </p:pic>
      </p:grpSp>
      <p:sp>
        <p:nvSpPr>
          <p:cNvPr id="1043" name="Bent Arrow 1042">
            <a:extLst>
              <a:ext uri="{FF2B5EF4-FFF2-40B4-BE49-F238E27FC236}">
                <a16:creationId xmlns:a16="http://schemas.microsoft.com/office/drawing/2014/main" id="{7AE0940B-DDEB-67FF-4D41-BC7F878E744B}"/>
              </a:ext>
            </a:extLst>
          </p:cNvPr>
          <p:cNvSpPr/>
          <p:nvPr/>
        </p:nvSpPr>
        <p:spPr bwMode="auto">
          <a:xfrm>
            <a:off x="-2791427" y="-5640784"/>
            <a:ext cx="579839" cy="726703"/>
          </a:xfrm>
          <a:prstGeom prst="bentArrow">
            <a:avLst>
              <a:gd name="adj1" fmla="val 25000"/>
              <a:gd name="adj2" fmla="val 35463"/>
              <a:gd name="adj3" fmla="val 38006"/>
              <a:gd name="adj4" fmla="val 53505"/>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6" name="Title 1">
            <a:extLst>
              <a:ext uri="{FF2B5EF4-FFF2-40B4-BE49-F238E27FC236}">
                <a16:creationId xmlns:a16="http://schemas.microsoft.com/office/drawing/2014/main" id="{E0D0BDE2-DD4C-FE3E-244B-BCCDCEE14934}"/>
              </a:ext>
            </a:extLst>
          </p:cNvPr>
          <p:cNvSpPr txBox="1">
            <a:spLocks/>
          </p:cNvSpPr>
          <p:nvPr/>
        </p:nvSpPr>
        <p:spPr>
          <a:xfrm>
            <a:off x="595557" y="254920"/>
            <a:ext cx="10973154" cy="616125"/>
          </a:xfrm>
          <a:prstGeom prst="rect">
            <a:avLst/>
          </a:prstGeom>
          <a:solidFill>
            <a:srgbClr val="A90533"/>
          </a:solidFill>
        </p:spPr>
        <p:txBody>
          <a:bodyPr lIns="19047" tIns="9523" rIns="19047" bIns="9523"/>
          <a:lstStyle>
            <a:lvl1pPr algn="ctr" defTabSz="912813" rtl="0" eaLnBrk="0" fontAlgn="base" hangingPunct="0">
              <a:spcBef>
                <a:spcPct val="0"/>
              </a:spcBef>
              <a:spcAft>
                <a:spcPct val="0"/>
              </a:spcAft>
              <a:defRPr sz="3200" b="1" baseline="0">
                <a:solidFill>
                  <a:schemeClr val="bg1"/>
                </a:solidFill>
                <a:latin typeface="+mj-lt"/>
                <a:ea typeface="MS PGothic" panose="020B0600070205080204" pitchFamily="34" charset="-128"/>
                <a:cs typeface="ＭＳ Ｐゴシック" charset="-128"/>
              </a:defRPr>
            </a:lvl1pPr>
            <a:lvl2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2pPr>
            <a:lvl3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3pPr>
            <a:lvl4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4pPr>
            <a:lvl5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5pPr>
            <a:lvl6pPr marL="95235" algn="ctr" defTabSz="914320" rtl="0" fontAlgn="base">
              <a:spcBef>
                <a:spcPct val="0"/>
              </a:spcBef>
              <a:spcAft>
                <a:spcPct val="0"/>
              </a:spcAft>
              <a:defRPr sz="4400">
                <a:solidFill>
                  <a:schemeClr val="tx2"/>
                </a:solidFill>
                <a:latin typeface="Arial" charset="0"/>
              </a:defRPr>
            </a:lvl6pPr>
            <a:lvl7pPr marL="190470" algn="ctr" defTabSz="914320" rtl="0" fontAlgn="base">
              <a:spcBef>
                <a:spcPct val="0"/>
              </a:spcBef>
              <a:spcAft>
                <a:spcPct val="0"/>
              </a:spcAft>
              <a:defRPr sz="4400">
                <a:solidFill>
                  <a:schemeClr val="tx2"/>
                </a:solidFill>
                <a:latin typeface="Arial" charset="0"/>
              </a:defRPr>
            </a:lvl7pPr>
            <a:lvl8pPr marL="285704" algn="ctr" defTabSz="914320" rtl="0" fontAlgn="base">
              <a:spcBef>
                <a:spcPct val="0"/>
              </a:spcBef>
              <a:spcAft>
                <a:spcPct val="0"/>
              </a:spcAft>
              <a:defRPr sz="4400">
                <a:solidFill>
                  <a:schemeClr val="tx2"/>
                </a:solidFill>
                <a:latin typeface="Arial" charset="0"/>
              </a:defRPr>
            </a:lvl8pPr>
            <a:lvl9pPr marL="380939" algn="ctr" defTabSz="914320" rtl="0" fontAlgn="base">
              <a:spcBef>
                <a:spcPct val="0"/>
              </a:spcBef>
              <a:spcAft>
                <a:spcPct val="0"/>
              </a:spcAft>
              <a:defRPr sz="4400">
                <a:solidFill>
                  <a:schemeClr val="tx2"/>
                </a:solidFill>
                <a:latin typeface="Arial" charset="0"/>
              </a:defRPr>
            </a:lvl9pPr>
          </a:lstStyle>
          <a:p>
            <a:r>
              <a:rPr lang="en-US" kern="0" dirty="0"/>
              <a:t>Finite Element Analysis Workflow</a:t>
            </a:r>
          </a:p>
        </p:txBody>
      </p:sp>
      <p:sp>
        <p:nvSpPr>
          <p:cNvPr id="7" name="Rounded Rectangle 6">
            <a:extLst>
              <a:ext uri="{FF2B5EF4-FFF2-40B4-BE49-F238E27FC236}">
                <a16:creationId xmlns:a16="http://schemas.microsoft.com/office/drawing/2014/main" id="{6D309B95-3FEC-6835-7920-8545979EDEFD}"/>
              </a:ext>
            </a:extLst>
          </p:cNvPr>
          <p:cNvSpPr/>
          <p:nvPr/>
        </p:nvSpPr>
        <p:spPr>
          <a:xfrm>
            <a:off x="722292" y="1130817"/>
            <a:ext cx="4111013" cy="4287253"/>
          </a:xfrm>
          <a:prstGeom prst="roundRect">
            <a:avLst>
              <a:gd name="adj" fmla="val 0"/>
            </a:avLst>
          </a:prstGeom>
          <a:solidFill>
            <a:srgbClr val="A90433">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E5AD1A5A-2DAC-618F-6B90-EB7E0DDEA7A0}"/>
              </a:ext>
            </a:extLst>
          </p:cNvPr>
          <p:cNvSpPr/>
          <p:nvPr/>
        </p:nvSpPr>
        <p:spPr>
          <a:xfrm>
            <a:off x="1663525" y="2023821"/>
            <a:ext cx="3045501" cy="901094"/>
          </a:xfrm>
          <a:prstGeom prst="roundRect">
            <a:avLst>
              <a:gd name="adj" fmla="val 36341"/>
            </a:avLst>
          </a:prstGeom>
          <a:solidFill>
            <a:srgbClr val="A80433">
              <a:alpha val="6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rPr>
              <a:t>250N distributed downward force at a 65° angle</a:t>
            </a:r>
          </a:p>
        </p:txBody>
      </p:sp>
      <p:sp>
        <p:nvSpPr>
          <p:cNvPr id="20" name="Rounded Rectangle 19">
            <a:extLst>
              <a:ext uri="{FF2B5EF4-FFF2-40B4-BE49-F238E27FC236}">
                <a16:creationId xmlns:a16="http://schemas.microsoft.com/office/drawing/2014/main" id="{F623EA5C-824B-8D91-02F6-E376809F2C4C}"/>
              </a:ext>
            </a:extLst>
          </p:cNvPr>
          <p:cNvSpPr/>
          <p:nvPr/>
        </p:nvSpPr>
        <p:spPr>
          <a:xfrm>
            <a:off x="1679761" y="3131619"/>
            <a:ext cx="3045501" cy="761734"/>
          </a:xfrm>
          <a:prstGeom prst="roundRect">
            <a:avLst>
              <a:gd name="adj" fmla="val 36341"/>
            </a:avLst>
          </a:prstGeom>
          <a:solidFill>
            <a:srgbClr val="A80433">
              <a:alpha val="6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rPr>
              <a:t>Fixed along the inferior edge </a:t>
            </a:r>
          </a:p>
        </p:txBody>
      </p:sp>
      <p:sp>
        <p:nvSpPr>
          <p:cNvPr id="29" name="Rounded Rectangle 28">
            <a:extLst>
              <a:ext uri="{FF2B5EF4-FFF2-40B4-BE49-F238E27FC236}">
                <a16:creationId xmlns:a16="http://schemas.microsoft.com/office/drawing/2014/main" id="{E3DDAA97-6744-7F95-78B3-0B24D298D18D}"/>
              </a:ext>
            </a:extLst>
          </p:cNvPr>
          <p:cNvSpPr/>
          <p:nvPr/>
        </p:nvSpPr>
        <p:spPr>
          <a:xfrm>
            <a:off x="1679761" y="4298820"/>
            <a:ext cx="3045501" cy="761734"/>
          </a:xfrm>
          <a:prstGeom prst="roundRect">
            <a:avLst>
              <a:gd name="adj" fmla="val 36341"/>
            </a:avLst>
          </a:prstGeom>
          <a:solidFill>
            <a:srgbClr val="A80433">
              <a:alpha val="6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rPr>
              <a:t>24N Bolt preload</a:t>
            </a:r>
          </a:p>
        </p:txBody>
      </p:sp>
      <p:cxnSp>
        <p:nvCxnSpPr>
          <p:cNvPr id="30" name="Straight Arrow Connector 29">
            <a:extLst>
              <a:ext uri="{FF2B5EF4-FFF2-40B4-BE49-F238E27FC236}">
                <a16:creationId xmlns:a16="http://schemas.microsoft.com/office/drawing/2014/main" id="{4F1C9079-980E-D4C2-23BF-9E5E933B4A5A}"/>
              </a:ext>
            </a:extLst>
          </p:cNvPr>
          <p:cNvCxnSpPr>
            <a:cxnSpLocks/>
          </p:cNvCxnSpPr>
          <p:nvPr/>
        </p:nvCxnSpPr>
        <p:spPr>
          <a:xfrm>
            <a:off x="1165770" y="2041221"/>
            <a:ext cx="0" cy="744334"/>
          </a:xfrm>
          <a:prstGeom prst="straightConnector1">
            <a:avLst/>
          </a:prstGeom>
          <a:ln w="76200">
            <a:solidFill>
              <a:srgbClr val="A90533"/>
            </a:solidFill>
            <a:tailEnd type="triangle"/>
          </a:ln>
        </p:spPr>
        <p:style>
          <a:lnRef idx="3">
            <a:schemeClr val="accent1"/>
          </a:lnRef>
          <a:fillRef idx="0">
            <a:schemeClr val="accent1"/>
          </a:fillRef>
          <a:effectRef idx="2">
            <a:schemeClr val="accent1"/>
          </a:effectRef>
          <a:fontRef idx="minor">
            <a:schemeClr val="tx1"/>
          </a:fontRef>
        </p:style>
      </p:cxnSp>
      <p:cxnSp>
        <p:nvCxnSpPr>
          <p:cNvPr id="31" name="Straight Arrow Connector 30">
            <a:extLst>
              <a:ext uri="{FF2B5EF4-FFF2-40B4-BE49-F238E27FC236}">
                <a16:creationId xmlns:a16="http://schemas.microsoft.com/office/drawing/2014/main" id="{FB8A8A18-CB29-1648-1D2D-1234383B2D82}"/>
              </a:ext>
            </a:extLst>
          </p:cNvPr>
          <p:cNvCxnSpPr>
            <a:cxnSpLocks/>
          </p:cNvCxnSpPr>
          <p:nvPr/>
        </p:nvCxnSpPr>
        <p:spPr>
          <a:xfrm>
            <a:off x="764825" y="3559849"/>
            <a:ext cx="851338" cy="0"/>
          </a:xfrm>
          <a:prstGeom prst="straightConnector1">
            <a:avLst/>
          </a:prstGeom>
          <a:ln w="76200">
            <a:solidFill>
              <a:srgbClr val="A90533"/>
            </a:solidFill>
            <a:headEnd type="triangle"/>
            <a:tailEnd type="triangle"/>
          </a:ln>
        </p:spPr>
        <p:style>
          <a:lnRef idx="3">
            <a:schemeClr val="accent1"/>
          </a:lnRef>
          <a:fillRef idx="0">
            <a:schemeClr val="accent1"/>
          </a:fillRef>
          <a:effectRef idx="2">
            <a:schemeClr val="accent1"/>
          </a:effectRef>
          <a:fontRef idx="minor">
            <a:schemeClr val="tx1"/>
          </a:fontRef>
        </p:style>
      </p:cxnSp>
      <p:grpSp>
        <p:nvGrpSpPr>
          <p:cNvPr id="42" name="Group 41">
            <a:extLst>
              <a:ext uri="{FF2B5EF4-FFF2-40B4-BE49-F238E27FC236}">
                <a16:creationId xmlns:a16="http://schemas.microsoft.com/office/drawing/2014/main" id="{DAA8C390-6631-8CBA-8940-6D59F044AD1E}"/>
              </a:ext>
            </a:extLst>
          </p:cNvPr>
          <p:cNvGrpSpPr/>
          <p:nvPr/>
        </p:nvGrpSpPr>
        <p:grpSpPr>
          <a:xfrm>
            <a:off x="860658" y="4311307"/>
            <a:ext cx="658109" cy="982667"/>
            <a:chOff x="416408" y="3587645"/>
            <a:chExt cx="658109" cy="982667"/>
          </a:xfrm>
        </p:grpSpPr>
        <p:cxnSp>
          <p:nvCxnSpPr>
            <p:cNvPr id="63" name="Straight Arrow Connector 62">
              <a:extLst>
                <a:ext uri="{FF2B5EF4-FFF2-40B4-BE49-F238E27FC236}">
                  <a16:creationId xmlns:a16="http://schemas.microsoft.com/office/drawing/2014/main" id="{FDA4A6CB-201E-188B-9813-AF650F6BF241}"/>
                </a:ext>
              </a:extLst>
            </p:cNvPr>
            <p:cNvCxnSpPr>
              <a:cxnSpLocks/>
              <a:stCxn id="1025" idx="7"/>
            </p:cNvCxnSpPr>
            <p:nvPr/>
          </p:nvCxnSpPr>
          <p:spPr>
            <a:xfrm>
              <a:off x="640830" y="4365007"/>
              <a:ext cx="0" cy="205305"/>
            </a:xfrm>
            <a:prstGeom prst="straightConnector1">
              <a:avLst/>
            </a:prstGeom>
            <a:ln w="76200">
              <a:solidFill>
                <a:srgbClr val="A90533"/>
              </a:solidFill>
              <a:tailEnd type="triangle"/>
            </a:ln>
          </p:spPr>
          <p:style>
            <a:lnRef idx="3">
              <a:schemeClr val="accent1"/>
            </a:lnRef>
            <a:fillRef idx="0">
              <a:schemeClr val="accent1"/>
            </a:fillRef>
            <a:effectRef idx="2">
              <a:schemeClr val="accent1"/>
            </a:effectRef>
            <a:fontRef idx="minor">
              <a:schemeClr val="tx1"/>
            </a:fontRef>
          </p:style>
        </p:cxnSp>
        <p:sp>
          <p:nvSpPr>
            <p:cNvPr id="1025" name="Freeform 1024">
              <a:extLst>
                <a:ext uri="{FF2B5EF4-FFF2-40B4-BE49-F238E27FC236}">
                  <a16:creationId xmlns:a16="http://schemas.microsoft.com/office/drawing/2014/main" id="{7015C641-6E4F-29DD-FFE9-5CD547E77EC2}"/>
                </a:ext>
              </a:extLst>
            </p:cNvPr>
            <p:cNvSpPr/>
            <p:nvPr/>
          </p:nvSpPr>
          <p:spPr>
            <a:xfrm>
              <a:off x="416408" y="3587645"/>
              <a:ext cx="658109" cy="777362"/>
            </a:xfrm>
            <a:custGeom>
              <a:avLst/>
              <a:gdLst>
                <a:gd name="connsiteX0" fmla="*/ 471165 w 658109"/>
                <a:gd name="connsiteY0" fmla="*/ 15362 h 777362"/>
                <a:gd name="connsiteX1" fmla="*/ 224422 w 658109"/>
                <a:gd name="connsiteY1" fmla="*/ 15362 h 777362"/>
                <a:gd name="connsiteX2" fmla="*/ 6708 w 658109"/>
                <a:gd name="connsiteY2" fmla="*/ 175019 h 777362"/>
                <a:gd name="connsiteX3" fmla="*/ 101051 w 658109"/>
                <a:gd name="connsiteY3" fmla="*/ 356448 h 777362"/>
                <a:gd name="connsiteX4" fmla="*/ 543736 w 658109"/>
                <a:gd name="connsiteY4" fmla="*/ 392734 h 777362"/>
                <a:gd name="connsiteX5" fmla="*/ 645336 w 658109"/>
                <a:gd name="connsiteY5" fmla="*/ 218562 h 777362"/>
                <a:gd name="connsiteX6" fmla="*/ 318765 w 658109"/>
                <a:gd name="connsiteY6" fmla="*/ 204048 h 777362"/>
                <a:gd name="connsiteX7" fmla="*/ 224422 w 658109"/>
                <a:gd name="connsiteY7" fmla="*/ 777362 h 77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109" h="777362">
                  <a:moveTo>
                    <a:pt x="471165" y="15362"/>
                  </a:moveTo>
                  <a:cubicBezTo>
                    <a:pt x="386498" y="2057"/>
                    <a:pt x="301831" y="-11247"/>
                    <a:pt x="224422" y="15362"/>
                  </a:cubicBezTo>
                  <a:cubicBezTo>
                    <a:pt x="147013" y="41971"/>
                    <a:pt x="27270" y="118171"/>
                    <a:pt x="6708" y="175019"/>
                  </a:cubicBezTo>
                  <a:cubicBezTo>
                    <a:pt x="-13854" y="231867"/>
                    <a:pt x="11546" y="320162"/>
                    <a:pt x="101051" y="356448"/>
                  </a:cubicBezTo>
                  <a:cubicBezTo>
                    <a:pt x="190556" y="392734"/>
                    <a:pt x="453022" y="415715"/>
                    <a:pt x="543736" y="392734"/>
                  </a:cubicBezTo>
                  <a:cubicBezTo>
                    <a:pt x="634450" y="369753"/>
                    <a:pt x="682831" y="250010"/>
                    <a:pt x="645336" y="218562"/>
                  </a:cubicBezTo>
                  <a:cubicBezTo>
                    <a:pt x="607841" y="187114"/>
                    <a:pt x="388917" y="110915"/>
                    <a:pt x="318765" y="204048"/>
                  </a:cubicBezTo>
                  <a:cubicBezTo>
                    <a:pt x="248613" y="297181"/>
                    <a:pt x="211117" y="695114"/>
                    <a:pt x="224422" y="777362"/>
                  </a:cubicBezTo>
                </a:path>
              </a:pathLst>
            </a:custGeom>
            <a:ln w="76200">
              <a:solidFill>
                <a:srgbClr val="A90533"/>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pSp>
      <p:pic>
        <p:nvPicPr>
          <p:cNvPr id="1031" name="Picture 4" descr="35n &#10;而 】 01 ">
            <a:extLst>
              <a:ext uri="{FF2B5EF4-FFF2-40B4-BE49-F238E27FC236}">
                <a16:creationId xmlns:a16="http://schemas.microsoft.com/office/drawing/2014/main" id="{07C0E6C3-2A32-65B3-8BF8-23ACBFF9E470}"/>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0926" t="6805" r="4809" b="6401"/>
          <a:stretch/>
        </p:blipFill>
        <p:spPr bwMode="auto">
          <a:xfrm>
            <a:off x="6621542" y="1674639"/>
            <a:ext cx="4207065" cy="2355483"/>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041" name="Title 1">
            <a:extLst>
              <a:ext uri="{FF2B5EF4-FFF2-40B4-BE49-F238E27FC236}">
                <a16:creationId xmlns:a16="http://schemas.microsoft.com/office/drawing/2014/main" id="{AD784E2A-A912-D350-389F-DA6F528CD34B}"/>
              </a:ext>
            </a:extLst>
          </p:cNvPr>
          <p:cNvSpPr txBox="1">
            <a:spLocks/>
          </p:cNvSpPr>
          <p:nvPr/>
        </p:nvSpPr>
        <p:spPr>
          <a:xfrm>
            <a:off x="5759959" y="1021154"/>
            <a:ext cx="5808752" cy="498977"/>
          </a:xfrm>
          <a:prstGeom prst="rect">
            <a:avLst/>
          </a:prstGeom>
          <a:solidFill>
            <a:srgbClr val="A90533"/>
          </a:solidFill>
        </p:spPr>
        <p:txBody>
          <a:bodyPr lIns="19047" tIns="9523" rIns="19047" bIns="9523"/>
          <a:lstStyle>
            <a:lvl1pPr algn="ctr" defTabSz="912813" rtl="0" eaLnBrk="0" fontAlgn="base" hangingPunct="0">
              <a:spcBef>
                <a:spcPct val="0"/>
              </a:spcBef>
              <a:spcAft>
                <a:spcPct val="0"/>
              </a:spcAft>
              <a:defRPr sz="3200" b="1" baseline="0">
                <a:solidFill>
                  <a:schemeClr val="bg1"/>
                </a:solidFill>
                <a:latin typeface="+mj-lt"/>
                <a:ea typeface="MS PGothic" panose="020B0600070205080204" pitchFamily="34" charset="-128"/>
                <a:cs typeface="ＭＳ Ｐゴシック" charset="-128"/>
              </a:defRPr>
            </a:lvl1pPr>
            <a:lvl2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2pPr>
            <a:lvl3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3pPr>
            <a:lvl4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4pPr>
            <a:lvl5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5pPr>
            <a:lvl6pPr marL="95235" algn="ctr" defTabSz="914320" rtl="0" fontAlgn="base">
              <a:spcBef>
                <a:spcPct val="0"/>
              </a:spcBef>
              <a:spcAft>
                <a:spcPct val="0"/>
              </a:spcAft>
              <a:defRPr sz="4400">
                <a:solidFill>
                  <a:schemeClr val="tx2"/>
                </a:solidFill>
                <a:latin typeface="Arial" charset="0"/>
              </a:defRPr>
            </a:lvl6pPr>
            <a:lvl7pPr marL="190470" algn="ctr" defTabSz="914320" rtl="0" fontAlgn="base">
              <a:spcBef>
                <a:spcPct val="0"/>
              </a:spcBef>
              <a:spcAft>
                <a:spcPct val="0"/>
              </a:spcAft>
              <a:defRPr sz="4400">
                <a:solidFill>
                  <a:schemeClr val="tx2"/>
                </a:solidFill>
                <a:latin typeface="Arial" charset="0"/>
              </a:defRPr>
            </a:lvl7pPr>
            <a:lvl8pPr marL="285704" algn="ctr" defTabSz="914320" rtl="0" fontAlgn="base">
              <a:spcBef>
                <a:spcPct val="0"/>
              </a:spcBef>
              <a:spcAft>
                <a:spcPct val="0"/>
              </a:spcAft>
              <a:defRPr sz="4400">
                <a:solidFill>
                  <a:schemeClr val="tx2"/>
                </a:solidFill>
                <a:latin typeface="Arial" charset="0"/>
              </a:defRPr>
            </a:lvl8pPr>
            <a:lvl9pPr marL="380939" algn="ctr" defTabSz="914320" rtl="0" fontAlgn="base">
              <a:spcBef>
                <a:spcPct val="0"/>
              </a:spcBef>
              <a:spcAft>
                <a:spcPct val="0"/>
              </a:spcAft>
              <a:defRPr sz="4400">
                <a:solidFill>
                  <a:schemeClr val="tx2"/>
                </a:solidFill>
                <a:latin typeface="Arial" charset="0"/>
              </a:defRPr>
            </a:lvl9pPr>
          </a:lstStyle>
          <a:p>
            <a:r>
              <a:rPr lang="en-US" sz="2800" i="1" kern="0" dirty="0"/>
              <a:t>Mastication</a:t>
            </a:r>
          </a:p>
        </p:txBody>
      </p:sp>
      <p:sp>
        <p:nvSpPr>
          <p:cNvPr id="1042" name="Title 1">
            <a:extLst>
              <a:ext uri="{FF2B5EF4-FFF2-40B4-BE49-F238E27FC236}">
                <a16:creationId xmlns:a16="http://schemas.microsoft.com/office/drawing/2014/main" id="{20102E3C-D446-61C6-2106-9F240EFDD80D}"/>
              </a:ext>
            </a:extLst>
          </p:cNvPr>
          <p:cNvSpPr txBox="1">
            <a:spLocks/>
          </p:cNvSpPr>
          <p:nvPr/>
        </p:nvSpPr>
        <p:spPr>
          <a:xfrm>
            <a:off x="733923" y="1136163"/>
            <a:ext cx="4099379" cy="498977"/>
          </a:xfrm>
          <a:prstGeom prst="rect">
            <a:avLst/>
          </a:prstGeom>
          <a:solidFill>
            <a:srgbClr val="A90533"/>
          </a:solidFill>
        </p:spPr>
        <p:txBody>
          <a:bodyPr lIns="19047" tIns="9523" rIns="19047" bIns="9523"/>
          <a:lstStyle>
            <a:lvl1pPr algn="ctr" defTabSz="912813" rtl="0" eaLnBrk="0" fontAlgn="base" hangingPunct="0">
              <a:spcBef>
                <a:spcPct val="0"/>
              </a:spcBef>
              <a:spcAft>
                <a:spcPct val="0"/>
              </a:spcAft>
              <a:defRPr sz="3200" b="1" baseline="0">
                <a:solidFill>
                  <a:schemeClr val="bg1"/>
                </a:solidFill>
                <a:latin typeface="+mj-lt"/>
                <a:ea typeface="MS PGothic" panose="020B0600070205080204" pitchFamily="34" charset="-128"/>
                <a:cs typeface="ＭＳ Ｐゴシック" charset="-128"/>
              </a:defRPr>
            </a:lvl1pPr>
            <a:lvl2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2pPr>
            <a:lvl3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3pPr>
            <a:lvl4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4pPr>
            <a:lvl5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5pPr>
            <a:lvl6pPr marL="95235" algn="ctr" defTabSz="914320" rtl="0" fontAlgn="base">
              <a:spcBef>
                <a:spcPct val="0"/>
              </a:spcBef>
              <a:spcAft>
                <a:spcPct val="0"/>
              </a:spcAft>
              <a:defRPr sz="4400">
                <a:solidFill>
                  <a:schemeClr val="tx2"/>
                </a:solidFill>
                <a:latin typeface="Arial" charset="0"/>
              </a:defRPr>
            </a:lvl6pPr>
            <a:lvl7pPr marL="190470" algn="ctr" defTabSz="914320" rtl="0" fontAlgn="base">
              <a:spcBef>
                <a:spcPct val="0"/>
              </a:spcBef>
              <a:spcAft>
                <a:spcPct val="0"/>
              </a:spcAft>
              <a:defRPr sz="4400">
                <a:solidFill>
                  <a:schemeClr val="tx2"/>
                </a:solidFill>
                <a:latin typeface="Arial" charset="0"/>
              </a:defRPr>
            </a:lvl7pPr>
            <a:lvl8pPr marL="285704" algn="ctr" defTabSz="914320" rtl="0" fontAlgn="base">
              <a:spcBef>
                <a:spcPct val="0"/>
              </a:spcBef>
              <a:spcAft>
                <a:spcPct val="0"/>
              </a:spcAft>
              <a:defRPr sz="4400">
                <a:solidFill>
                  <a:schemeClr val="tx2"/>
                </a:solidFill>
                <a:latin typeface="Arial" charset="0"/>
              </a:defRPr>
            </a:lvl8pPr>
            <a:lvl9pPr marL="380939" algn="ctr" defTabSz="914320" rtl="0" fontAlgn="base">
              <a:spcBef>
                <a:spcPct val="0"/>
              </a:spcBef>
              <a:spcAft>
                <a:spcPct val="0"/>
              </a:spcAft>
              <a:defRPr sz="4400">
                <a:solidFill>
                  <a:schemeClr val="tx2"/>
                </a:solidFill>
                <a:latin typeface="Arial" charset="0"/>
              </a:defRPr>
            </a:lvl9pPr>
          </a:lstStyle>
          <a:p>
            <a:r>
              <a:rPr lang="en-US" sz="2800" i="1" kern="0" dirty="0"/>
              <a:t>Forces</a:t>
            </a:r>
          </a:p>
        </p:txBody>
      </p:sp>
      <p:grpSp>
        <p:nvGrpSpPr>
          <p:cNvPr id="1067" name="Group 1066">
            <a:extLst>
              <a:ext uri="{FF2B5EF4-FFF2-40B4-BE49-F238E27FC236}">
                <a16:creationId xmlns:a16="http://schemas.microsoft.com/office/drawing/2014/main" id="{FD93CFCE-B032-34BD-60A4-E52900FA14E6}"/>
              </a:ext>
            </a:extLst>
          </p:cNvPr>
          <p:cNvGrpSpPr/>
          <p:nvPr/>
        </p:nvGrpSpPr>
        <p:grpSpPr>
          <a:xfrm>
            <a:off x="5980443" y="4162415"/>
            <a:ext cx="5489265" cy="1667275"/>
            <a:chOff x="5980443" y="4162415"/>
            <a:chExt cx="5489265" cy="1667275"/>
          </a:xfrm>
        </p:grpSpPr>
        <p:sp>
          <p:nvSpPr>
            <p:cNvPr id="1038" name="Rounded Rectangle 1037">
              <a:extLst>
                <a:ext uri="{FF2B5EF4-FFF2-40B4-BE49-F238E27FC236}">
                  <a16:creationId xmlns:a16="http://schemas.microsoft.com/office/drawing/2014/main" id="{5173337E-BC38-7DB6-D406-B1EEF73F6C2B}"/>
                </a:ext>
              </a:extLst>
            </p:cNvPr>
            <p:cNvSpPr/>
            <p:nvPr/>
          </p:nvSpPr>
          <p:spPr>
            <a:xfrm>
              <a:off x="5980443" y="4162415"/>
              <a:ext cx="5489265" cy="1667275"/>
            </a:xfrm>
            <a:prstGeom prst="roundRect">
              <a:avLst>
                <a:gd name="adj" fmla="val 0"/>
              </a:avLst>
            </a:prstGeom>
            <a:solidFill>
              <a:srgbClr val="F1D1D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p>
            <a:p>
              <a:pPr marL="342900" indent="-342900">
                <a:spcBef>
                  <a:spcPts val="1200"/>
                </a:spcBef>
                <a:buFont typeface="Wingdings" pitchFamily="2" charset="2"/>
                <a:buChar char="Ø"/>
              </a:pPr>
              <a:r>
                <a:rPr lang="en-US" dirty="0">
                  <a:solidFill>
                    <a:schemeClr val="tx1"/>
                  </a:solidFill>
                </a:rPr>
                <a:t>Bonded contacts </a:t>
              </a:r>
            </a:p>
            <a:p>
              <a:pPr marL="342900" indent="-342900">
                <a:spcBef>
                  <a:spcPts val="1200"/>
                </a:spcBef>
                <a:buFont typeface="Wingdings" pitchFamily="2" charset="2"/>
                <a:buChar char="Ø"/>
              </a:pPr>
              <a:r>
                <a:rPr lang="en-US" dirty="0">
                  <a:solidFill>
                    <a:schemeClr val="tx1"/>
                  </a:solidFill>
                </a:rPr>
                <a:t>Healthy mastication, the maximum possible load</a:t>
              </a:r>
            </a:p>
          </p:txBody>
        </p:sp>
        <p:sp>
          <p:nvSpPr>
            <p:cNvPr id="1044" name="Title 1">
              <a:extLst>
                <a:ext uri="{FF2B5EF4-FFF2-40B4-BE49-F238E27FC236}">
                  <a16:creationId xmlns:a16="http://schemas.microsoft.com/office/drawing/2014/main" id="{B22C9FDF-2E45-06E7-6676-D2E845243A5F}"/>
                </a:ext>
              </a:extLst>
            </p:cNvPr>
            <p:cNvSpPr txBox="1">
              <a:spLocks/>
            </p:cNvSpPr>
            <p:nvPr/>
          </p:nvSpPr>
          <p:spPr>
            <a:xfrm>
              <a:off x="5980443" y="4162415"/>
              <a:ext cx="5489265" cy="498977"/>
            </a:xfrm>
            <a:prstGeom prst="rect">
              <a:avLst/>
            </a:prstGeom>
            <a:solidFill>
              <a:srgbClr val="A90533"/>
            </a:solidFill>
          </p:spPr>
          <p:txBody>
            <a:bodyPr lIns="19047" tIns="9523" rIns="19047" bIns="9523"/>
            <a:lstStyle>
              <a:lvl1pPr algn="ctr" defTabSz="912813" rtl="0" eaLnBrk="0" fontAlgn="base" hangingPunct="0">
                <a:spcBef>
                  <a:spcPct val="0"/>
                </a:spcBef>
                <a:spcAft>
                  <a:spcPct val="0"/>
                </a:spcAft>
                <a:defRPr sz="3200" b="1" baseline="0">
                  <a:solidFill>
                    <a:schemeClr val="bg1"/>
                  </a:solidFill>
                  <a:latin typeface="+mj-lt"/>
                  <a:ea typeface="MS PGothic" panose="020B0600070205080204" pitchFamily="34" charset="-128"/>
                  <a:cs typeface="ＭＳ Ｐゴシック" charset="-128"/>
                </a:defRPr>
              </a:lvl1pPr>
              <a:lvl2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2pPr>
              <a:lvl3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3pPr>
              <a:lvl4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4pPr>
              <a:lvl5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5pPr>
              <a:lvl6pPr marL="95235" algn="ctr" defTabSz="914320" rtl="0" fontAlgn="base">
                <a:spcBef>
                  <a:spcPct val="0"/>
                </a:spcBef>
                <a:spcAft>
                  <a:spcPct val="0"/>
                </a:spcAft>
                <a:defRPr sz="4400">
                  <a:solidFill>
                    <a:schemeClr val="tx2"/>
                  </a:solidFill>
                  <a:latin typeface="Arial" charset="0"/>
                </a:defRPr>
              </a:lvl6pPr>
              <a:lvl7pPr marL="190470" algn="ctr" defTabSz="914320" rtl="0" fontAlgn="base">
                <a:spcBef>
                  <a:spcPct val="0"/>
                </a:spcBef>
                <a:spcAft>
                  <a:spcPct val="0"/>
                </a:spcAft>
                <a:defRPr sz="4400">
                  <a:solidFill>
                    <a:schemeClr val="tx2"/>
                  </a:solidFill>
                  <a:latin typeface="Arial" charset="0"/>
                </a:defRPr>
              </a:lvl7pPr>
              <a:lvl8pPr marL="285704" algn="ctr" defTabSz="914320" rtl="0" fontAlgn="base">
                <a:spcBef>
                  <a:spcPct val="0"/>
                </a:spcBef>
                <a:spcAft>
                  <a:spcPct val="0"/>
                </a:spcAft>
                <a:defRPr sz="4400">
                  <a:solidFill>
                    <a:schemeClr val="tx2"/>
                  </a:solidFill>
                  <a:latin typeface="Arial" charset="0"/>
                </a:defRPr>
              </a:lvl8pPr>
              <a:lvl9pPr marL="380939" algn="ctr" defTabSz="914320" rtl="0" fontAlgn="base">
                <a:spcBef>
                  <a:spcPct val="0"/>
                </a:spcBef>
                <a:spcAft>
                  <a:spcPct val="0"/>
                </a:spcAft>
                <a:defRPr sz="4400">
                  <a:solidFill>
                    <a:schemeClr val="tx2"/>
                  </a:solidFill>
                  <a:latin typeface="Arial" charset="0"/>
                </a:defRPr>
              </a:lvl9pPr>
            </a:lstStyle>
            <a:p>
              <a:r>
                <a:rPr lang="en-US" sz="2800" i="1" kern="0" dirty="0"/>
                <a:t>Assumptions</a:t>
              </a:r>
            </a:p>
          </p:txBody>
        </p:sp>
      </p:grpSp>
      <p:grpSp>
        <p:nvGrpSpPr>
          <p:cNvPr id="51" name="Group 50">
            <a:extLst>
              <a:ext uri="{FF2B5EF4-FFF2-40B4-BE49-F238E27FC236}">
                <a16:creationId xmlns:a16="http://schemas.microsoft.com/office/drawing/2014/main" id="{8858389B-1CE0-BB94-CFFF-FFC203F110A0}"/>
              </a:ext>
            </a:extLst>
          </p:cNvPr>
          <p:cNvGrpSpPr/>
          <p:nvPr/>
        </p:nvGrpSpPr>
        <p:grpSpPr>
          <a:xfrm>
            <a:off x="6605213" y="1650094"/>
            <a:ext cx="4207065" cy="2347369"/>
            <a:chOff x="2338757" y="2498368"/>
            <a:chExt cx="6459150" cy="3423350"/>
          </a:xfrm>
        </p:grpSpPr>
        <p:pic>
          <p:nvPicPr>
            <p:cNvPr id="43" name="Content Placeholder 4">
              <a:extLst>
                <a:ext uri="{FF2B5EF4-FFF2-40B4-BE49-F238E27FC236}">
                  <a16:creationId xmlns:a16="http://schemas.microsoft.com/office/drawing/2014/main" id="{6F2C869A-0E93-9441-6ECB-C3F136FDB371}"/>
                </a:ext>
              </a:extLst>
            </p:cNvPr>
            <p:cNvPicPr>
              <a:picLocks noChangeAspect="1"/>
            </p:cNvPicPr>
            <p:nvPr/>
          </p:nvPicPr>
          <p:blipFill>
            <a:blip r:embed="rId12"/>
            <a:stretch>
              <a:fillRect/>
            </a:stretch>
          </p:blipFill>
          <p:spPr>
            <a:xfrm>
              <a:off x="2338757" y="2498368"/>
              <a:ext cx="6459150" cy="3423350"/>
            </a:xfrm>
            <a:prstGeom prst="rect">
              <a:avLst/>
            </a:prstGeom>
          </p:spPr>
        </p:pic>
        <p:sp>
          <p:nvSpPr>
            <p:cNvPr id="45" name="Freeform 44">
              <a:extLst>
                <a:ext uri="{FF2B5EF4-FFF2-40B4-BE49-F238E27FC236}">
                  <a16:creationId xmlns:a16="http://schemas.microsoft.com/office/drawing/2014/main" id="{F9BFA756-2DE3-8729-B7F4-38B014BBAD99}"/>
                </a:ext>
              </a:extLst>
            </p:cNvPr>
            <p:cNvSpPr/>
            <p:nvPr/>
          </p:nvSpPr>
          <p:spPr bwMode="auto">
            <a:xfrm>
              <a:off x="2455333" y="5012267"/>
              <a:ext cx="5503334" cy="778933"/>
            </a:xfrm>
            <a:custGeom>
              <a:avLst/>
              <a:gdLst>
                <a:gd name="connsiteX0" fmla="*/ 50800 w 5503334"/>
                <a:gd name="connsiteY0" fmla="*/ 0 h 778933"/>
                <a:gd name="connsiteX1" fmla="*/ 914400 w 5503334"/>
                <a:gd name="connsiteY1" fmla="*/ 220133 h 778933"/>
                <a:gd name="connsiteX2" fmla="*/ 2150534 w 5503334"/>
                <a:gd name="connsiteY2" fmla="*/ 338666 h 778933"/>
                <a:gd name="connsiteX3" fmla="*/ 3725334 w 5503334"/>
                <a:gd name="connsiteY3" fmla="*/ 287866 h 778933"/>
                <a:gd name="connsiteX4" fmla="*/ 4131734 w 5503334"/>
                <a:gd name="connsiteY4" fmla="*/ 254000 h 778933"/>
                <a:gd name="connsiteX5" fmla="*/ 5503334 w 5503334"/>
                <a:gd name="connsiteY5" fmla="*/ 575733 h 778933"/>
                <a:gd name="connsiteX6" fmla="*/ 5046134 w 5503334"/>
                <a:gd name="connsiteY6" fmla="*/ 778933 h 778933"/>
                <a:gd name="connsiteX7" fmla="*/ 4639734 w 5503334"/>
                <a:gd name="connsiteY7" fmla="*/ 762000 h 778933"/>
                <a:gd name="connsiteX8" fmla="*/ 4064000 w 5503334"/>
                <a:gd name="connsiteY8" fmla="*/ 626533 h 778933"/>
                <a:gd name="connsiteX9" fmla="*/ 3894667 w 5503334"/>
                <a:gd name="connsiteY9" fmla="*/ 609600 h 778933"/>
                <a:gd name="connsiteX10" fmla="*/ 3048000 w 5503334"/>
                <a:gd name="connsiteY10" fmla="*/ 660400 h 778933"/>
                <a:gd name="connsiteX11" fmla="*/ 2760134 w 5503334"/>
                <a:gd name="connsiteY11" fmla="*/ 728133 h 778933"/>
                <a:gd name="connsiteX12" fmla="*/ 2167467 w 5503334"/>
                <a:gd name="connsiteY12" fmla="*/ 711200 h 778933"/>
                <a:gd name="connsiteX13" fmla="*/ 1828800 w 5503334"/>
                <a:gd name="connsiteY13" fmla="*/ 745066 h 778933"/>
                <a:gd name="connsiteX14" fmla="*/ 1202267 w 5503334"/>
                <a:gd name="connsiteY14" fmla="*/ 660400 h 778933"/>
                <a:gd name="connsiteX15" fmla="*/ 508000 w 5503334"/>
                <a:gd name="connsiteY15" fmla="*/ 558800 h 778933"/>
                <a:gd name="connsiteX16" fmla="*/ 84667 w 5503334"/>
                <a:gd name="connsiteY16" fmla="*/ 474133 h 778933"/>
                <a:gd name="connsiteX17" fmla="*/ 16934 w 5503334"/>
                <a:gd name="connsiteY17" fmla="*/ 321733 h 778933"/>
                <a:gd name="connsiteX18" fmla="*/ 0 w 5503334"/>
                <a:gd name="connsiteY18" fmla="*/ 135466 h 778933"/>
                <a:gd name="connsiteX19" fmla="*/ 50800 w 5503334"/>
                <a:gd name="connsiteY19" fmla="*/ 0 h 77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3334" h="778933">
                  <a:moveTo>
                    <a:pt x="50800" y="0"/>
                  </a:moveTo>
                  <a:lnTo>
                    <a:pt x="914400" y="220133"/>
                  </a:lnTo>
                  <a:lnTo>
                    <a:pt x="2150534" y="338666"/>
                  </a:lnTo>
                  <a:lnTo>
                    <a:pt x="3725334" y="287866"/>
                  </a:lnTo>
                  <a:lnTo>
                    <a:pt x="4131734" y="254000"/>
                  </a:lnTo>
                  <a:lnTo>
                    <a:pt x="5503334" y="575733"/>
                  </a:lnTo>
                  <a:lnTo>
                    <a:pt x="5046134" y="778933"/>
                  </a:lnTo>
                  <a:lnTo>
                    <a:pt x="4639734" y="762000"/>
                  </a:lnTo>
                  <a:lnTo>
                    <a:pt x="4064000" y="626533"/>
                  </a:lnTo>
                  <a:lnTo>
                    <a:pt x="3894667" y="609600"/>
                  </a:lnTo>
                  <a:lnTo>
                    <a:pt x="3048000" y="660400"/>
                  </a:lnTo>
                  <a:lnTo>
                    <a:pt x="2760134" y="728133"/>
                  </a:lnTo>
                  <a:lnTo>
                    <a:pt x="2167467" y="711200"/>
                  </a:lnTo>
                  <a:lnTo>
                    <a:pt x="1828800" y="745066"/>
                  </a:lnTo>
                  <a:lnTo>
                    <a:pt x="1202267" y="660400"/>
                  </a:lnTo>
                  <a:lnTo>
                    <a:pt x="508000" y="558800"/>
                  </a:lnTo>
                  <a:lnTo>
                    <a:pt x="84667" y="474133"/>
                  </a:lnTo>
                  <a:lnTo>
                    <a:pt x="16934" y="321733"/>
                  </a:lnTo>
                  <a:lnTo>
                    <a:pt x="0" y="135466"/>
                  </a:lnTo>
                  <a:lnTo>
                    <a:pt x="50800" y="0"/>
                  </a:lnTo>
                  <a:close/>
                </a:path>
              </a:pathLst>
            </a:custGeom>
            <a:solidFill>
              <a:srgbClr val="FF9300">
                <a:alpha val="6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grpSp>
      <p:graphicFrame>
        <p:nvGraphicFramePr>
          <p:cNvPr id="1057" name="Table 6">
            <a:extLst>
              <a:ext uri="{FF2B5EF4-FFF2-40B4-BE49-F238E27FC236}">
                <a16:creationId xmlns:a16="http://schemas.microsoft.com/office/drawing/2014/main" id="{AF7FC421-54DB-B384-E6D5-BFF58465C48D}"/>
              </a:ext>
            </a:extLst>
          </p:cNvPr>
          <p:cNvGraphicFramePr>
            <a:graphicFrameLocks/>
          </p:cNvGraphicFramePr>
          <p:nvPr>
            <p:extLst>
              <p:ext uri="{D42A27DB-BD31-4B8C-83A1-F6EECF244321}">
                <p14:modId xmlns:p14="http://schemas.microsoft.com/office/powerpoint/2010/main" val="3514358664"/>
              </p:ext>
            </p:extLst>
          </p:nvPr>
        </p:nvGraphicFramePr>
        <p:xfrm>
          <a:off x="3131501" y="1892849"/>
          <a:ext cx="6133267" cy="3270227"/>
        </p:xfrm>
        <a:graphic>
          <a:graphicData uri="http://schemas.openxmlformats.org/drawingml/2006/table">
            <a:tbl>
              <a:tblPr firstRow="1" bandRow="1"/>
              <a:tblGrid>
                <a:gridCol w="1621248">
                  <a:extLst>
                    <a:ext uri="{9D8B030D-6E8A-4147-A177-3AD203B41FA5}">
                      <a16:colId xmlns:a16="http://schemas.microsoft.com/office/drawing/2014/main" val="656501114"/>
                    </a:ext>
                  </a:extLst>
                </a:gridCol>
                <a:gridCol w="1445385">
                  <a:extLst>
                    <a:ext uri="{9D8B030D-6E8A-4147-A177-3AD203B41FA5}">
                      <a16:colId xmlns:a16="http://schemas.microsoft.com/office/drawing/2014/main" val="1036117840"/>
                    </a:ext>
                  </a:extLst>
                </a:gridCol>
                <a:gridCol w="1533317">
                  <a:extLst>
                    <a:ext uri="{9D8B030D-6E8A-4147-A177-3AD203B41FA5}">
                      <a16:colId xmlns:a16="http://schemas.microsoft.com/office/drawing/2014/main" val="3818229770"/>
                    </a:ext>
                  </a:extLst>
                </a:gridCol>
                <a:gridCol w="1533317">
                  <a:extLst>
                    <a:ext uri="{9D8B030D-6E8A-4147-A177-3AD203B41FA5}">
                      <a16:colId xmlns:a16="http://schemas.microsoft.com/office/drawing/2014/main" val="36550689"/>
                    </a:ext>
                  </a:extLst>
                </a:gridCol>
              </a:tblGrid>
              <a:tr h="678309">
                <a:tc>
                  <a:txBody>
                    <a:bodyPr/>
                    <a:lstStyle>
                      <a:lvl1pPr marL="0" algn="l" defTabSz="190470" rtl="0" eaLnBrk="1" latinLnBrk="0" hangingPunct="1">
                        <a:defRPr sz="400" b="1" kern="1200">
                          <a:solidFill>
                            <a:schemeClr val="lt1"/>
                          </a:solidFill>
                          <a:latin typeface="Acumin Pro"/>
                        </a:defRPr>
                      </a:lvl1pPr>
                      <a:lvl2pPr marL="95235" algn="l" defTabSz="190470" rtl="0" eaLnBrk="1" latinLnBrk="0" hangingPunct="1">
                        <a:defRPr sz="400" b="1" kern="1200">
                          <a:solidFill>
                            <a:schemeClr val="lt1"/>
                          </a:solidFill>
                          <a:latin typeface="Acumin Pro"/>
                        </a:defRPr>
                      </a:lvl2pPr>
                      <a:lvl3pPr marL="190470" algn="l" defTabSz="190470" rtl="0" eaLnBrk="1" latinLnBrk="0" hangingPunct="1">
                        <a:defRPr sz="400" b="1" kern="1200">
                          <a:solidFill>
                            <a:schemeClr val="lt1"/>
                          </a:solidFill>
                          <a:latin typeface="Acumin Pro"/>
                        </a:defRPr>
                      </a:lvl3pPr>
                      <a:lvl4pPr marL="285704" algn="l" defTabSz="190470" rtl="0" eaLnBrk="1" latinLnBrk="0" hangingPunct="1">
                        <a:defRPr sz="400" b="1" kern="1200">
                          <a:solidFill>
                            <a:schemeClr val="lt1"/>
                          </a:solidFill>
                          <a:latin typeface="Acumin Pro"/>
                        </a:defRPr>
                      </a:lvl4pPr>
                      <a:lvl5pPr marL="380939" algn="l" defTabSz="190470" rtl="0" eaLnBrk="1" latinLnBrk="0" hangingPunct="1">
                        <a:defRPr sz="400" b="1" kern="1200">
                          <a:solidFill>
                            <a:schemeClr val="lt1"/>
                          </a:solidFill>
                          <a:latin typeface="Acumin Pro"/>
                        </a:defRPr>
                      </a:lvl5pPr>
                      <a:lvl6pPr marL="476174" algn="l" defTabSz="190470" rtl="0" eaLnBrk="1" latinLnBrk="0" hangingPunct="1">
                        <a:defRPr sz="400" b="1" kern="1200">
                          <a:solidFill>
                            <a:schemeClr val="lt1"/>
                          </a:solidFill>
                          <a:latin typeface="Acumin Pro"/>
                        </a:defRPr>
                      </a:lvl6pPr>
                      <a:lvl7pPr marL="571409" algn="l" defTabSz="190470" rtl="0" eaLnBrk="1" latinLnBrk="0" hangingPunct="1">
                        <a:defRPr sz="400" b="1" kern="1200">
                          <a:solidFill>
                            <a:schemeClr val="lt1"/>
                          </a:solidFill>
                          <a:latin typeface="Acumin Pro"/>
                        </a:defRPr>
                      </a:lvl7pPr>
                      <a:lvl8pPr marL="666643" algn="l" defTabSz="190470" rtl="0" eaLnBrk="1" latinLnBrk="0" hangingPunct="1">
                        <a:defRPr sz="400" b="1" kern="1200">
                          <a:solidFill>
                            <a:schemeClr val="lt1"/>
                          </a:solidFill>
                          <a:latin typeface="Acumin Pro"/>
                        </a:defRPr>
                      </a:lvl8pPr>
                      <a:lvl9pPr marL="761878" algn="l" defTabSz="190470" rtl="0" eaLnBrk="1" latinLnBrk="0" hangingPunct="1">
                        <a:defRPr sz="400" b="1" kern="1200">
                          <a:solidFill>
                            <a:schemeClr val="lt1"/>
                          </a:solidFill>
                          <a:latin typeface="Acumin Pro"/>
                        </a:defRPr>
                      </a:lvl9pPr>
                    </a:lstStyle>
                    <a:p>
                      <a:pPr algn="ctr"/>
                      <a:r>
                        <a:rPr lang="en-US" sz="2000" dirty="0">
                          <a:solidFill>
                            <a:schemeClr val="bg1"/>
                          </a:solidFill>
                        </a:rPr>
                        <a:t>Screws</a:t>
                      </a:r>
                    </a:p>
                  </a:txBody>
                  <a:tcPr>
                    <a:lnL w="12700" cmpd="sng">
                      <a:solidFill>
                        <a:srgbClr val="000000"/>
                      </a:solidFill>
                    </a:lnL>
                    <a:lnR w="12700" cmpd="sng">
                      <a:solidFill>
                        <a:srgbClr val="000000"/>
                      </a:solidFill>
                    </a:lnR>
                    <a:lnT w="12700" cmpd="sng">
                      <a:solidFill>
                        <a:srgbClr val="000000"/>
                      </a:solidFill>
                    </a:lnT>
                    <a:lnB w="38100" cmpd="sng">
                      <a:solidFill>
                        <a:srgbClr val="000000"/>
                      </a:solidFill>
                    </a:lnB>
                    <a:lnTlToBr w="12700" cmpd="sng">
                      <a:noFill/>
                      <a:prstDash val="solid"/>
                    </a:lnTlToBr>
                    <a:lnBlToTr w="12700" cmpd="sng">
                      <a:noFill/>
                      <a:prstDash val="solid"/>
                    </a:lnBlToTr>
                    <a:solidFill>
                      <a:srgbClr val="A90433"/>
                    </a:solidFill>
                  </a:tcPr>
                </a:tc>
                <a:tc>
                  <a:txBody>
                    <a:bodyPr/>
                    <a:lstStyle>
                      <a:lvl1pPr marL="0" algn="l" defTabSz="190470" rtl="0" eaLnBrk="1" latinLnBrk="0" hangingPunct="1">
                        <a:defRPr sz="400" b="1" kern="1200">
                          <a:solidFill>
                            <a:schemeClr val="lt1"/>
                          </a:solidFill>
                          <a:latin typeface="Acumin Pro"/>
                        </a:defRPr>
                      </a:lvl1pPr>
                      <a:lvl2pPr marL="95235" algn="l" defTabSz="190470" rtl="0" eaLnBrk="1" latinLnBrk="0" hangingPunct="1">
                        <a:defRPr sz="400" b="1" kern="1200">
                          <a:solidFill>
                            <a:schemeClr val="lt1"/>
                          </a:solidFill>
                          <a:latin typeface="Acumin Pro"/>
                        </a:defRPr>
                      </a:lvl2pPr>
                      <a:lvl3pPr marL="190470" algn="l" defTabSz="190470" rtl="0" eaLnBrk="1" latinLnBrk="0" hangingPunct="1">
                        <a:defRPr sz="400" b="1" kern="1200">
                          <a:solidFill>
                            <a:schemeClr val="lt1"/>
                          </a:solidFill>
                          <a:latin typeface="Acumin Pro"/>
                        </a:defRPr>
                      </a:lvl3pPr>
                      <a:lvl4pPr marL="285704" algn="l" defTabSz="190470" rtl="0" eaLnBrk="1" latinLnBrk="0" hangingPunct="1">
                        <a:defRPr sz="400" b="1" kern="1200">
                          <a:solidFill>
                            <a:schemeClr val="lt1"/>
                          </a:solidFill>
                          <a:latin typeface="Acumin Pro"/>
                        </a:defRPr>
                      </a:lvl4pPr>
                      <a:lvl5pPr marL="380939" algn="l" defTabSz="190470" rtl="0" eaLnBrk="1" latinLnBrk="0" hangingPunct="1">
                        <a:defRPr sz="400" b="1" kern="1200">
                          <a:solidFill>
                            <a:schemeClr val="lt1"/>
                          </a:solidFill>
                          <a:latin typeface="Acumin Pro"/>
                        </a:defRPr>
                      </a:lvl5pPr>
                      <a:lvl6pPr marL="476174" algn="l" defTabSz="190470" rtl="0" eaLnBrk="1" latinLnBrk="0" hangingPunct="1">
                        <a:defRPr sz="400" b="1" kern="1200">
                          <a:solidFill>
                            <a:schemeClr val="lt1"/>
                          </a:solidFill>
                          <a:latin typeface="Acumin Pro"/>
                        </a:defRPr>
                      </a:lvl6pPr>
                      <a:lvl7pPr marL="571409" algn="l" defTabSz="190470" rtl="0" eaLnBrk="1" latinLnBrk="0" hangingPunct="1">
                        <a:defRPr sz="400" b="1" kern="1200">
                          <a:solidFill>
                            <a:schemeClr val="lt1"/>
                          </a:solidFill>
                          <a:latin typeface="Acumin Pro"/>
                        </a:defRPr>
                      </a:lvl7pPr>
                      <a:lvl8pPr marL="666643" algn="l" defTabSz="190470" rtl="0" eaLnBrk="1" latinLnBrk="0" hangingPunct="1">
                        <a:defRPr sz="400" b="1" kern="1200">
                          <a:solidFill>
                            <a:schemeClr val="lt1"/>
                          </a:solidFill>
                          <a:latin typeface="Acumin Pro"/>
                        </a:defRPr>
                      </a:lvl8pPr>
                      <a:lvl9pPr marL="761878" algn="l" defTabSz="190470" rtl="0" eaLnBrk="1" latinLnBrk="0" hangingPunct="1">
                        <a:defRPr sz="400" b="1" kern="1200">
                          <a:solidFill>
                            <a:schemeClr val="lt1"/>
                          </a:solidFill>
                          <a:latin typeface="Acumin Pro"/>
                        </a:defRPr>
                      </a:lvl9pPr>
                    </a:lstStyle>
                    <a:p>
                      <a:pPr algn="ctr"/>
                      <a:r>
                        <a:rPr lang="en-US" sz="2000" dirty="0">
                          <a:solidFill>
                            <a:schemeClr val="bg1"/>
                          </a:solidFill>
                        </a:rPr>
                        <a:t>Porosity</a:t>
                      </a:r>
                    </a:p>
                  </a:txBody>
                  <a:tcPr>
                    <a:lnL w="12700" cmpd="sng">
                      <a:solidFill>
                        <a:srgbClr val="000000"/>
                      </a:solidFill>
                    </a:lnL>
                    <a:lnR w="12700" cmpd="sng">
                      <a:solidFill>
                        <a:srgbClr val="000000"/>
                      </a:solidFill>
                    </a:lnR>
                    <a:lnT w="12700" cmpd="sng">
                      <a:solidFill>
                        <a:srgbClr val="000000"/>
                      </a:solidFill>
                    </a:lnT>
                    <a:lnB w="38100" cmpd="sng">
                      <a:solidFill>
                        <a:srgbClr val="000000"/>
                      </a:solidFill>
                    </a:lnB>
                    <a:lnTlToBr w="12700" cmpd="sng">
                      <a:noFill/>
                      <a:prstDash val="solid"/>
                    </a:lnTlToBr>
                    <a:lnBlToTr w="12700" cmpd="sng">
                      <a:noFill/>
                      <a:prstDash val="solid"/>
                    </a:lnBlToTr>
                    <a:solidFill>
                      <a:srgbClr val="A90433"/>
                    </a:solidFill>
                  </a:tcPr>
                </a:tc>
                <a:tc>
                  <a:txBody>
                    <a:bodyPr/>
                    <a:lstStyle>
                      <a:lvl1pPr marL="0" algn="l" defTabSz="190470" rtl="0" eaLnBrk="1" latinLnBrk="0" hangingPunct="1">
                        <a:defRPr sz="400" b="1" kern="1200">
                          <a:solidFill>
                            <a:schemeClr val="lt1"/>
                          </a:solidFill>
                          <a:latin typeface="Acumin Pro"/>
                        </a:defRPr>
                      </a:lvl1pPr>
                      <a:lvl2pPr marL="95235" algn="l" defTabSz="190470" rtl="0" eaLnBrk="1" latinLnBrk="0" hangingPunct="1">
                        <a:defRPr sz="400" b="1" kern="1200">
                          <a:solidFill>
                            <a:schemeClr val="lt1"/>
                          </a:solidFill>
                          <a:latin typeface="Acumin Pro"/>
                        </a:defRPr>
                      </a:lvl2pPr>
                      <a:lvl3pPr marL="190470" algn="l" defTabSz="190470" rtl="0" eaLnBrk="1" latinLnBrk="0" hangingPunct="1">
                        <a:defRPr sz="400" b="1" kern="1200">
                          <a:solidFill>
                            <a:schemeClr val="lt1"/>
                          </a:solidFill>
                          <a:latin typeface="Acumin Pro"/>
                        </a:defRPr>
                      </a:lvl3pPr>
                      <a:lvl4pPr marL="285704" algn="l" defTabSz="190470" rtl="0" eaLnBrk="1" latinLnBrk="0" hangingPunct="1">
                        <a:defRPr sz="400" b="1" kern="1200">
                          <a:solidFill>
                            <a:schemeClr val="lt1"/>
                          </a:solidFill>
                          <a:latin typeface="Acumin Pro"/>
                        </a:defRPr>
                      </a:lvl4pPr>
                      <a:lvl5pPr marL="380939" algn="l" defTabSz="190470" rtl="0" eaLnBrk="1" latinLnBrk="0" hangingPunct="1">
                        <a:defRPr sz="400" b="1" kern="1200">
                          <a:solidFill>
                            <a:schemeClr val="lt1"/>
                          </a:solidFill>
                          <a:latin typeface="Acumin Pro"/>
                        </a:defRPr>
                      </a:lvl5pPr>
                      <a:lvl6pPr marL="476174" algn="l" defTabSz="190470" rtl="0" eaLnBrk="1" latinLnBrk="0" hangingPunct="1">
                        <a:defRPr sz="400" b="1" kern="1200">
                          <a:solidFill>
                            <a:schemeClr val="lt1"/>
                          </a:solidFill>
                          <a:latin typeface="Acumin Pro"/>
                        </a:defRPr>
                      </a:lvl6pPr>
                      <a:lvl7pPr marL="571409" algn="l" defTabSz="190470" rtl="0" eaLnBrk="1" latinLnBrk="0" hangingPunct="1">
                        <a:defRPr sz="400" b="1" kern="1200">
                          <a:solidFill>
                            <a:schemeClr val="lt1"/>
                          </a:solidFill>
                          <a:latin typeface="Acumin Pro"/>
                        </a:defRPr>
                      </a:lvl7pPr>
                      <a:lvl8pPr marL="666643" algn="l" defTabSz="190470" rtl="0" eaLnBrk="1" latinLnBrk="0" hangingPunct="1">
                        <a:defRPr sz="400" b="1" kern="1200">
                          <a:solidFill>
                            <a:schemeClr val="lt1"/>
                          </a:solidFill>
                          <a:latin typeface="Acumin Pro"/>
                        </a:defRPr>
                      </a:lvl8pPr>
                      <a:lvl9pPr marL="761878" algn="l" defTabSz="190470" rtl="0" eaLnBrk="1" latinLnBrk="0" hangingPunct="1">
                        <a:defRPr sz="400" b="1" kern="1200">
                          <a:solidFill>
                            <a:schemeClr val="lt1"/>
                          </a:solidFill>
                          <a:latin typeface="Acumin Pro"/>
                        </a:defRPr>
                      </a:lvl9pPr>
                    </a:lstStyle>
                    <a:p>
                      <a:pPr algn="ctr"/>
                      <a:r>
                        <a:rPr lang="en-US" sz="2000" dirty="0">
                          <a:solidFill>
                            <a:schemeClr val="bg1"/>
                          </a:solidFill>
                        </a:rPr>
                        <a:t>Core Materials</a:t>
                      </a:r>
                    </a:p>
                  </a:txBody>
                  <a:tcPr>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38100" cmpd="sng">
                      <a:solidFill>
                        <a:srgbClr val="000000"/>
                      </a:solidFill>
                    </a:lnB>
                    <a:lnTlToBr w="12700" cmpd="sng">
                      <a:noFill/>
                      <a:prstDash val="solid"/>
                    </a:lnTlToBr>
                    <a:lnBlToTr w="12700" cmpd="sng">
                      <a:noFill/>
                      <a:prstDash val="solid"/>
                    </a:lnBlToTr>
                    <a:solidFill>
                      <a:srgbClr val="A90433"/>
                    </a:solidFill>
                  </a:tcPr>
                </a:tc>
                <a:tc>
                  <a:txBody>
                    <a:bodyPr/>
                    <a:lstStyle/>
                    <a:p>
                      <a:pPr algn="ctr"/>
                      <a:r>
                        <a:rPr lang="en-US" sz="2000" b="1" dirty="0">
                          <a:solidFill>
                            <a:schemeClr val="bg1"/>
                          </a:solidFill>
                        </a:rPr>
                        <a:t>Mastication Location</a:t>
                      </a:r>
                    </a:p>
                  </a:txBody>
                  <a:tcPr>
                    <a:lnL w="12700" cmpd="sng">
                      <a:solidFill>
                        <a:srgbClr val="000000"/>
                      </a:solidFill>
                    </a:lnL>
                    <a:lnR w="12700" cmpd="sng">
                      <a:solidFill>
                        <a:srgbClr val="000000"/>
                      </a:solidFill>
                    </a:lnR>
                    <a:lnT w="12700" cmpd="sng">
                      <a:solidFill>
                        <a:srgbClr val="000000"/>
                      </a:solidFill>
                    </a:lnT>
                    <a:lnB w="381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90433"/>
                    </a:solidFill>
                  </a:tcPr>
                </a:tc>
                <a:extLst>
                  <a:ext uri="{0D108BD9-81ED-4DB2-BD59-A6C34878D82A}">
                    <a16:rowId xmlns:a16="http://schemas.microsoft.com/office/drawing/2014/main" val="2912045854"/>
                  </a:ext>
                </a:extLst>
              </a:tr>
              <a:tr h="557507">
                <a:tc>
                  <a:txBody>
                    <a:bodyPr/>
                    <a:lstStyle>
                      <a:lvl1pPr marL="0" algn="l" defTabSz="190470" rtl="0" eaLnBrk="1" latinLnBrk="0" hangingPunct="1">
                        <a:defRPr sz="400" kern="1200">
                          <a:solidFill>
                            <a:schemeClr val="dk1"/>
                          </a:solidFill>
                          <a:latin typeface="Acumin Pro"/>
                        </a:defRPr>
                      </a:lvl1pPr>
                      <a:lvl2pPr marL="95235" algn="l" defTabSz="190470" rtl="0" eaLnBrk="1" latinLnBrk="0" hangingPunct="1">
                        <a:defRPr sz="400" kern="1200">
                          <a:solidFill>
                            <a:schemeClr val="dk1"/>
                          </a:solidFill>
                          <a:latin typeface="Acumin Pro"/>
                        </a:defRPr>
                      </a:lvl2pPr>
                      <a:lvl3pPr marL="190470" algn="l" defTabSz="190470" rtl="0" eaLnBrk="1" latinLnBrk="0" hangingPunct="1">
                        <a:defRPr sz="400" kern="1200">
                          <a:solidFill>
                            <a:schemeClr val="dk1"/>
                          </a:solidFill>
                          <a:latin typeface="Acumin Pro"/>
                        </a:defRPr>
                      </a:lvl3pPr>
                      <a:lvl4pPr marL="285704" algn="l" defTabSz="190470" rtl="0" eaLnBrk="1" latinLnBrk="0" hangingPunct="1">
                        <a:defRPr sz="400" kern="1200">
                          <a:solidFill>
                            <a:schemeClr val="dk1"/>
                          </a:solidFill>
                          <a:latin typeface="Acumin Pro"/>
                        </a:defRPr>
                      </a:lvl4pPr>
                      <a:lvl5pPr marL="380939" algn="l" defTabSz="190470" rtl="0" eaLnBrk="1" latinLnBrk="0" hangingPunct="1">
                        <a:defRPr sz="400" kern="1200">
                          <a:solidFill>
                            <a:schemeClr val="dk1"/>
                          </a:solidFill>
                          <a:latin typeface="Acumin Pro"/>
                        </a:defRPr>
                      </a:lvl5pPr>
                      <a:lvl6pPr marL="476174" algn="l" defTabSz="190470" rtl="0" eaLnBrk="1" latinLnBrk="0" hangingPunct="1">
                        <a:defRPr sz="400" kern="1200">
                          <a:solidFill>
                            <a:schemeClr val="dk1"/>
                          </a:solidFill>
                          <a:latin typeface="Acumin Pro"/>
                        </a:defRPr>
                      </a:lvl6pPr>
                      <a:lvl7pPr marL="571409" algn="l" defTabSz="190470" rtl="0" eaLnBrk="1" latinLnBrk="0" hangingPunct="1">
                        <a:defRPr sz="400" kern="1200">
                          <a:solidFill>
                            <a:schemeClr val="dk1"/>
                          </a:solidFill>
                          <a:latin typeface="Acumin Pro"/>
                        </a:defRPr>
                      </a:lvl7pPr>
                      <a:lvl8pPr marL="666643" algn="l" defTabSz="190470" rtl="0" eaLnBrk="1" latinLnBrk="0" hangingPunct="1">
                        <a:defRPr sz="400" kern="1200">
                          <a:solidFill>
                            <a:schemeClr val="dk1"/>
                          </a:solidFill>
                          <a:latin typeface="Acumin Pro"/>
                        </a:defRPr>
                      </a:lvl8pPr>
                      <a:lvl9pPr marL="761878" algn="l" defTabSz="190470" rtl="0" eaLnBrk="1" latinLnBrk="0" hangingPunct="1">
                        <a:defRPr sz="400" kern="1200">
                          <a:solidFill>
                            <a:schemeClr val="dk1"/>
                          </a:solidFill>
                          <a:latin typeface="Acumin Pro"/>
                        </a:defRPr>
                      </a:lvl9pPr>
                    </a:lstStyle>
                    <a:p>
                      <a:pPr algn="ctr"/>
                      <a:r>
                        <a:rPr lang="en-US" sz="2000" dirty="0">
                          <a:solidFill>
                            <a:schemeClr val="tx1"/>
                          </a:solidFill>
                        </a:rPr>
                        <a:t>3 buccal screws</a:t>
                      </a:r>
                    </a:p>
                  </a:txBody>
                  <a:tcPr anchor="ctr">
                    <a:lnL w="12700" cmpd="sng">
                      <a:solidFill>
                        <a:srgbClr val="000000"/>
                      </a:solidFill>
                    </a:lnL>
                    <a:lnR w="12700" cmpd="sng">
                      <a:solidFill>
                        <a:srgbClr val="000000"/>
                      </a:solidFill>
                    </a:lnR>
                    <a:lnT w="38100" cmpd="sng">
                      <a:solidFill>
                        <a:srgbClr val="000000"/>
                      </a:solidFill>
                    </a:lnT>
                    <a:lnB w="12700" cmpd="sng">
                      <a:solidFill>
                        <a:srgbClr val="000000"/>
                      </a:solidFill>
                    </a:lnB>
                    <a:lnTlToBr w="12700" cmpd="sng">
                      <a:noFill/>
                      <a:prstDash val="solid"/>
                    </a:lnTlToBr>
                    <a:lnBlToTr w="12700" cmpd="sng">
                      <a:noFill/>
                      <a:prstDash val="solid"/>
                    </a:lnBlToTr>
                    <a:solidFill>
                      <a:srgbClr val="F1D1D7"/>
                    </a:solidFill>
                  </a:tcPr>
                </a:tc>
                <a:tc>
                  <a:txBody>
                    <a:bodyPr/>
                    <a:lstStyle>
                      <a:lvl1pPr marL="0" algn="l" defTabSz="190470" rtl="0" eaLnBrk="1" latinLnBrk="0" hangingPunct="1">
                        <a:defRPr sz="400" kern="1200">
                          <a:solidFill>
                            <a:schemeClr val="dk1"/>
                          </a:solidFill>
                          <a:latin typeface="Acumin Pro"/>
                        </a:defRPr>
                      </a:lvl1pPr>
                      <a:lvl2pPr marL="95235" algn="l" defTabSz="190470" rtl="0" eaLnBrk="1" latinLnBrk="0" hangingPunct="1">
                        <a:defRPr sz="400" kern="1200">
                          <a:solidFill>
                            <a:schemeClr val="dk1"/>
                          </a:solidFill>
                          <a:latin typeface="Acumin Pro"/>
                        </a:defRPr>
                      </a:lvl2pPr>
                      <a:lvl3pPr marL="190470" algn="l" defTabSz="190470" rtl="0" eaLnBrk="1" latinLnBrk="0" hangingPunct="1">
                        <a:defRPr sz="400" kern="1200">
                          <a:solidFill>
                            <a:schemeClr val="dk1"/>
                          </a:solidFill>
                          <a:latin typeface="Acumin Pro"/>
                        </a:defRPr>
                      </a:lvl3pPr>
                      <a:lvl4pPr marL="285704" algn="l" defTabSz="190470" rtl="0" eaLnBrk="1" latinLnBrk="0" hangingPunct="1">
                        <a:defRPr sz="400" kern="1200">
                          <a:solidFill>
                            <a:schemeClr val="dk1"/>
                          </a:solidFill>
                          <a:latin typeface="Acumin Pro"/>
                        </a:defRPr>
                      </a:lvl4pPr>
                      <a:lvl5pPr marL="380939" algn="l" defTabSz="190470" rtl="0" eaLnBrk="1" latinLnBrk="0" hangingPunct="1">
                        <a:defRPr sz="400" kern="1200">
                          <a:solidFill>
                            <a:schemeClr val="dk1"/>
                          </a:solidFill>
                          <a:latin typeface="Acumin Pro"/>
                        </a:defRPr>
                      </a:lvl5pPr>
                      <a:lvl6pPr marL="476174" algn="l" defTabSz="190470" rtl="0" eaLnBrk="1" latinLnBrk="0" hangingPunct="1">
                        <a:defRPr sz="400" kern="1200">
                          <a:solidFill>
                            <a:schemeClr val="dk1"/>
                          </a:solidFill>
                          <a:latin typeface="Acumin Pro"/>
                        </a:defRPr>
                      </a:lvl6pPr>
                      <a:lvl7pPr marL="571409" algn="l" defTabSz="190470" rtl="0" eaLnBrk="1" latinLnBrk="0" hangingPunct="1">
                        <a:defRPr sz="400" kern="1200">
                          <a:solidFill>
                            <a:schemeClr val="dk1"/>
                          </a:solidFill>
                          <a:latin typeface="Acumin Pro"/>
                        </a:defRPr>
                      </a:lvl7pPr>
                      <a:lvl8pPr marL="666643" algn="l" defTabSz="190470" rtl="0" eaLnBrk="1" latinLnBrk="0" hangingPunct="1">
                        <a:defRPr sz="400" kern="1200">
                          <a:solidFill>
                            <a:schemeClr val="dk1"/>
                          </a:solidFill>
                          <a:latin typeface="Acumin Pro"/>
                        </a:defRPr>
                      </a:lvl8pPr>
                      <a:lvl9pPr marL="761878" algn="l" defTabSz="190470" rtl="0" eaLnBrk="1" latinLnBrk="0" hangingPunct="1">
                        <a:defRPr sz="400" kern="1200">
                          <a:solidFill>
                            <a:schemeClr val="dk1"/>
                          </a:solidFill>
                          <a:latin typeface="Acumin Pro"/>
                        </a:defRPr>
                      </a:lvl9pPr>
                    </a:lstStyle>
                    <a:p>
                      <a:pPr algn="ctr"/>
                      <a:r>
                        <a:rPr lang="en-US" sz="2000" dirty="0">
                          <a:solidFill>
                            <a:schemeClr val="tx1"/>
                          </a:solidFill>
                        </a:rPr>
                        <a:t>0.5 mm </a:t>
                      </a:r>
                    </a:p>
                  </a:txBody>
                  <a:tcPr anchor="ctr">
                    <a:lnL w="12700" cmpd="sng">
                      <a:solidFill>
                        <a:srgbClr val="000000"/>
                      </a:solidFill>
                    </a:lnL>
                    <a:lnR w="12700" cmpd="sng">
                      <a:solidFill>
                        <a:srgbClr val="000000"/>
                      </a:solidFill>
                    </a:lnR>
                    <a:lnT w="38100" cmpd="sng">
                      <a:solidFill>
                        <a:srgbClr val="000000"/>
                      </a:solidFill>
                    </a:lnT>
                    <a:lnB w="12700" cmpd="sng">
                      <a:solidFill>
                        <a:srgbClr val="000000"/>
                      </a:solidFill>
                    </a:lnB>
                    <a:lnTlToBr w="12700" cmpd="sng">
                      <a:noFill/>
                      <a:prstDash val="solid"/>
                    </a:lnTlToBr>
                    <a:lnBlToTr w="12700" cmpd="sng">
                      <a:noFill/>
                      <a:prstDash val="solid"/>
                    </a:lnBlToTr>
                    <a:solidFill>
                      <a:srgbClr val="F1D1D7"/>
                    </a:solidFill>
                  </a:tcPr>
                </a:tc>
                <a:tc>
                  <a:txBody>
                    <a:bodyPr/>
                    <a:lstStyle>
                      <a:lvl1pPr marL="0" algn="l" defTabSz="190470" rtl="0" eaLnBrk="1" latinLnBrk="0" hangingPunct="1">
                        <a:defRPr sz="400" kern="1200">
                          <a:solidFill>
                            <a:schemeClr val="dk1"/>
                          </a:solidFill>
                          <a:latin typeface="Acumin Pro"/>
                        </a:defRPr>
                      </a:lvl1pPr>
                      <a:lvl2pPr marL="95235" algn="l" defTabSz="190470" rtl="0" eaLnBrk="1" latinLnBrk="0" hangingPunct="1">
                        <a:defRPr sz="400" kern="1200">
                          <a:solidFill>
                            <a:schemeClr val="dk1"/>
                          </a:solidFill>
                          <a:latin typeface="Acumin Pro"/>
                        </a:defRPr>
                      </a:lvl2pPr>
                      <a:lvl3pPr marL="190470" algn="l" defTabSz="190470" rtl="0" eaLnBrk="1" latinLnBrk="0" hangingPunct="1">
                        <a:defRPr sz="400" kern="1200">
                          <a:solidFill>
                            <a:schemeClr val="dk1"/>
                          </a:solidFill>
                          <a:latin typeface="Acumin Pro"/>
                        </a:defRPr>
                      </a:lvl3pPr>
                      <a:lvl4pPr marL="285704" algn="l" defTabSz="190470" rtl="0" eaLnBrk="1" latinLnBrk="0" hangingPunct="1">
                        <a:defRPr sz="400" kern="1200">
                          <a:solidFill>
                            <a:schemeClr val="dk1"/>
                          </a:solidFill>
                          <a:latin typeface="Acumin Pro"/>
                        </a:defRPr>
                      </a:lvl4pPr>
                      <a:lvl5pPr marL="380939" algn="l" defTabSz="190470" rtl="0" eaLnBrk="1" latinLnBrk="0" hangingPunct="1">
                        <a:defRPr sz="400" kern="1200">
                          <a:solidFill>
                            <a:schemeClr val="dk1"/>
                          </a:solidFill>
                          <a:latin typeface="Acumin Pro"/>
                        </a:defRPr>
                      </a:lvl5pPr>
                      <a:lvl6pPr marL="476174" algn="l" defTabSz="190470" rtl="0" eaLnBrk="1" latinLnBrk="0" hangingPunct="1">
                        <a:defRPr sz="400" kern="1200">
                          <a:solidFill>
                            <a:schemeClr val="dk1"/>
                          </a:solidFill>
                          <a:latin typeface="Acumin Pro"/>
                        </a:defRPr>
                      </a:lvl6pPr>
                      <a:lvl7pPr marL="571409" algn="l" defTabSz="190470" rtl="0" eaLnBrk="1" latinLnBrk="0" hangingPunct="1">
                        <a:defRPr sz="400" kern="1200">
                          <a:solidFill>
                            <a:schemeClr val="dk1"/>
                          </a:solidFill>
                          <a:latin typeface="Acumin Pro"/>
                        </a:defRPr>
                      </a:lvl7pPr>
                      <a:lvl8pPr marL="666643" algn="l" defTabSz="190470" rtl="0" eaLnBrk="1" latinLnBrk="0" hangingPunct="1">
                        <a:defRPr sz="400" kern="1200">
                          <a:solidFill>
                            <a:schemeClr val="dk1"/>
                          </a:solidFill>
                          <a:latin typeface="Acumin Pro"/>
                        </a:defRPr>
                      </a:lvl8pPr>
                      <a:lvl9pPr marL="761878" algn="l" defTabSz="190470" rtl="0" eaLnBrk="1" latinLnBrk="0" hangingPunct="1">
                        <a:defRPr sz="400" kern="1200">
                          <a:solidFill>
                            <a:schemeClr val="dk1"/>
                          </a:solidFill>
                          <a:latin typeface="Acumin Pro"/>
                        </a:defRPr>
                      </a:lvl9pPr>
                    </a:lstStyle>
                    <a:p>
                      <a:pPr algn="ctr"/>
                      <a:r>
                        <a:rPr lang="en-US" sz="2000" dirty="0">
                          <a:solidFill>
                            <a:schemeClr val="tx1"/>
                          </a:solidFill>
                        </a:rPr>
                        <a:t>Hydrogel </a:t>
                      </a:r>
                      <a:r>
                        <a:rPr lang="en-US" sz="2000" dirty="0" err="1">
                          <a:solidFill>
                            <a:schemeClr val="tx1"/>
                          </a:solidFill>
                        </a:rPr>
                        <a:t>GelMa</a:t>
                      </a:r>
                      <a:r>
                        <a:rPr lang="en-US" sz="2000" dirty="0">
                          <a:solidFill>
                            <a:schemeClr val="tx1"/>
                          </a:solidFill>
                        </a:rPr>
                        <a:t>/ TCP</a:t>
                      </a:r>
                    </a:p>
                  </a:txBody>
                  <a:tcPr anchor="ctr">
                    <a:lnL w="12700" cmpd="sng">
                      <a:solidFill>
                        <a:srgbClr val="000000"/>
                      </a:solidFill>
                    </a:lnL>
                    <a:lnR w="12700" cap="flat" cmpd="sng" algn="ctr">
                      <a:solidFill>
                        <a:srgbClr val="000000"/>
                      </a:solidFill>
                      <a:prstDash val="solid"/>
                      <a:round/>
                      <a:headEnd type="none" w="med" len="med"/>
                      <a:tailEnd type="none" w="med" len="med"/>
                    </a:lnR>
                    <a:lnT w="38100" cmpd="sng">
                      <a:solidFill>
                        <a:srgbClr val="000000"/>
                      </a:solidFill>
                    </a:lnT>
                    <a:lnB w="12700" cmpd="sng">
                      <a:solidFill>
                        <a:srgbClr val="000000"/>
                      </a:solidFill>
                    </a:lnB>
                    <a:lnTlToBr w="12700" cmpd="sng">
                      <a:noFill/>
                      <a:prstDash val="solid"/>
                    </a:lnTlToBr>
                    <a:lnBlToTr w="12700" cmpd="sng">
                      <a:noFill/>
                      <a:prstDash val="solid"/>
                    </a:lnBlToTr>
                    <a:solidFill>
                      <a:srgbClr val="F1D1D7"/>
                    </a:solidFill>
                  </a:tcPr>
                </a:tc>
                <a:tc>
                  <a:txBody>
                    <a:bodyPr/>
                    <a:lstStyle/>
                    <a:p>
                      <a:pPr algn="ctr"/>
                      <a:r>
                        <a:rPr lang="en-US" sz="2000" dirty="0">
                          <a:solidFill>
                            <a:schemeClr val="tx1"/>
                          </a:solidFill>
                        </a:rPr>
                        <a:t>Only Teeth</a:t>
                      </a:r>
                    </a:p>
                  </a:txBody>
                  <a:tcPr anchor="ctr">
                    <a:lnL w="12700" cmpd="sng">
                      <a:solidFill>
                        <a:srgbClr val="000000"/>
                      </a:solidFill>
                    </a:lnL>
                    <a:lnR w="12700" cmpd="sng">
                      <a:solidFill>
                        <a:srgbClr val="000000"/>
                      </a:solidFill>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1D1D7"/>
                    </a:solidFill>
                  </a:tcPr>
                </a:tc>
                <a:extLst>
                  <a:ext uri="{0D108BD9-81ED-4DB2-BD59-A6C34878D82A}">
                    <a16:rowId xmlns:a16="http://schemas.microsoft.com/office/drawing/2014/main" val="3301329490"/>
                  </a:ext>
                </a:extLst>
              </a:tr>
              <a:tr h="557507">
                <a:tc>
                  <a:txBody>
                    <a:bodyPr/>
                    <a:lstStyle>
                      <a:lvl1pPr marL="0" algn="l" defTabSz="190470" rtl="0" eaLnBrk="1" latinLnBrk="0" hangingPunct="1">
                        <a:defRPr sz="400" kern="1200">
                          <a:solidFill>
                            <a:schemeClr val="dk1"/>
                          </a:solidFill>
                          <a:latin typeface="Acumin Pro"/>
                        </a:defRPr>
                      </a:lvl1pPr>
                      <a:lvl2pPr marL="95235" algn="l" defTabSz="190470" rtl="0" eaLnBrk="1" latinLnBrk="0" hangingPunct="1">
                        <a:defRPr sz="400" kern="1200">
                          <a:solidFill>
                            <a:schemeClr val="dk1"/>
                          </a:solidFill>
                          <a:latin typeface="Acumin Pro"/>
                        </a:defRPr>
                      </a:lvl2pPr>
                      <a:lvl3pPr marL="190470" algn="l" defTabSz="190470" rtl="0" eaLnBrk="1" latinLnBrk="0" hangingPunct="1">
                        <a:defRPr sz="400" kern="1200">
                          <a:solidFill>
                            <a:schemeClr val="dk1"/>
                          </a:solidFill>
                          <a:latin typeface="Acumin Pro"/>
                        </a:defRPr>
                      </a:lvl3pPr>
                      <a:lvl4pPr marL="285704" algn="l" defTabSz="190470" rtl="0" eaLnBrk="1" latinLnBrk="0" hangingPunct="1">
                        <a:defRPr sz="400" kern="1200">
                          <a:solidFill>
                            <a:schemeClr val="dk1"/>
                          </a:solidFill>
                          <a:latin typeface="Acumin Pro"/>
                        </a:defRPr>
                      </a:lvl4pPr>
                      <a:lvl5pPr marL="380939" algn="l" defTabSz="190470" rtl="0" eaLnBrk="1" latinLnBrk="0" hangingPunct="1">
                        <a:defRPr sz="400" kern="1200">
                          <a:solidFill>
                            <a:schemeClr val="dk1"/>
                          </a:solidFill>
                          <a:latin typeface="Acumin Pro"/>
                        </a:defRPr>
                      </a:lvl5pPr>
                      <a:lvl6pPr marL="476174" algn="l" defTabSz="190470" rtl="0" eaLnBrk="1" latinLnBrk="0" hangingPunct="1">
                        <a:defRPr sz="400" kern="1200">
                          <a:solidFill>
                            <a:schemeClr val="dk1"/>
                          </a:solidFill>
                          <a:latin typeface="Acumin Pro"/>
                        </a:defRPr>
                      </a:lvl6pPr>
                      <a:lvl7pPr marL="571409" algn="l" defTabSz="190470" rtl="0" eaLnBrk="1" latinLnBrk="0" hangingPunct="1">
                        <a:defRPr sz="400" kern="1200">
                          <a:solidFill>
                            <a:schemeClr val="dk1"/>
                          </a:solidFill>
                          <a:latin typeface="Acumin Pro"/>
                        </a:defRPr>
                      </a:lvl7pPr>
                      <a:lvl8pPr marL="666643" algn="l" defTabSz="190470" rtl="0" eaLnBrk="1" latinLnBrk="0" hangingPunct="1">
                        <a:defRPr sz="400" kern="1200">
                          <a:solidFill>
                            <a:schemeClr val="dk1"/>
                          </a:solidFill>
                          <a:latin typeface="Acumin Pro"/>
                        </a:defRPr>
                      </a:lvl8pPr>
                      <a:lvl9pPr marL="761878" algn="l" defTabSz="190470" rtl="0" eaLnBrk="1" latinLnBrk="0" hangingPunct="1">
                        <a:defRPr sz="400" kern="1200">
                          <a:solidFill>
                            <a:schemeClr val="dk1"/>
                          </a:solidFill>
                          <a:latin typeface="Acumin Pro"/>
                        </a:defRPr>
                      </a:lvl9pPr>
                    </a:lstStyle>
                    <a:p>
                      <a:pPr algn="ctr"/>
                      <a:r>
                        <a:rPr lang="en-US" sz="2000" dirty="0">
                          <a:solidFill>
                            <a:schemeClr val="tx1"/>
                          </a:solidFill>
                        </a:rPr>
                        <a:t>3 buccal screws &amp; 2 lingual screws</a:t>
                      </a: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8E7E9"/>
                    </a:solidFill>
                  </a:tcPr>
                </a:tc>
                <a:tc>
                  <a:txBody>
                    <a:bodyPr/>
                    <a:lstStyle>
                      <a:lvl1pPr marL="0" algn="l" defTabSz="190470" rtl="0" eaLnBrk="1" latinLnBrk="0" hangingPunct="1">
                        <a:defRPr sz="400" kern="1200">
                          <a:solidFill>
                            <a:schemeClr val="dk1"/>
                          </a:solidFill>
                          <a:latin typeface="Acumin Pro"/>
                        </a:defRPr>
                      </a:lvl1pPr>
                      <a:lvl2pPr marL="95235" algn="l" defTabSz="190470" rtl="0" eaLnBrk="1" latinLnBrk="0" hangingPunct="1">
                        <a:defRPr sz="400" kern="1200">
                          <a:solidFill>
                            <a:schemeClr val="dk1"/>
                          </a:solidFill>
                          <a:latin typeface="Acumin Pro"/>
                        </a:defRPr>
                      </a:lvl2pPr>
                      <a:lvl3pPr marL="190470" algn="l" defTabSz="190470" rtl="0" eaLnBrk="1" latinLnBrk="0" hangingPunct="1">
                        <a:defRPr sz="400" kern="1200">
                          <a:solidFill>
                            <a:schemeClr val="dk1"/>
                          </a:solidFill>
                          <a:latin typeface="Acumin Pro"/>
                        </a:defRPr>
                      </a:lvl3pPr>
                      <a:lvl4pPr marL="285704" algn="l" defTabSz="190470" rtl="0" eaLnBrk="1" latinLnBrk="0" hangingPunct="1">
                        <a:defRPr sz="400" kern="1200">
                          <a:solidFill>
                            <a:schemeClr val="dk1"/>
                          </a:solidFill>
                          <a:latin typeface="Acumin Pro"/>
                        </a:defRPr>
                      </a:lvl4pPr>
                      <a:lvl5pPr marL="380939" algn="l" defTabSz="190470" rtl="0" eaLnBrk="1" latinLnBrk="0" hangingPunct="1">
                        <a:defRPr sz="400" kern="1200">
                          <a:solidFill>
                            <a:schemeClr val="dk1"/>
                          </a:solidFill>
                          <a:latin typeface="Acumin Pro"/>
                        </a:defRPr>
                      </a:lvl5pPr>
                      <a:lvl6pPr marL="476174" algn="l" defTabSz="190470" rtl="0" eaLnBrk="1" latinLnBrk="0" hangingPunct="1">
                        <a:defRPr sz="400" kern="1200">
                          <a:solidFill>
                            <a:schemeClr val="dk1"/>
                          </a:solidFill>
                          <a:latin typeface="Acumin Pro"/>
                        </a:defRPr>
                      </a:lvl6pPr>
                      <a:lvl7pPr marL="571409" algn="l" defTabSz="190470" rtl="0" eaLnBrk="1" latinLnBrk="0" hangingPunct="1">
                        <a:defRPr sz="400" kern="1200">
                          <a:solidFill>
                            <a:schemeClr val="dk1"/>
                          </a:solidFill>
                          <a:latin typeface="Acumin Pro"/>
                        </a:defRPr>
                      </a:lvl7pPr>
                      <a:lvl8pPr marL="666643" algn="l" defTabSz="190470" rtl="0" eaLnBrk="1" latinLnBrk="0" hangingPunct="1">
                        <a:defRPr sz="400" kern="1200">
                          <a:solidFill>
                            <a:schemeClr val="dk1"/>
                          </a:solidFill>
                          <a:latin typeface="Acumin Pro"/>
                        </a:defRPr>
                      </a:lvl8pPr>
                      <a:lvl9pPr marL="761878" algn="l" defTabSz="190470" rtl="0" eaLnBrk="1" latinLnBrk="0" hangingPunct="1">
                        <a:defRPr sz="400" kern="1200">
                          <a:solidFill>
                            <a:schemeClr val="dk1"/>
                          </a:solidFill>
                          <a:latin typeface="Acumin Pro"/>
                        </a:defRPr>
                      </a:lvl9pPr>
                    </a:lstStyle>
                    <a:p>
                      <a:pPr algn="ctr"/>
                      <a:r>
                        <a:rPr lang="en-US" sz="2000" dirty="0">
                          <a:solidFill>
                            <a:schemeClr val="tx1"/>
                          </a:solidFill>
                        </a:rPr>
                        <a:t>1 mm</a:t>
                      </a: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8E7E9"/>
                    </a:solidFill>
                  </a:tcPr>
                </a:tc>
                <a:tc>
                  <a:txBody>
                    <a:bodyPr/>
                    <a:lstStyle>
                      <a:lvl1pPr marL="0" algn="l" defTabSz="190470" rtl="0" eaLnBrk="1" latinLnBrk="0" hangingPunct="1">
                        <a:defRPr sz="400" kern="1200">
                          <a:solidFill>
                            <a:schemeClr val="dk1"/>
                          </a:solidFill>
                          <a:latin typeface="Acumin Pro"/>
                        </a:defRPr>
                      </a:lvl1pPr>
                      <a:lvl2pPr marL="95235" algn="l" defTabSz="190470" rtl="0" eaLnBrk="1" latinLnBrk="0" hangingPunct="1">
                        <a:defRPr sz="400" kern="1200">
                          <a:solidFill>
                            <a:schemeClr val="dk1"/>
                          </a:solidFill>
                          <a:latin typeface="Acumin Pro"/>
                        </a:defRPr>
                      </a:lvl2pPr>
                      <a:lvl3pPr marL="190470" algn="l" defTabSz="190470" rtl="0" eaLnBrk="1" latinLnBrk="0" hangingPunct="1">
                        <a:defRPr sz="400" kern="1200">
                          <a:solidFill>
                            <a:schemeClr val="dk1"/>
                          </a:solidFill>
                          <a:latin typeface="Acumin Pro"/>
                        </a:defRPr>
                      </a:lvl3pPr>
                      <a:lvl4pPr marL="285704" algn="l" defTabSz="190470" rtl="0" eaLnBrk="1" latinLnBrk="0" hangingPunct="1">
                        <a:defRPr sz="400" kern="1200">
                          <a:solidFill>
                            <a:schemeClr val="dk1"/>
                          </a:solidFill>
                          <a:latin typeface="Acumin Pro"/>
                        </a:defRPr>
                      </a:lvl4pPr>
                      <a:lvl5pPr marL="380939" algn="l" defTabSz="190470" rtl="0" eaLnBrk="1" latinLnBrk="0" hangingPunct="1">
                        <a:defRPr sz="400" kern="1200">
                          <a:solidFill>
                            <a:schemeClr val="dk1"/>
                          </a:solidFill>
                          <a:latin typeface="Acumin Pro"/>
                        </a:defRPr>
                      </a:lvl5pPr>
                      <a:lvl6pPr marL="476174" algn="l" defTabSz="190470" rtl="0" eaLnBrk="1" latinLnBrk="0" hangingPunct="1">
                        <a:defRPr sz="400" kern="1200">
                          <a:solidFill>
                            <a:schemeClr val="dk1"/>
                          </a:solidFill>
                          <a:latin typeface="Acumin Pro"/>
                        </a:defRPr>
                      </a:lvl6pPr>
                      <a:lvl7pPr marL="571409" algn="l" defTabSz="190470" rtl="0" eaLnBrk="1" latinLnBrk="0" hangingPunct="1">
                        <a:defRPr sz="400" kern="1200">
                          <a:solidFill>
                            <a:schemeClr val="dk1"/>
                          </a:solidFill>
                          <a:latin typeface="Acumin Pro"/>
                        </a:defRPr>
                      </a:lvl7pPr>
                      <a:lvl8pPr marL="666643" algn="l" defTabSz="190470" rtl="0" eaLnBrk="1" latinLnBrk="0" hangingPunct="1">
                        <a:defRPr sz="400" kern="1200">
                          <a:solidFill>
                            <a:schemeClr val="dk1"/>
                          </a:solidFill>
                          <a:latin typeface="Acumin Pro"/>
                        </a:defRPr>
                      </a:lvl8pPr>
                      <a:lvl9pPr marL="761878" algn="l" defTabSz="190470" rtl="0" eaLnBrk="1" latinLnBrk="0" hangingPunct="1">
                        <a:defRPr sz="400" kern="1200">
                          <a:solidFill>
                            <a:schemeClr val="dk1"/>
                          </a:solidFill>
                          <a:latin typeface="Acumin Pro"/>
                        </a:defRPr>
                      </a:lvl9pPr>
                    </a:lstStyle>
                    <a:p>
                      <a:pPr algn="ctr"/>
                      <a:r>
                        <a:rPr lang="en-US" sz="2000" dirty="0">
                          <a:solidFill>
                            <a:schemeClr val="tx1"/>
                          </a:solidFill>
                        </a:rPr>
                        <a:t>Calcium Phosphate</a:t>
                      </a:r>
                    </a:p>
                  </a:txBody>
                  <a:tcPr anchor="ctr">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8E7E9"/>
                    </a:solidFill>
                  </a:tcPr>
                </a:tc>
                <a:tc>
                  <a:txBody>
                    <a:bodyPr/>
                    <a:lstStyle/>
                    <a:p>
                      <a:pPr algn="ctr"/>
                      <a:r>
                        <a:rPr lang="en-US" sz="2000" dirty="0">
                          <a:solidFill>
                            <a:schemeClr val="tx1"/>
                          </a:solidFill>
                        </a:rPr>
                        <a:t>Along entire ridge</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E7E9"/>
                    </a:solidFill>
                  </a:tcPr>
                </a:tc>
                <a:extLst>
                  <a:ext uri="{0D108BD9-81ED-4DB2-BD59-A6C34878D82A}">
                    <a16:rowId xmlns:a16="http://schemas.microsoft.com/office/drawing/2014/main" val="2191185400"/>
                  </a:ext>
                </a:extLst>
              </a:tr>
              <a:tr h="557507">
                <a:tc>
                  <a:txBody>
                    <a:bodyPr/>
                    <a:lstStyle>
                      <a:lvl1pPr marL="0" algn="l" defTabSz="190470" rtl="0" eaLnBrk="1" latinLnBrk="0" hangingPunct="1">
                        <a:defRPr sz="400" kern="1200">
                          <a:solidFill>
                            <a:schemeClr val="dk1"/>
                          </a:solidFill>
                          <a:latin typeface="Acumin Pro"/>
                        </a:defRPr>
                      </a:lvl1pPr>
                      <a:lvl2pPr marL="95235" algn="l" defTabSz="190470" rtl="0" eaLnBrk="1" latinLnBrk="0" hangingPunct="1">
                        <a:defRPr sz="400" kern="1200">
                          <a:solidFill>
                            <a:schemeClr val="dk1"/>
                          </a:solidFill>
                          <a:latin typeface="Acumin Pro"/>
                        </a:defRPr>
                      </a:lvl2pPr>
                      <a:lvl3pPr marL="190470" algn="l" defTabSz="190470" rtl="0" eaLnBrk="1" latinLnBrk="0" hangingPunct="1">
                        <a:defRPr sz="400" kern="1200">
                          <a:solidFill>
                            <a:schemeClr val="dk1"/>
                          </a:solidFill>
                          <a:latin typeface="Acumin Pro"/>
                        </a:defRPr>
                      </a:lvl3pPr>
                      <a:lvl4pPr marL="285704" algn="l" defTabSz="190470" rtl="0" eaLnBrk="1" latinLnBrk="0" hangingPunct="1">
                        <a:defRPr sz="400" kern="1200">
                          <a:solidFill>
                            <a:schemeClr val="dk1"/>
                          </a:solidFill>
                          <a:latin typeface="Acumin Pro"/>
                        </a:defRPr>
                      </a:lvl4pPr>
                      <a:lvl5pPr marL="380939" algn="l" defTabSz="190470" rtl="0" eaLnBrk="1" latinLnBrk="0" hangingPunct="1">
                        <a:defRPr sz="400" kern="1200">
                          <a:solidFill>
                            <a:schemeClr val="dk1"/>
                          </a:solidFill>
                          <a:latin typeface="Acumin Pro"/>
                        </a:defRPr>
                      </a:lvl5pPr>
                      <a:lvl6pPr marL="476174" algn="l" defTabSz="190470" rtl="0" eaLnBrk="1" latinLnBrk="0" hangingPunct="1">
                        <a:defRPr sz="400" kern="1200">
                          <a:solidFill>
                            <a:schemeClr val="dk1"/>
                          </a:solidFill>
                          <a:latin typeface="Acumin Pro"/>
                        </a:defRPr>
                      </a:lvl6pPr>
                      <a:lvl7pPr marL="571409" algn="l" defTabSz="190470" rtl="0" eaLnBrk="1" latinLnBrk="0" hangingPunct="1">
                        <a:defRPr sz="400" kern="1200">
                          <a:solidFill>
                            <a:schemeClr val="dk1"/>
                          </a:solidFill>
                          <a:latin typeface="Acumin Pro"/>
                        </a:defRPr>
                      </a:lvl7pPr>
                      <a:lvl8pPr marL="666643" algn="l" defTabSz="190470" rtl="0" eaLnBrk="1" latinLnBrk="0" hangingPunct="1">
                        <a:defRPr sz="400" kern="1200">
                          <a:solidFill>
                            <a:schemeClr val="dk1"/>
                          </a:solidFill>
                          <a:latin typeface="Acumin Pro"/>
                        </a:defRPr>
                      </a:lvl8pPr>
                      <a:lvl9pPr marL="761878" algn="l" defTabSz="190470" rtl="0" eaLnBrk="1" latinLnBrk="0" hangingPunct="1">
                        <a:defRPr sz="400" kern="1200">
                          <a:solidFill>
                            <a:schemeClr val="dk1"/>
                          </a:solidFill>
                          <a:latin typeface="Acumin Pro"/>
                        </a:defRPr>
                      </a:lvl9pPr>
                    </a:lstStyle>
                    <a:p>
                      <a:pPr algn="ctr"/>
                      <a:r>
                        <a:rPr lang="en-US" sz="2000" dirty="0">
                          <a:solidFill>
                            <a:schemeClr val="tx1"/>
                          </a:solidFill>
                        </a:rPr>
                        <a:t>No screws</a:t>
                      </a: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1D1D7"/>
                    </a:solidFill>
                  </a:tcPr>
                </a:tc>
                <a:tc>
                  <a:txBody>
                    <a:bodyPr/>
                    <a:lstStyle>
                      <a:lvl1pPr marL="0" algn="l" defTabSz="190470" rtl="0" eaLnBrk="1" latinLnBrk="0" hangingPunct="1">
                        <a:defRPr sz="400" kern="1200">
                          <a:solidFill>
                            <a:schemeClr val="dk1"/>
                          </a:solidFill>
                          <a:latin typeface="Acumin Pro"/>
                        </a:defRPr>
                      </a:lvl1pPr>
                      <a:lvl2pPr marL="95235" algn="l" defTabSz="190470" rtl="0" eaLnBrk="1" latinLnBrk="0" hangingPunct="1">
                        <a:defRPr sz="400" kern="1200">
                          <a:solidFill>
                            <a:schemeClr val="dk1"/>
                          </a:solidFill>
                          <a:latin typeface="Acumin Pro"/>
                        </a:defRPr>
                      </a:lvl2pPr>
                      <a:lvl3pPr marL="190470" algn="l" defTabSz="190470" rtl="0" eaLnBrk="1" latinLnBrk="0" hangingPunct="1">
                        <a:defRPr sz="400" kern="1200">
                          <a:solidFill>
                            <a:schemeClr val="dk1"/>
                          </a:solidFill>
                          <a:latin typeface="Acumin Pro"/>
                        </a:defRPr>
                      </a:lvl3pPr>
                      <a:lvl4pPr marL="285704" algn="l" defTabSz="190470" rtl="0" eaLnBrk="1" latinLnBrk="0" hangingPunct="1">
                        <a:defRPr sz="400" kern="1200">
                          <a:solidFill>
                            <a:schemeClr val="dk1"/>
                          </a:solidFill>
                          <a:latin typeface="Acumin Pro"/>
                        </a:defRPr>
                      </a:lvl4pPr>
                      <a:lvl5pPr marL="380939" algn="l" defTabSz="190470" rtl="0" eaLnBrk="1" latinLnBrk="0" hangingPunct="1">
                        <a:defRPr sz="400" kern="1200">
                          <a:solidFill>
                            <a:schemeClr val="dk1"/>
                          </a:solidFill>
                          <a:latin typeface="Acumin Pro"/>
                        </a:defRPr>
                      </a:lvl5pPr>
                      <a:lvl6pPr marL="476174" algn="l" defTabSz="190470" rtl="0" eaLnBrk="1" latinLnBrk="0" hangingPunct="1">
                        <a:defRPr sz="400" kern="1200">
                          <a:solidFill>
                            <a:schemeClr val="dk1"/>
                          </a:solidFill>
                          <a:latin typeface="Acumin Pro"/>
                        </a:defRPr>
                      </a:lvl6pPr>
                      <a:lvl7pPr marL="571409" algn="l" defTabSz="190470" rtl="0" eaLnBrk="1" latinLnBrk="0" hangingPunct="1">
                        <a:defRPr sz="400" kern="1200">
                          <a:solidFill>
                            <a:schemeClr val="dk1"/>
                          </a:solidFill>
                          <a:latin typeface="Acumin Pro"/>
                        </a:defRPr>
                      </a:lvl7pPr>
                      <a:lvl8pPr marL="666643" algn="l" defTabSz="190470" rtl="0" eaLnBrk="1" latinLnBrk="0" hangingPunct="1">
                        <a:defRPr sz="400" kern="1200">
                          <a:solidFill>
                            <a:schemeClr val="dk1"/>
                          </a:solidFill>
                          <a:latin typeface="Acumin Pro"/>
                        </a:defRPr>
                      </a:lvl8pPr>
                      <a:lvl9pPr marL="761878" algn="l" defTabSz="190470" rtl="0" eaLnBrk="1" latinLnBrk="0" hangingPunct="1">
                        <a:defRPr sz="400" kern="1200">
                          <a:solidFill>
                            <a:schemeClr val="dk1"/>
                          </a:solidFill>
                          <a:latin typeface="Acumin Pro"/>
                        </a:defRPr>
                      </a:lvl9pPr>
                    </a:lstStyle>
                    <a:p>
                      <a:pPr algn="ctr"/>
                      <a:r>
                        <a:rPr lang="en-US" sz="2000" dirty="0">
                          <a:solidFill>
                            <a:schemeClr val="tx1"/>
                          </a:solidFill>
                        </a:rPr>
                        <a:t>---------------</a:t>
                      </a: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1D1D7"/>
                    </a:solidFill>
                  </a:tcPr>
                </a:tc>
                <a:tc>
                  <a:txBody>
                    <a:bodyPr/>
                    <a:lstStyle>
                      <a:lvl1pPr marL="0" algn="l" defTabSz="190470" rtl="0" eaLnBrk="1" latinLnBrk="0" hangingPunct="1">
                        <a:defRPr sz="400" kern="1200">
                          <a:solidFill>
                            <a:schemeClr val="dk1"/>
                          </a:solidFill>
                          <a:latin typeface="Acumin Pro"/>
                        </a:defRPr>
                      </a:lvl1pPr>
                      <a:lvl2pPr marL="95235" algn="l" defTabSz="190470" rtl="0" eaLnBrk="1" latinLnBrk="0" hangingPunct="1">
                        <a:defRPr sz="400" kern="1200">
                          <a:solidFill>
                            <a:schemeClr val="dk1"/>
                          </a:solidFill>
                          <a:latin typeface="Acumin Pro"/>
                        </a:defRPr>
                      </a:lvl2pPr>
                      <a:lvl3pPr marL="190470" algn="l" defTabSz="190470" rtl="0" eaLnBrk="1" latinLnBrk="0" hangingPunct="1">
                        <a:defRPr sz="400" kern="1200">
                          <a:solidFill>
                            <a:schemeClr val="dk1"/>
                          </a:solidFill>
                          <a:latin typeface="Acumin Pro"/>
                        </a:defRPr>
                      </a:lvl3pPr>
                      <a:lvl4pPr marL="285704" algn="l" defTabSz="190470" rtl="0" eaLnBrk="1" latinLnBrk="0" hangingPunct="1">
                        <a:defRPr sz="400" kern="1200">
                          <a:solidFill>
                            <a:schemeClr val="dk1"/>
                          </a:solidFill>
                          <a:latin typeface="Acumin Pro"/>
                        </a:defRPr>
                      </a:lvl4pPr>
                      <a:lvl5pPr marL="380939" algn="l" defTabSz="190470" rtl="0" eaLnBrk="1" latinLnBrk="0" hangingPunct="1">
                        <a:defRPr sz="400" kern="1200">
                          <a:solidFill>
                            <a:schemeClr val="dk1"/>
                          </a:solidFill>
                          <a:latin typeface="Acumin Pro"/>
                        </a:defRPr>
                      </a:lvl5pPr>
                      <a:lvl6pPr marL="476174" algn="l" defTabSz="190470" rtl="0" eaLnBrk="1" latinLnBrk="0" hangingPunct="1">
                        <a:defRPr sz="400" kern="1200">
                          <a:solidFill>
                            <a:schemeClr val="dk1"/>
                          </a:solidFill>
                          <a:latin typeface="Acumin Pro"/>
                        </a:defRPr>
                      </a:lvl6pPr>
                      <a:lvl7pPr marL="571409" algn="l" defTabSz="190470" rtl="0" eaLnBrk="1" latinLnBrk="0" hangingPunct="1">
                        <a:defRPr sz="400" kern="1200">
                          <a:solidFill>
                            <a:schemeClr val="dk1"/>
                          </a:solidFill>
                          <a:latin typeface="Acumin Pro"/>
                        </a:defRPr>
                      </a:lvl7pPr>
                      <a:lvl8pPr marL="666643" algn="l" defTabSz="190470" rtl="0" eaLnBrk="1" latinLnBrk="0" hangingPunct="1">
                        <a:defRPr sz="400" kern="1200">
                          <a:solidFill>
                            <a:schemeClr val="dk1"/>
                          </a:solidFill>
                          <a:latin typeface="Acumin Pro"/>
                        </a:defRPr>
                      </a:lvl8pPr>
                      <a:lvl9pPr marL="761878" algn="l" defTabSz="190470" rtl="0" eaLnBrk="1" latinLnBrk="0" hangingPunct="1">
                        <a:defRPr sz="400" kern="1200">
                          <a:solidFill>
                            <a:schemeClr val="dk1"/>
                          </a:solidFill>
                          <a:latin typeface="Acumin Pro"/>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a:t>
                      </a:r>
                    </a:p>
                  </a:txBody>
                  <a:tcPr anchor="ctr">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1D1D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a:t>
                      </a:r>
                    </a:p>
                  </a:txBody>
                  <a:tcPr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F1D1D7"/>
                    </a:solidFill>
                  </a:tcPr>
                </a:tc>
                <a:extLst>
                  <a:ext uri="{0D108BD9-81ED-4DB2-BD59-A6C34878D82A}">
                    <a16:rowId xmlns:a16="http://schemas.microsoft.com/office/drawing/2014/main" val="1077592766"/>
                  </a:ext>
                </a:extLst>
              </a:tr>
            </a:tbl>
          </a:graphicData>
        </a:graphic>
      </p:graphicFrame>
      <p:grpSp>
        <p:nvGrpSpPr>
          <p:cNvPr id="1037" name="Group 1036">
            <a:extLst>
              <a:ext uri="{FF2B5EF4-FFF2-40B4-BE49-F238E27FC236}">
                <a16:creationId xmlns:a16="http://schemas.microsoft.com/office/drawing/2014/main" id="{87954F79-96F4-4E3F-68EB-6EE015D98801}"/>
              </a:ext>
            </a:extLst>
          </p:cNvPr>
          <p:cNvGrpSpPr/>
          <p:nvPr/>
        </p:nvGrpSpPr>
        <p:grpSpPr>
          <a:xfrm>
            <a:off x="-7678762" y="2113266"/>
            <a:ext cx="6422388" cy="2373561"/>
            <a:chOff x="-6823128" y="3656593"/>
            <a:chExt cx="6422388" cy="2373561"/>
          </a:xfrm>
        </p:grpSpPr>
        <p:graphicFrame>
          <p:nvGraphicFramePr>
            <p:cNvPr id="1039" name="Table 6">
              <a:extLst>
                <a:ext uri="{FF2B5EF4-FFF2-40B4-BE49-F238E27FC236}">
                  <a16:creationId xmlns:a16="http://schemas.microsoft.com/office/drawing/2014/main" id="{9E74DF8B-D37C-571E-8E9C-D3DD3EE44C7B}"/>
                </a:ext>
              </a:extLst>
            </p:cNvPr>
            <p:cNvGraphicFramePr>
              <a:graphicFrameLocks/>
            </p:cNvGraphicFramePr>
            <p:nvPr>
              <p:extLst>
                <p:ext uri="{D42A27DB-BD31-4B8C-83A1-F6EECF244321}">
                  <p14:modId xmlns:p14="http://schemas.microsoft.com/office/powerpoint/2010/main" val="838231492"/>
                </p:ext>
              </p:extLst>
            </p:nvPr>
          </p:nvGraphicFramePr>
          <p:xfrm>
            <a:off x="-6823128" y="3656593"/>
            <a:ext cx="6422388" cy="2373561"/>
          </p:xfrm>
          <a:graphic>
            <a:graphicData uri="http://schemas.openxmlformats.org/drawingml/2006/table">
              <a:tbl>
                <a:tblPr firstRow="1" bandRow="1"/>
                <a:tblGrid>
                  <a:gridCol w="1605597">
                    <a:extLst>
                      <a:ext uri="{9D8B030D-6E8A-4147-A177-3AD203B41FA5}">
                        <a16:colId xmlns:a16="http://schemas.microsoft.com/office/drawing/2014/main" val="656501114"/>
                      </a:ext>
                    </a:extLst>
                  </a:gridCol>
                  <a:gridCol w="1605597">
                    <a:extLst>
                      <a:ext uri="{9D8B030D-6E8A-4147-A177-3AD203B41FA5}">
                        <a16:colId xmlns:a16="http://schemas.microsoft.com/office/drawing/2014/main" val="1036117840"/>
                      </a:ext>
                    </a:extLst>
                  </a:gridCol>
                  <a:gridCol w="1605597">
                    <a:extLst>
                      <a:ext uri="{9D8B030D-6E8A-4147-A177-3AD203B41FA5}">
                        <a16:colId xmlns:a16="http://schemas.microsoft.com/office/drawing/2014/main" val="3818229770"/>
                      </a:ext>
                    </a:extLst>
                  </a:gridCol>
                  <a:gridCol w="1605597">
                    <a:extLst>
                      <a:ext uri="{9D8B030D-6E8A-4147-A177-3AD203B41FA5}">
                        <a16:colId xmlns:a16="http://schemas.microsoft.com/office/drawing/2014/main" val="1803892411"/>
                      </a:ext>
                    </a:extLst>
                  </a:gridCol>
                </a:tblGrid>
                <a:tr h="678309">
                  <a:tc>
                    <a:txBody>
                      <a:bodyPr/>
                      <a:lstStyle>
                        <a:lvl1pPr marL="0" algn="l" defTabSz="190470" rtl="0" eaLnBrk="1" latinLnBrk="0" hangingPunct="1">
                          <a:defRPr sz="400" b="1" kern="1200">
                            <a:solidFill>
                              <a:schemeClr val="lt1"/>
                            </a:solidFill>
                            <a:latin typeface="Acumin Pro"/>
                          </a:defRPr>
                        </a:lvl1pPr>
                        <a:lvl2pPr marL="95235" algn="l" defTabSz="190470" rtl="0" eaLnBrk="1" latinLnBrk="0" hangingPunct="1">
                          <a:defRPr sz="400" b="1" kern="1200">
                            <a:solidFill>
                              <a:schemeClr val="lt1"/>
                            </a:solidFill>
                            <a:latin typeface="Acumin Pro"/>
                          </a:defRPr>
                        </a:lvl2pPr>
                        <a:lvl3pPr marL="190470" algn="l" defTabSz="190470" rtl="0" eaLnBrk="1" latinLnBrk="0" hangingPunct="1">
                          <a:defRPr sz="400" b="1" kern="1200">
                            <a:solidFill>
                              <a:schemeClr val="lt1"/>
                            </a:solidFill>
                            <a:latin typeface="Acumin Pro"/>
                          </a:defRPr>
                        </a:lvl3pPr>
                        <a:lvl4pPr marL="285704" algn="l" defTabSz="190470" rtl="0" eaLnBrk="1" latinLnBrk="0" hangingPunct="1">
                          <a:defRPr sz="400" b="1" kern="1200">
                            <a:solidFill>
                              <a:schemeClr val="lt1"/>
                            </a:solidFill>
                            <a:latin typeface="Acumin Pro"/>
                          </a:defRPr>
                        </a:lvl4pPr>
                        <a:lvl5pPr marL="380939" algn="l" defTabSz="190470" rtl="0" eaLnBrk="1" latinLnBrk="0" hangingPunct="1">
                          <a:defRPr sz="400" b="1" kern="1200">
                            <a:solidFill>
                              <a:schemeClr val="lt1"/>
                            </a:solidFill>
                            <a:latin typeface="Acumin Pro"/>
                          </a:defRPr>
                        </a:lvl5pPr>
                        <a:lvl6pPr marL="476174" algn="l" defTabSz="190470" rtl="0" eaLnBrk="1" latinLnBrk="0" hangingPunct="1">
                          <a:defRPr sz="400" b="1" kern="1200">
                            <a:solidFill>
                              <a:schemeClr val="lt1"/>
                            </a:solidFill>
                            <a:latin typeface="Acumin Pro"/>
                          </a:defRPr>
                        </a:lvl6pPr>
                        <a:lvl7pPr marL="571409" algn="l" defTabSz="190470" rtl="0" eaLnBrk="1" latinLnBrk="0" hangingPunct="1">
                          <a:defRPr sz="400" b="1" kern="1200">
                            <a:solidFill>
                              <a:schemeClr val="lt1"/>
                            </a:solidFill>
                            <a:latin typeface="Acumin Pro"/>
                          </a:defRPr>
                        </a:lvl7pPr>
                        <a:lvl8pPr marL="666643" algn="l" defTabSz="190470" rtl="0" eaLnBrk="1" latinLnBrk="0" hangingPunct="1">
                          <a:defRPr sz="400" b="1" kern="1200">
                            <a:solidFill>
                              <a:schemeClr val="lt1"/>
                            </a:solidFill>
                            <a:latin typeface="Acumin Pro"/>
                          </a:defRPr>
                        </a:lvl8pPr>
                        <a:lvl9pPr marL="761878" algn="l" defTabSz="190470" rtl="0" eaLnBrk="1" latinLnBrk="0" hangingPunct="1">
                          <a:defRPr sz="400" b="1" kern="1200">
                            <a:solidFill>
                              <a:schemeClr val="lt1"/>
                            </a:solidFill>
                            <a:latin typeface="Acumin Pro"/>
                          </a:defRPr>
                        </a:lvl9pPr>
                      </a:lstStyle>
                      <a:p>
                        <a:pPr algn="ctr"/>
                        <a:r>
                          <a:rPr lang="en-US" sz="2000" dirty="0">
                            <a:solidFill>
                              <a:schemeClr val="bg1"/>
                            </a:solidFill>
                          </a:rPr>
                          <a:t>Screws</a:t>
                        </a:r>
                      </a:p>
                    </a:txBody>
                    <a:tcPr>
                      <a:lnL w="12700" cmpd="sng">
                        <a:solidFill>
                          <a:srgbClr val="000000"/>
                        </a:solidFill>
                      </a:lnL>
                      <a:lnR w="12700" cmpd="sng">
                        <a:solidFill>
                          <a:srgbClr val="000000"/>
                        </a:solidFill>
                      </a:lnR>
                      <a:lnT w="12700" cmpd="sng">
                        <a:solidFill>
                          <a:srgbClr val="000000"/>
                        </a:solidFill>
                      </a:lnT>
                      <a:lnB w="38100" cmpd="sng">
                        <a:solidFill>
                          <a:srgbClr val="000000"/>
                        </a:solidFill>
                      </a:lnB>
                      <a:lnTlToBr w="12700" cmpd="sng">
                        <a:noFill/>
                        <a:prstDash val="solid"/>
                      </a:lnTlToBr>
                      <a:lnBlToTr w="12700" cmpd="sng">
                        <a:noFill/>
                        <a:prstDash val="solid"/>
                      </a:lnBlToTr>
                      <a:solidFill>
                        <a:srgbClr val="A90433"/>
                      </a:solidFill>
                    </a:tcPr>
                  </a:tc>
                  <a:tc>
                    <a:txBody>
                      <a:bodyPr/>
                      <a:lstStyle>
                        <a:lvl1pPr marL="0" algn="l" defTabSz="190470" rtl="0" eaLnBrk="1" latinLnBrk="0" hangingPunct="1">
                          <a:defRPr sz="400" b="1" kern="1200">
                            <a:solidFill>
                              <a:schemeClr val="lt1"/>
                            </a:solidFill>
                            <a:latin typeface="Acumin Pro"/>
                          </a:defRPr>
                        </a:lvl1pPr>
                        <a:lvl2pPr marL="95235" algn="l" defTabSz="190470" rtl="0" eaLnBrk="1" latinLnBrk="0" hangingPunct="1">
                          <a:defRPr sz="400" b="1" kern="1200">
                            <a:solidFill>
                              <a:schemeClr val="lt1"/>
                            </a:solidFill>
                            <a:latin typeface="Acumin Pro"/>
                          </a:defRPr>
                        </a:lvl2pPr>
                        <a:lvl3pPr marL="190470" algn="l" defTabSz="190470" rtl="0" eaLnBrk="1" latinLnBrk="0" hangingPunct="1">
                          <a:defRPr sz="400" b="1" kern="1200">
                            <a:solidFill>
                              <a:schemeClr val="lt1"/>
                            </a:solidFill>
                            <a:latin typeface="Acumin Pro"/>
                          </a:defRPr>
                        </a:lvl3pPr>
                        <a:lvl4pPr marL="285704" algn="l" defTabSz="190470" rtl="0" eaLnBrk="1" latinLnBrk="0" hangingPunct="1">
                          <a:defRPr sz="400" b="1" kern="1200">
                            <a:solidFill>
                              <a:schemeClr val="lt1"/>
                            </a:solidFill>
                            <a:latin typeface="Acumin Pro"/>
                          </a:defRPr>
                        </a:lvl4pPr>
                        <a:lvl5pPr marL="380939" algn="l" defTabSz="190470" rtl="0" eaLnBrk="1" latinLnBrk="0" hangingPunct="1">
                          <a:defRPr sz="400" b="1" kern="1200">
                            <a:solidFill>
                              <a:schemeClr val="lt1"/>
                            </a:solidFill>
                            <a:latin typeface="Acumin Pro"/>
                          </a:defRPr>
                        </a:lvl5pPr>
                        <a:lvl6pPr marL="476174" algn="l" defTabSz="190470" rtl="0" eaLnBrk="1" latinLnBrk="0" hangingPunct="1">
                          <a:defRPr sz="400" b="1" kern="1200">
                            <a:solidFill>
                              <a:schemeClr val="lt1"/>
                            </a:solidFill>
                            <a:latin typeface="Acumin Pro"/>
                          </a:defRPr>
                        </a:lvl6pPr>
                        <a:lvl7pPr marL="571409" algn="l" defTabSz="190470" rtl="0" eaLnBrk="1" latinLnBrk="0" hangingPunct="1">
                          <a:defRPr sz="400" b="1" kern="1200">
                            <a:solidFill>
                              <a:schemeClr val="lt1"/>
                            </a:solidFill>
                            <a:latin typeface="Acumin Pro"/>
                          </a:defRPr>
                        </a:lvl7pPr>
                        <a:lvl8pPr marL="666643" algn="l" defTabSz="190470" rtl="0" eaLnBrk="1" latinLnBrk="0" hangingPunct="1">
                          <a:defRPr sz="400" b="1" kern="1200">
                            <a:solidFill>
                              <a:schemeClr val="lt1"/>
                            </a:solidFill>
                            <a:latin typeface="Acumin Pro"/>
                          </a:defRPr>
                        </a:lvl8pPr>
                        <a:lvl9pPr marL="761878" algn="l" defTabSz="190470" rtl="0" eaLnBrk="1" latinLnBrk="0" hangingPunct="1">
                          <a:defRPr sz="400" b="1" kern="1200">
                            <a:solidFill>
                              <a:schemeClr val="lt1"/>
                            </a:solidFill>
                            <a:latin typeface="Acumin Pro"/>
                          </a:defRPr>
                        </a:lvl9pPr>
                      </a:lstStyle>
                      <a:p>
                        <a:pPr algn="ctr"/>
                        <a:r>
                          <a:rPr lang="en-US" sz="2000" dirty="0">
                            <a:solidFill>
                              <a:schemeClr val="bg1"/>
                            </a:solidFill>
                          </a:rPr>
                          <a:t>Porosity</a:t>
                        </a:r>
                      </a:p>
                    </a:txBody>
                    <a:tcPr>
                      <a:lnL w="12700" cmpd="sng">
                        <a:solidFill>
                          <a:srgbClr val="000000"/>
                        </a:solidFill>
                      </a:lnL>
                      <a:lnR w="12700" cmpd="sng">
                        <a:solidFill>
                          <a:srgbClr val="000000"/>
                        </a:solidFill>
                      </a:lnR>
                      <a:lnT w="12700" cmpd="sng">
                        <a:solidFill>
                          <a:srgbClr val="000000"/>
                        </a:solidFill>
                      </a:lnT>
                      <a:lnB w="38100" cmpd="sng">
                        <a:solidFill>
                          <a:srgbClr val="000000"/>
                        </a:solidFill>
                      </a:lnB>
                      <a:lnTlToBr w="12700" cmpd="sng">
                        <a:noFill/>
                        <a:prstDash val="solid"/>
                      </a:lnTlToBr>
                      <a:lnBlToTr w="12700" cmpd="sng">
                        <a:noFill/>
                        <a:prstDash val="solid"/>
                      </a:lnBlToTr>
                      <a:solidFill>
                        <a:srgbClr val="A90433"/>
                      </a:solidFill>
                    </a:tcPr>
                  </a:tc>
                  <a:tc>
                    <a:txBody>
                      <a:bodyPr/>
                      <a:lstStyle>
                        <a:lvl1pPr marL="0" algn="l" defTabSz="190470" rtl="0" eaLnBrk="1" latinLnBrk="0" hangingPunct="1">
                          <a:defRPr sz="400" b="1" kern="1200">
                            <a:solidFill>
                              <a:schemeClr val="lt1"/>
                            </a:solidFill>
                            <a:latin typeface="Acumin Pro"/>
                          </a:defRPr>
                        </a:lvl1pPr>
                        <a:lvl2pPr marL="95235" algn="l" defTabSz="190470" rtl="0" eaLnBrk="1" latinLnBrk="0" hangingPunct="1">
                          <a:defRPr sz="400" b="1" kern="1200">
                            <a:solidFill>
                              <a:schemeClr val="lt1"/>
                            </a:solidFill>
                            <a:latin typeface="Acumin Pro"/>
                          </a:defRPr>
                        </a:lvl2pPr>
                        <a:lvl3pPr marL="190470" algn="l" defTabSz="190470" rtl="0" eaLnBrk="1" latinLnBrk="0" hangingPunct="1">
                          <a:defRPr sz="400" b="1" kern="1200">
                            <a:solidFill>
                              <a:schemeClr val="lt1"/>
                            </a:solidFill>
                            <a:latin typeface="Acumin Pro"/>
                          </a:defRPr>
                        </a:lvl3pPr>
                        <a:lvl4pPr marL="285704" algn="l" defTabSz="190470" rtl="0" eaLnBrk="1" latinLnBrk="0" hangingPunct="1">
                          <a:defRPr sz="400" b="1" kern="1200">
                            <a:solidFill>
                              <a:schemeClr val="lt1"/>
                            </a:solidFill>
                            <a:latin typeface="Acumin Pro"/>
                          </a:defRPr>
                        </a:lvl4pPr>
                        <a:lvl5pPr marL="380939" algn="l" defTabSz="190470" rtl="0" eaLnBrk="1" latinLnBrk="0" hangingPunct="1">
                          <a:defRPr sz="400" b="1" kern="1200">
                            <a:solidFill>
                              <a:schemeClr val="lt1"/>
                            </a:solidFill>
                            <a:latin typeface="Acumin Pro"/>
                          </a:defRPr>
                        </a:lvl5pPr>
                        <a:lvl6pPr marL="476174" algn="l" defTabSz="190470" rtl="0" eaLnBrk="1" latinLnBrk="0" hangingPunct="1">
                          <a:defRPr sz="400" b="1" kern="1200">
                            <a:solidFill>
                              <a:schemeClr val="lt1"/>
                            </a:solidFill>
                            <a:latin typeface="Acumin Pro"/>
                          </a:defRPr>
                        </a:lvl6pPr>
                        <a:lvl7pPr marL="571409" algn="l" defTabSz="190470" rtl="0" eaLnBrk="1" latinLnBrk="0" hangingPunct="1">
                          <a:defRPr sz="400" b="1" kern="1200">
                            <a:solidFill>
                              <a:schemeClr val="lt1"/>
                            </a:solidFill>
                            <a:latin typeface="Acumin Pro"/>
                          </a:defRPr>
                        </a:lvl7pPr>
                        <a:lvl8pPr marL="666643" algn="l" defTabSz="190470" rtl="0" eaLnBrk="1" latinLnBrk="0" hangingPunct="1">
                          <a:defRPr sz="400" b="1" kern="1200">
                            <a:solidFill>
                              <a:schemeClr val="lt1"/>
                            </a:solidFill>
                            <a:latin typeface="Acumin Pro"/>
                          </a:defRPr>
                        </a:lvl8pPr>
                        <a:lvl9pPr marL="761878" algn="l" defTabSz="190470" rtl="0" eaLnBrk="1" latinLnBrk="0" hangingPunct="1">
                          <a:defRPr sz="400" b="1" kern="1200">
                            <a:solidFill>
                              <a:schemeClr val="lt1"/>
                            </a:solidFill>
                            <a:latin typeface="Acumin Pro"/>
                          </a:defRPr>
                        </a:lvl9pPr>
                      </a:lstStyle>
                      <a:p>
                        <a:pPr algn="ctr"/>
                        <a:r>
                          <a:rPr lang="en-US" sz="2000" dirty="0">
                            <a:solidFill>
                              <a:schemeClr val="bg1"/>
                            </a:solidFill>
                          </a:rPr>
                          <a:t>Core Materials</a:t>
                        </a:r>
                      </a:p>
                    </a:txBody>
                    <a:tcPr>
                      <a:lnL w="12700" cmpd="sng">
                        <a:solidFill>
                          <a:srgbClr val="000000"/>
                        </a:solidFill>
                      </a:lnL>
                      <a:lnR w="12700" cmpd="sng">
                        <a:solidFill>
                          <a:srgbClr val="000000"/>
                        </a:solidFill>
                      </a:lnR>
                      <a:lnT w="12700" cmpd="sng">
                        <a:solidFill>
                          <a:srgbClr val="000000"/>
                        </a:solidFill>
                      </a:lnT>
                      <a:lnB w="38100" cmpd="sng">
                        <a:solidFill>
                          <a:srgbClr val="000000"/>
                        </a:solidFill>
                      </a:lnB>
                      <a:lnTlToBr w="12700" cmpd="sng">
                        <a:noFill/>
                        <a:prstDash val="solid"/>
                      </a:lnTlToBr>
                      <a:lnBlToTr w="12700" cmpd="sng">
                        <a:noFill/>
                        <a:prstDash val="solid"/>
                      </a:lnBlToTr>
                      <a:solidFill>
                        <a:srgbClr val="A90433"/>
                      </a:solidFill>
                    </a:tcPr>
                  </a:tc>
                  <a:tc>
                    <a:txBody>
                      <a:bodyPr/>
                      <a:lstStyle>
                        <a:lvl1pPr marL="0" algn="l" defTabSz="190470" rtl="0" eaLnBrk="1" latinLnBrk="0" hangingPunct="1">
                          <a:defRPr sz="400" b="1" kern="1200">
                            <a:solidFill>
                              <a:schemeClr val="lt1"/>
                            </a:solidFill>
                            <a:latin typeface="Acumin Pro"/>
                          </a:defRPr>
                        </a:lvl1pPr>
                        <a:lvl2pPr marL="95235" algn="l" defTabSz="190470" rtl="0" eaLnBrk="1" latinLnBrk="0" hangingPunct="1">
                          <a:defRPr sz="400" b="1" kern="1200">
                            <a:solidFill>
                              <a:schemeClr val="lt1"/>
                            </a:solidFill>
                            <a:latin typeface="Acumin Pro"/>
                          </a:defRPr>
                        </a:lvl2pPr>
                        <a:lvl3pPr marL="190470" algn="l" defTabSz="190470" rtl="0" eaLnBrk="1" latinLnBrk="0" hangingPunct="1">
                          <a:defRPr sz="400" b="1" kern="1200">
                            <a:solidFill>
                              <a:schemeClr val="lt1"/>
                            </a:solidFill>
                            <a:latin typeface="Acumin Pro"/>
                          </a:defRPr>
                        </a:lvl3pPr>
                        <a:lvl4pPr marL="285704" algn="l" defTabSz="190470" rtl="0" eaLnBrk="1" latinLnBrk="0" hangingPunct="1">
                          <a:defRPr sz="400" b="1" kern="1200">
                            <a:solidFill>
                              <a:schemeClr val="lt1"/>
                            </a:solidFill>
                            <a:latin typeface="Acumin Pro"/>
                          </a:defRPr>
                        </a:lvl4pPr>
                        <a:lvl5pPr marL="380939" algn="l" defTabSz="190470" rtl="0" eaLnBrk="1" latinLnBrk="0" hangingPunct="1">
                          <a:defRPr sz="400" b="1" kern="1200">
                            <a:solidFill>
                              <a:schemeClr val="lt1"/>
                            </a:solidFill>
                            <a:latin typeface="Acumin Pro"/>
                          </a:defRPr>
                        </a:lvl5pPr>
                        <a:lvl6pPr marL="476174" algn="l" defTabSz="190470" rtl="0" eaLnBrk="1" latinLnBrk="0" hangingPunct="1">
                          <a:defRPr sz="400" b="1" kern="1200">
                            <a:solidFill>
                              <a:schemeClr val="lt1"/>
                            </a:solidFill>
                            <a:latin typeface="Acumin Pro"/>
                          </a:defRPr>
                        </a:lvl6pPr>
                        <a:lvl7pPr marL="571409" algn="l" defTabSz="190470" rtl="0" eaLnBrk="1" latinLnBrk="0" hangingPunct="1">
                          <a:defRPr sz="400" b="1" kern="1200">
                            <a:solidFill>
                              <a:schemeClr val="lt1"/>
                            </a:solidFill>
                            <a:latin typeface="Acumin Pro"/>
                          </a:defRPr>
                        </a:lvl7pPr>
                        <a:lvl8pPr marL="666643" algn="l" defTabSz="190470" rtl="0" eaLnBrk="1" latinLnBrk="0" hangingPunct="1">
                          <a:defRPr sz="400" b="1" kern="1200">
                            <a:solidFill>
                              <a:schemeClr val="lt1"/>
                            </a:solidFill>
                            <a:latin typeface="Acumin Pro"/>
                          </a:defRPr>
                        </a:lvl8pPr>
                        <a:lvl9pPr marL="761878" algn="l" defTabSz="190470" rtl="0" eaLnBrk="1" latinLnBrk="0" hangingPunct="1">
                          <a:defRPr sz="400" b="1" kern="1200">
                            <a:solidFill>
                              <a:schemeClr val="lt1"/>
                            </a:solidFill>
                            <a:latin typeface="Acumin Pro"/>
                          </a:defRPr>
                        </a:lvl9pPr>
                      </a:lstStyle>
                      <a:p>
                        <a:pPr algn="ctr"/>
                        <a:r>
                          <a:rPr lang="en-US" sz="2000" dirty="0">
                            <a:solidFill>
                              <a:schemeClr val="bg1"/>
                            </a:solidFill>
                          </a:rPr>
                          <a:t>Defect</a:t>
                        </a:r>
                      </a:p>
                    </a:txBody>
                    <a:tcPr>
                      <a:lnL w="12700" cmpd="sng">
                        <a:solidFill>
                          <a:srgbClr val="000000"/>
                        </a:solidFill>
                      </a:lnL>
                      <a:lnR w="12700" cmpd="sng">
                        <a:solidFill>
                          <a:srgbClr val="000000"/>
                        </a:solidFill>
                      </a:lnR>
                      <a:lnT w="12700" cmpd="sng">
                        <a:solidFill>
                          <a:srgbClr val="000000"/>
                        </a:solidFill>
                      </a:lnT>
                      <a:lnB w="38100" cmpd="sng">
                        <a:solidFill>
                          <a:srgbClr val="000000"/>
                        </a:solidFill>
                      </a:lnB>
                      <a:lnTlToBr w="12700" cmpd="sng">
                        <a:noFill/>
                        <a:prstDash val="solid"/>
                      </a:lnTlToBr>
                      <a:lnBlToTr w="12700" cmpd="sng">
                        <a:noFill/>
                        <a:prstDash val="solid"/>
                      </a:lnBlToTr>
                      <a:solidFill>
                        <a:srgbClr val="A90433"/>
                      </a:solidFill>
                    </a:tcPr>
                  </a:tc>
                  <a:extLst>
                    <a:ext uri="{0D108BD9-81ED-4DB2-BD59-A6C34878D82A}">
                      <a16:rowId xmlns:a16="http://schemas.microsoft.com/office/drawing/2014/main" val="2912045854"/>
                    </a:ext>
                  </a:extLst>
                </a:tr>
                <a:tr h="557507">
                  <a:tc>
                    <a:txBody>
                      <a:bodyPr/>
                      <a:lstStyle>
                        <a:lvl1pPr marL="0" algn="l" defTabSz="190470" rtl="0" eaLnBrk="1" latinLnBrk="0" hangingPunct="1">
                          <a:defRPr sz="400" kern="1200">
                            <a:solidFill>
                              <a:schemeClr val="dk1"/>
                            </a:solidFill>
                            <a:latin typeface="Acumin Pro"/>
                          </a:defRPr>
                        </a:lvl1pPr>
                        <a:lvl2pPr marL="95235" algn="l" defTabSz="190470" rtl="0" eaLnBrk="1" latinLnBrk="0" hangingPunct="1">
                          <a:defRPr sz="400" kern="1200">
                            <a:solidFill>
                              <a:schemeClr val="dk1"/>
                            </a:solidFill>
                            <a:latin typeface="Acumin Pro"/>
                          </a:defRPr>
                        </a:lvl2pPr>
                        <a:lvl3pPr marL="190470" algn="l" defTabSz="190470" rtl="0" eaLnBrk="1" latinLnBrk="0" hangingPunct="1">
                          <a:defRPr sz="400" kern="1200">
                            <a:solidFill>
                              <a:schemeClr val="dk1"/>
                            </a:solidFill>
                            <a:latin typeface="Acumin Pro"/>
                          </a:defRPr>
                        </a:lvl3pPr>
                        <a:lvl4pPr marL="285704" algn="l" defTabSz="190470" rtl="0" eaLnBrk="1" latinLnBrk="0" hangingPunct="1">
                          <a:defRPr sz="400" kern="1200">
                            <a:solidFill>
                              <a:schemeClr val="dk1"/>
                            </a:solidFill>
                            <a:latin typeface="Acumin Pro"/>
                          </a:defRPr>
                        </a:lvl4pPr>
                        <a:lvl5pPr marL="380939" algn="l" defTabSz="190470" rtl="0" eaLnBrk="1" latinLnBrk="0" hangingPunct="1">
                          <a:defRPr sz="400" kern="1200">
                            <a:solidFill>
                              <a:schemeClr val="dk1"/>
                            </a:solidFill>
                            <a:latin typeface="Acumin Pro"/>
                          </a:defRPr>
                        </a:lvl5pPr>
                        <a:lvl6pPr marL="476174" algn="l" defTabSz="190470" rtl="0" eaLnBrk="1" latinLnBrk="0" hangingPunct="1">
                          <a:defRPr sz="400" kern="1200">
                            <a:solidFill>
                              <a:schemeClr val="dk1"/>
                            </a:solidFill>
                            <a:latin typeface="Acumin Pro"/>
                          </a:defRPr>
                        </a:lvl6pPr>
                        <a:lvl7pPr marL="571409" algn="l" defTabSz="190470" rtl="0" eaLnBrk="1" latinLnBrk="0" hangingPunct="1">
                          <a:defRPr sz="400" kern="1200">
                            <a:solidFill>
                              <a:schemeClr val="dk1"/>
                            </a:solidFill>
                            <a:latin typeface="Acumin Pro"/>
                          </a:defRPr>
                        </a:lvl7pPr>
                        <a:lvl8pPr marL="666643" algn="l" defTabSz="190470" rtl="0" eaLnBrk="1" latinLnBrk="0" hangingPunct="1">
                          <a:defRPr sz="400" kern="1200">
                            <a:solidFill>
                              <a:schemeClr val="dk1"/>
                            </a:solidFill>
                            <a:latin typeface="Acumin Pro"/>
                          </a:defRPr>
                        </a:lvl8pPr>
                        <a:lvl9pPr marL="761878" algn="l" defTabSz="190470" rtl="0" eaLnBrk="1" latinLnBrk="0" hangingPunct="1">
                          <a:defRPr sz="400" kern="1200">
                            <a:solidFill>
                              <a:schemeClr val="dk1"/>
                            </a:solidFill>
                            <a:latin typeface="Acumin Pro"/>
                          </a:defRPr>
                        </a:lvl9pPr>
                      </a:lstStyle>
                      <a:p>
                        <a:endParaRPr lang="en-US" sz="2000" dirty="0">
                          <a:solidFill>
                            <a:schemeClr val="tx1"/>
                          </a:solidFill>
                        </a:endParaRPr>
                      </a:p>
                    </a:txBody>
                    <a:tcPr>
                      <a:lnL w="12700" cmpd="sng">
                        <a:solidFill>
                          <a:srgbClr val="000000"/>
                        </a:solidFill>
                      </a:lnL>
                      <a:lnR w="12700" cmpd="sng">
                        <a:solidFill>
                          <a:srgbClr val="000000"/>
                        </a:solidFill>
                      </a:lnR>
                      <a:lnT w="38100" cmpd="sng">
                        <a:solidFill>
                          <a:srgbClr val="000000"/>
                        </a:solidFill>
                      </a:lnT>
                      <a:lnB w="12700" cmpd="sng">
                        <a:solidFill>
                          <a:srgbClr val="000000"/>
                        </a:solidFill>
                      </a:lnB>
                      <a:lnTlToBr w="12700" cmpd="sng">
                        <a:noFill/>
                        <a:prstDash val="solid"/>
                      </a:lnTlToBr>
                      <a:lnBlToTr w="12700" cmpd="sng">
                        <a:noFill/>
                        <a:prstDash val="solid"/>
                      </a:lnBlToTr>
                      <a:solidFill>
                        <a:srgbClr val="F1D1D7"/>
                      </a:solidFill>
                    </a:tcPr>
                  </a:tc>
                  <a:tc>
                    <a:txBody>
                      <a:bodyPr/>
                      <a:lstStyle>
                        <a:lvl1pPr marL="0" algn="l" defTabSz="190470" rtl="0" eaLnBrk="1" latinLnBrk="0" hangingPunct="1">
                          <a:defRPr sz="400" kern="1200">
                            <a:solidFill>
                              <a:schemeClr val="dk1"/>
                            </a:solidFill>
                            <a:latin typeface="Acumin Pro"/>
                          </a:defRPr>
                        </a:lvl1pPr>
                        <a:lvl2pPr marL="95235" algn="l" defTabSz="190470" rtl="0" eaLnBrk="1" latinLnBrk="0" hangingPunct="1">
                          <a:defRPr sz="400" kern="1200">
                            <a:solidFill>
                              <a:schemeClr val="dk1"/>
                            </a:solidFill>
                            <a:latin typeface="Acumin Pro"/>
                          </a:defRPr>
                        </a:lvl2pPr>
                        <a:lvl3pPr marL="190470" algn="l" defTabSz="190470" rtl="0" eaLnBrk="1" latinLnBrk="0" hangingPunct="1">
                          <a:defRPr sz="400" kern="1200">
                            <a:solidFill>
                              <a:schemeClr val="dk1"/>
                            </a:solidFill>
                            <a:latin typeface="Acumin Pro"/>
                          </a:defRPr>
                        </a:lvl3pPr>
                        <a:lvl4pPr marL="285704" algn="l" defTabSz="190470" rtl="0" eaLnBrk="1" latinLnBrk="0" hangingPunct="1">
                          <a:defRPr sz="400" kern="1200">
                            <a:solidFill>
                              <a:schemeClr val="dk1"/>
                            </a:solidFill>
                            <a:latin typeface="Acumin Pro"/>
                          </a:defRPr>
                        </a:lvl4pPr>
                        <a:lvl5pPr marL="380939" algn="l" defTabSz="190470" rtl="0" eaLnBrk="1" latinLnBrk="0" hangingPunct="1">
                          <a:defRPr sz="400" kern="1200">
                            <a:solidFill>
                              <a:schemeClr val="dk1"/>
                            </a:solidFill>
                            <a:latin typeface="Acumin Pro"/>
                          </a:defRPr>
                        </a:lvl5pPr>
                        <a:lvl6pPr marL="476174" algn="l" defTabSz="190470" rtl="0" eaLnBrk="1" latinLnBrk="0" hangingPunct="1">
                          <a:defRPr sz="400" kern="1200">
                            <a:solidFill>
                              <a:schemeClr val="dk1"/>
                            </a:solidFill>
                            <a:latin typeface="Acumin Pro"/>
                          </a:defRPr>
                        </a:lvl6pPr>
                        <a:lvl7pPr marL="571409" algn="l" defTabSz="190470" rtl="0" eaLnBrk="1" latinLnBrk="0" hangingPunct="1">
                          <a:defRPr sz="400" kern="1200">
                            <a:solidFill>
                              <a:schemeClr val="dk1"/>
                            </a:solidFill>
                            <a:latin typeface="Acumin Pro"/>
                          </a:defRPr>
                        </a:lvl7pPr>
                        <a:lvl8pPr marL="666643" algn="l" defTabSz="190470" rtl="0" eaLnBrk="1" latinLnBrk="0" hangingPunct="1">
                          <a:defRPr sz="400" kern="1200">
                            <a:solidFill>
                              <a:schemeClr val="dk1"/>
                            </a:solidFill>
                            <a:latin typeface="Acumin Pro"/>
                          </a:defRPr>
                        </a:lvl8pPr>
                        <a:lvl9pPr marL="761878" algn="l" defTabSz="190470" rtl="0" eaLnBrk="1" latinLnBrk="0" hangingPunct="1">
                          <a:defRPr sz="400" kern="1200">
                            <a:solidFill>
                              <a:schemeClr val="dk1"/>
                            </a:solidFill>
                            <a:latin typeface="Acumin Pro"/>
                          </a:defRPr>
                        </a:lvl9pPr>
                      </a:lstStyle>
                      <a:p>
                        <a:endParaRPr lang="en-US" sz="2000" dirty="0">
                          <a:solidFill>
                            <a:schemeClr val="tx1"/>
                          </a:solidFill>
                        </a:endParaRPr>
                      </a:p>
                    </a:txBody>
                    <a:tcPr>
                      <a:lnL w="12700" cmpd="sng">
                        <a:solidFill>
                          <a:srgbClr val="000000"/>
                        </a:solidFill>
                      </a:lnL>
                      <a:lnR w="12700" cmpd="sng">
                        <a:solidFill>
                          <a:srgbClr val="000000"/>
                        </a:solidFill>
                      </a:lnR>
                      <a:lnT w="38100" cmpd="sng">
                        <a:solidFill>
                          <a:srgbClr val="000000"/>
                        </a:solidFill>
                      </a:lnT>
                      <a:lnB w="12700" cmpd="sng">
                        <a:solidFill>
                          <a:srgbClr val="000000"/>
                        </a:solidFill>
                      </a:lnB>
                      <a:lnTlToBr w="12700" cmpd="sng">
                        <a:noFill/>
                        <a:prstDash val="solid"/>
                      </a:lnTlToBr>
                      <a:lnBlToTr w="12700" cmpd="sng">
                        <a:noFill/>
                        <a:prstDash val="solid"/>
                      </a:lnBlToTr>
                      <a:solidFill>
                        <a:srgbClr val="F1D1D7"/>
                      </a:solidFill>
                    </a:tcPr>
                  </a:tc>
                  <a:tc>
                    <a:txBody>
                      <a:bodyPr/>
                      <a:lstStyle>
                        <a:lvl1pPr marL="0" algn="l" defTabSz="190470" rtl="0" eaLnBrk="1" latinLnBrk="0" hangingPunct="1">
                          <a:defRPr sz="400" kern="1200">
                            <a:solidFill>
                              <a:schemeClr val="dk1"/>
                            </a:solidFill>
                            <a:latin typeface="Acumin Pro"/>
                          </a:defRPr>
                        </a:lvl1pPr>
                        <a:lvl2pPr marL="95235" algn="l" defTabSz="190470" rtl="0" eaLnBrk="1" latinLnBrk="0" hangingPunct="1">
                          <a:defRPr sz="400" kern="1200">
                            <a:solidFill>
                              <a:schemeClr val="dk1"/>
                            </a:solidFill>
                            <a:latin typeface="Acumin Pro"/>
                          </a:defRPr>
                        </a:lvl2pPr>
                        <a:lvl3pPr marL="190470" algn="l" defTabSz="190470" rtl="0" eaLnBrk="1" latinLnBrk="0" hangingPunct="1">
                          <a:defRPr sz="400" kern="1200">
                            <a:solidFill>
                              <a:schemeClr val="dk1"/>
                            </a:solidFill>
                            <a:latin typeface="Acumin Pro"/>
                          </a:defRPr>
                        </a:lvl3pPr>
                        <a:lvl4pPr marL="285704" algn="l" defTabSz="190470" rtl="0" eaLnBrk="1" latinLnBrk="0" hangingPunct="1">
                          <a:defRPr sz="400" kern="1200">
                            <a:solidFill>
                              <a:schemeClr val="dk1"/>
                            </a:solidFill>
                            <a:latin typeface="Acumin Pro"/>
                          </a:defRPr>
                        </a:lvl4pPr>
                        <a:lvl5pPr marL="380939" algn="l" defTabSz="190470" rtl="0" eaLnBrk="1" latinLnBrk="0" hangingPunct="1">
                          <a:defRPr sz="400" kern="1200">
                            <a:solidFill>
                              <a:schemeClr val="dk1"/>
                            </a:solidFill>
                            <a:latin typeface="Acumin Pro"/>
                          </a:defRPr>
                        </a:lvl5pPr>
                        <a:lvl6pPr marL="476174" algn="l" defTabSz="190470" rtl="0" eaLnBrk="1" latinLnBrk="0" hangingPunct="1">
                          <a:defRPr sz="400" kern="1200">
                            <a:solidFill>
                              <a:schemeClr val="dk1"/>
                            </a:solidFill>
                            <a:latin typeface="Acumin Pro"/>
                          </a:defRPr>
                        </a:lvl6pPr>
                        <a:lvl7pPr marL="571409" algn="l" defTabSz="190470" rtl="0" eaLnBrk="1" latinLnBrk="0" hangingPunct="1">
                          <a:defRPr sz="400" kern="1200">
                            <a:solidFill>
                              <a:schemeClr val="dk1"/>
                            </a:solidFill>
                            <a:latin typeface="Acumin Pro"/>
                          </a:defRPr>
                        </a:lvl7pPr>
                        <a:lvl8pPr marL="666643" algn="l" defTabSz="190470" rtl="0" eaLnBrk="1" latinLnBrk="0" hangingPunct="1">
                          <a:defRPr sz="400" kern="1200">
                            <a:solidFill>
                              <a:schemeClr val="dk1"/>
                            </a:solidFill>
                            <a:latin typeface="Acumin Pro"/>
                          </a:defRPr>
                        </a:lvl8pPr>
                        <a:lvl9pPr marL="761878" algn="l" defTabSz="190470" rtl="0" eaLnBrk="1" latinLnBrk="0" hangingPunct="1">
                          <a:defRPr sz="400" kern="1200">
                            <a:solidFill>
                              <a:schemeClr val="dk1"/>
                            </a:solidFill>
                            <a:latin typeface="Acumin Pro"/>
                          </a:defRPr>
                        </a:lvl9pPr>
                      </a:lstStyle>
                      <a:p>
                        <a:endParaRPr lang="en-US" sz="2000">
                          <a:solidFill>
                            <a:schemeClr val="tx1"/>
                          </a:solidFill>
                        </a:endParaRPr>
                      </a:p>
                    </a:txBody>
                    <a:tcPr>
                      <a:lnL w="12700" cmpd="sng">
                        <a:solidFill>
                          <a:srgbClr val="000000"/>
                        </a:solidFill>
                      </a:lnL>
                      <a:lnR w="12700" cmpd="sng">
                        <a:solidFill>
                          <a:srgbClr val="000000"/>
                        </a:solidFill>
                      </a:lnR>
                      <a:lnT w="38100" cmpd="sng">
                        <a:solidFill>
                          <a:srgbClr val="000000"/>
                        </a:solidFill>
                      </a:lnT>
                      <a:lnB w="12700" cmpd="sng">
                        <a:solidFill>
                          <a:srgbClr val="000000"/>
                        </a:solidFill>
                      </a:lnB>
                      <a:lnTlToBr w="12700" cmpd="sng">
                        <a:noFill/>
                        <a:prstDash val="solid"/>
                      </a:lnTlToBr>
                      <a:lnBlToTr w="12700" cmpd="sng">
                        <a:noFill/>
                        <a:prstDash val="solid"/>
                      </a:lnBlToTr>
                      <a:solidFill>
                        <a:srgbClr val="F1D1D7"/>
                      </a:solidFill>
                    </a:tcPr>
                  </a:tc>
                  <a:tc>
                    <a:txBody>
                      <a:bodyPr/>
                      <a:lstStyle>
                        <a:lvl1pPr marL="0" algn="l" defTabSz="190470" rtl="0" eaLnBrk="1" latinLnBrk="0" hangingPunct="1">
                          <a:defRPr sz="400" kern="1200">
                            <a:solidFill>
                              <a:schemeClr val="dk1"/>
                            </a:solidFill>
                            <a:latin typeface="Acumin Pro"/>
                          </a:defRPr>
                        </a:lvl1pPr>
                        <a:lvl2pPr marL="95235" algn="l" defTabSz="190470" rtl="0" eaLnBrk="1" latinLnBrk="0" hangingPunct="1">
                          <a:defRPr sz="400" kern="1200">
                            <a:solidFill>
                              <a:schemeClr val="dk1"/>
                            </a:solidFill>
                            <a:latin typeface="Acumin Pro"/>
                          </a:defRPr>
                        </a:lvl2pPr>
                        <a:lvl3pPr marL="190470" algn="l" defTabSz="190470" rtl="0" eaLnBrk="1" latinLnBrk="0" hangingPunct="1">
                          <a:defRPr sz="400" kern="1200">
                            <a:solidFill>
                              <a:schemeClr val="dk1"/>
                            </a:solidFill>
                            <a:latin typeface="Acumin Pro"/>
                          </a:defRPr>
                        </a:lvl3pPr>
                        <a:lvl4pPr marL="285704" algn="l" defTabSz="190470" rtl="0" eaLnBrk="1" latinLnBrk="0" hangingPunct="1">
                          <a:defRPr sz="400" kern="1200">
                            <a:solidFill>
                              <a:schemeClr val="dk1"/>
                            </a:solidFill>
                            <a:latin typeface="Acumin Pro"/>
                          </a:defRPr>
                        </a:lvl4pPr>
                        <a:lvl5pPr marL="380939" algn="l" defTabSz="190470" rtl="0" eaLnBrk="1" latinLnBrk="0" hangingPunct="1">
                          <a:defRPr sz="400" kern="1200">
                            <a:solidFill>
                              <a:schemeClr val="dk1"/>
                            </a:solidFill>
                            <a:latin typeface="Acumin Pro"/>
                          </a:defRPr>
                        </a:lvl5pPr>
                        <a:lvl6pPr marL="476174" algn="l" defTabSz="190470" rtl="0" eaLnBrk="1" latinLnBrk="0" hangingPunct="1">
                          <a:defRPr sz="400" kern="1200">
                            <a:solidFill>
                              <a:schemeClr val="dk1"/>
                            </a:solidFill>
                            <a:latin typeface="Acumin Pro"/>
                          </a:defRPr>
                        </a:lvl6pPr>
                        <a:lvl7pPr marL="571409" algn="l" defTabSz="190470" rtl="0" eaLnBrk="1" latinLnBrk="0" hangingPunct="1">
                          <a:defRPr sz="400" kern="1200">
                            <a:solidFill>
                              <a:schemeClr val="dk1"/>
                            </a:solidFill>
                            <a:latin typeface="Acumin Pro"/>
                          </a:defRPr>
                        </a:lvl7pPr>
                        <a:lvl8pPr marL="666643" algn="l" defTabSz="190470" rtl="0" eaLnBrk="1" latinLnBrk="0" hangingPunct="1">
                          <a:defRPr sz="400" kern="1200">
                            <a:solidFill>
                              <a:schemeClr val="dk1"/>
                            </a:solidFill>
                            <a:latin typeface="Acumin Pro"/>
                          </a:defRPr>
                        </a:lvl8pPr>
                        <a:lvl9pPr marL="761878" algn="l" defTabSz="190470" rtl="0" eaLnBrk="1" latinLnBrk="0" hangingPunct="1">
                          <a:defRPr sz="400" kern="1200">
                            <a:solidFill>
                              <a:schemeClr val="dk1"/>
                            </a:solidFill>
                            <a:latin typeface="Acumin Pro"/>
                          </a:defRPr>
                        </a:lvl9pPr>
                      </a:lstStyle>
                      <a:p>
                        <a:endParaRPr lang="en-US" sz="2000">
                          <a:solidFill>
                            <a:schemeClr val="tx1"/>
                          </a:solidFill>
                        </a:endParaRPr>
                      </a:p>
                    </a:txBody>
                    <a:tcPr>
                      <a:lnL w="12700" cmpd="sng">
                        <a:solidFill>
                          <a:srgbClr val="000000"/>
                        </a:solidFill>
                      </a:lnL>
                      <a:lnR w="12700" cmpd="sng">
                        <a:solidFill>
                          <a:srgbClr val="000000"/>
                        </a:solidFill>
                      </a:lnR>
                      <a:lnT w="38100" cmpd="sng">
                        <a:solidFill>
                          <a:srgbClr val="000000"/>
                        </a:solidFill>
                      </a:lnT>
                      <a:lnB w="12700" cmpd="sng">
                        <a:solidFill>
                          <a:srgbClr val="000000"/>
                        </a:solidFill>
                      </a:lnB>
                      <a:lnTlToBr w="12700" cmpd="sng">
                        <a:noFill/>
                        <a:prstDash val="solid"/>
                      </a:lnTlToBr>
                      <a:lnBlToTr w="12700" cmpd="sng">
                        <a:noFill/>
                        <a:prstDash val="solid"/>
                      </a:lnBlToTr>
                      <a:solidFill>
                        <a:srgbClr val="F1D1D7"/>
                      </a:solidFill>
                    </a:tcPr>
                  </a:tc>
                  <a:extLst>
                    <a:ext uri="{0D108BD9-81ED-4DB2-BD59-A6C34878D82A}">
                      <a16:rowId xmlns:a16="http://schemas.microsoft.com/office/drawing/2014/main" val="3301329490"/>
                    </a:ext>
                  </a:extLst>
                </a:tr>
                <a:tr h="557507">
                  <a:tc>
                    <a:txBody>
                      <a:bodyPr/>
                      <a:lstStyle>
                        <a:lvl1pPr marL="0" algn="l" defTabSz="190470" rtl="0" eaLnBrk="1" latinLnBrk="0" hangingPunct="1">
                          <a:defRPr sz="400" kern="1200">
                            <a:solidFill>
                              <a:schemeClr val="dk1"/>
                            </a:solidFill>
                            <a:latin typeface="Acumin Pro"/>
                          </a:defRPr>
                        </a:lvl1pPr>
                        <a:lvl2pPr marL="95235" algn="l" defTabSz="190470" rtl="0" eaLnBrk="1" latinLnBrk="0" hangingPunct="1">
                          <a:defRPr sz="400" kern="1200">
                            <a:solidFill>
                              <a:schemeClr val="dk1"/>
                            </a:solidFill>
                            <a:latin typeface="Acumin Pro"/>
                          </a:defRPr>
                        </a:lvl2pPr>
                        <a:lvl3pPr marL="190470" algn="l" defTabSz="190470" rtl="0" eaLnBrk="1" latinLnBrk="0" hangingPunct="1">
                          <a:defRPr sz="400" kern="1200">
                            <a:solidFill>
                              <a:schemeClr val="dk1"/>
                            </a:solidFill>
                            <a:latin typeface="Acumin Pro"/>
                          </a:defRPr>
                        </a:lvl3pPr>
                        <a:lvl4pPr marL="285704" algn="l" defTabSz="190470" rtl="0" eaLnBrk="1" latinLnBrk="0" hangingPunct="1">
                          <a:defRPr sz="400" kern="1200">
                            <a:solidFill>
                              <a:schemeClr val="dk1"/>
                            </a:solidFill>
                            <a:latin typeface="Acumin Pro"/>
                          </a:defRPr>
                        </a:lvl4pPr>
                        <a:lvl5pPr marL="380939" algn="l" defTabSz="190470" rtl="0" eaLnBrk="1" latinLnBrk="0" hangingPunct="1">
                          <a:defRPr sz="400" kern="1200">
                            <a:solidFill>
                              <a:schemeClr val="dk1"/>
                            </a:solidFill>
                            <a:latin typeface="Acumin Pro"/>
                          </a:defRPr>
                        </a:lvl5pPr>
                        <a:lvl6pPr marL="476174" algn="l" defTabSz="190470" rtl="0" eaLnBrk="1" latinLnBrk="0" hangingPunct="1">
                          <a:defRPr sz="400" kern="1200">
                            <a:solidFill>
                              <a:schemeClr val="dk1"/>
                            </a:solidFill>
                            <a:latin typeface="Acumin Pro"/>
                          </a:defRPr>
                        </a:lvl6pPr>
                        <a:lvl7pPr marL="571409" algn="l" defTabSz="190470" rtl="0" eaLnBrk="1" latinLnBrk="0" hangingPunct="1">
                          <a:defRPr sz="400" kern="1200">
                            <a:solidFill>
                              <a:schemeClr val="dk1"/>
                            </a:solidFill>
                            <a:latin typeface="Acumin Pro"/>
                          </a:defRPr>
                        </a:lvl7pPr>
                        <a:lvl8pPr marL="666643" algn="l" defTabSz="190470" rtl="0" eaLnBrk="1" latinLnBrk="0" hangingPunct="1">
                          <a:defRPr sz="400" kern="1200">
                            <a:solidFill>
                              <a:schemeClr val="dk1"/>
                            </a:solidFill>
                            <a:latin typeface="Acumin Pro"/>
                          </a:defRPr>
                        </a:lvl8pPr>
                        <a:lvl9pPr marL="761878" algn="l" defTabSz="190470" rtl="0" eaLnBrk="1" latinLnBrk="0" hangingPunct="1">
                          <a:defRPr sz="400" kern="1200">
                            <a:solidFill>
                              <a:schemeClr val="dk1"/>
                            </a:solidFill>
                            <a:latin typeface="Acumin Pro"/>
                          </a:defRPr>
                        </a:lvl9pPr>
                      </a:lstStyle>
                      <a:p>
                        <a:endParaRPr lang="en-US" sz="2000">
                          <a:solidFill>
                            <a:schemeClr val="tx1"/>
                          </a:solidFill>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1D1D7">
                          <a:alpha val="67843"/>
                        </a:srgbClr>
                      </a:solidFill>
                    </a:tcPr>
                  </a:tc>
                  <a:tc>
                    <a:txBody>
                      <a:bodyPr/>
                      <a:lstStyle>
                        <a:lvl1pPr marL="0" algn="l" defTabSz="190470" rtl="0" eaLnBrk="1" latinLnBrk="0" hangingPunct="1">
                          <a:defRPr sz="400" kern="1200">
                            <a:solidFill>
                              <a:schemeClr val="dk1"/>
                            </a:solidFill>
                            <a:latin typeface="Acumin Pro"/>
                          </a:defRPr>
                        </a:lvl1pPr>
                        <a:lvl2pPr marL="95235" algn="l" defTabSz="190470" rtl="0" eaLnBrk="1" latinLnBrk="0" hangingPunct="1">
                          <a:defRPr sz="400" kern="1200">
                            <a:solidFill>
                              <a:schemeClr val="dk1"/>
                            </a:solidFill>
                            <a:latin typeface="Acumin Pro"/>
                          </a:defRPr>
                        </a:lvl2pPr>
                        <a:lvl3pPr marL="190470" algn="l" defTabSz="190470" rtl="0" eaLnBrk="1" latinLnBrk="0" hangingPunct="1">
                          <a:defRPr sz="400" kern="1200">
                            <a:solidFill>
                              <a:schemeClr val="dk1"/>
                            </a:solidFill>
                            <a:latin typeface="Acumin Pro"/>
                          </a:defRPr>
                        </a:lvl3pPr>
                        <a:lvl4pPr marL="285704" algn="l" defTabSz="190470" rtl="0" eaLnBrk="1" latinLnBrk="0" hangingPunct="1">
                          <a:defRPr sz="400" kern="1200">
                            <a:solidFill>
                              <a:schemeClr val="dk1"/>
                            </a:solidFill>
                            <a:latin typeface="Acumin Pro"/>
                          </a:defRPr>
                        </a:lvl4pPr>
                        <a:lvl5pPr marL="380939" algn="l" defTabSz="190470" rtl="0" eaLnBrk="1" latinLnBrk="0" hangingPunct="1">
                          <a:defRPr sz="400" kern="1200">
                            <a:solidFill>
                              <a:schemeClr val="dk1"/>
                            </a:solidFill>
                            <a:latin typeface="Acumin Pro"/>
                          </a:defRPr>
                        </a:lvl5pPr>
                        <a:lvl6pPr marL="476174" algn="l" defTabSz="190470" rtl="0" eaLnBrk="1" latinLnBrk="0" hangingPunct="1">
                          <a:defRPr sz="400" kern="1200">
                            <a:solidFill>
                              <a:schemeClr val="dk1"/>
                            </a:solidFill>
                            <a:latin typeface="Acumin Pro"/>
                          </a:defRPr>
                        </a:lvl6pPr>
                        <a:lvl7pPr marL="571409" algn="l" defTabSz="190470" rtl="0" eaLnBrk="1" latinLnBrk="0" hangingPunct="1">
                          <a:defRPr sz="400" kern="1200">
                            <a:solidFill>
                              <a:schemeClr val="dk1"/>
                            </a:solidFill>
                            <a:latin typeface="Acumin Pro"/>
                          </a:defRPr>
                        </a:lvl7pPr>
                        <a:lvl8pPr marL="666643" algn="l" defTabSz="190470" rtl="0" eaLnBrk="1" latinLnBrk="0" hangingPunct="1">
                          <a:defRPr sz="400" kern="1200">
                            <a:solidFill>
                              <a:schemeClr val="dk1"/>
                            </a:solidFill>
                            <a:latin typeface="Acumin Pro"/>
                          </a:defRPr>
                        </a:lvl8pPr>
                        <a:lvl9pPr marL="761878" algn="l" defTabSz="190470" rtl="0" eaLnBrk="1" latinLnBrk="0" hangingPunct="1">
                          <a:defRPr sz="400" kern="1200">
                            <a:solidFill>
                              <a:schemeClr val="dk1"/>
                            </a:solidFill>
                            <a:latin typeface="Acumin Pro"/>
                          </a:defRPr>
                        </a:lvl9pPr>
                      </a:lstStyle>
                      <a:p>
                        <a:endParaRPr lang="en-US" sz="2000" dirty="0">
                          <a:solidFill>
                            <a:schemeClr val="tx1"/>
                          </a:solidFill>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1D1D7">
                          <a:alpha val="67843"/>
                        </a:srgbClr>
                      </a:solidFill>
                    </a:tcPr>
                  </a:tc>
                  <a:tc>
                    <a:txBody>
                      <a:bodyPr/>
                      <a:lstStyle>
                        <a:lvl1pPr marL="0" algn="l" defTabSz="190470" rtl="0" eaLnBrk="1" latinLnBrk="0" hangingPunct="1">
                          <a:defRPr sz="400" kern="1200">
                            <a:solidFill>
                              <a:schemeClr val="dk1"/>
                            </a:solidFill>
                            <a:latin typeface="Acumin Pro"/>
                          </a:defRPr>
                        </a:lvl1pPr>
                        <a:lvl2pPr marL="95235" algn="l" defTabSz="190470" rtl="0" eaLnBrk="1" latinLnBrk="0" hangingPunct="1">
                          <a:defRPr sz="400" kern="1200">
                            <a:solidFill>
                              <a:schemeClr val="dk1"/>
                            </a:solidFill>
                            <a:latin typeface="Acumin Pro"/>
                          </a:defRPr>
                        </a:lvl2pPr>
                        <a:lvl3pPr marL="190470" algn="l" defTabSz="190470" rtl="0" eaLnBrk="1" latinLnBrk="0" hangingPunct="1">
                          <a:defRPr sz="400" kern="1200">
                            <a:solidFill>
                              <a:schemeClr val="dk1"/>
                            </a:solidFill>
                            <a:latin typeface="Acumin Pro"/>
                          </a:defRPr>
                        </a:lvl3pPr>
                        <a:lvl4pPr marL="285704" algn="l" defTabSz="190470" rtl="0" eaLnBrk="1" latinLnBrk="0" hangingPunct="1">
                          <a:defRPr sz="400" kern="1200">
                            <a:solidFill>
                              <a:schemeClr val="dk1"/>
                            </a:solidFill>
                            <a:latin typeface="Acumin Pro"/>
                          </a:defRPr>
                        </a:lvl4pPr>
                        <a:lvl5pPr marL="380939" algn="l" defTabSz="190470" rtl="0" eaLnBrk="1" latinLnBrk="0" hangingPunct="1">
                          <a:defRPr sz="400" kern="1200">
                            <a:solidFill>
                              <a:schemeClr val="dk1"/>
                            </a:solidFill>
                            <a:latin typeface="Acumin Pro"/>
                          </a:defRPr>
                        </a:lvl5pPr>
                        <a:lvl6pPr marL="476174" algn="l" defTabSz="190470" rtl="0" eaLnBrk="1" latinLnBrk="0" hangingPunct="1">
                          <a:defRPr sz="400" kern="1200">
                            <a:solidFill>
                              <a:schemeClr val="dk1"/>
                            </a:solidFill>
                            <a:latin typeface="Acumin Pro"/>
                          </a:defRPr>
                        </a:lvl6pPr>
                        <a:lvl7pPr marL="571409" algn="l" defTabSz="190470" rtl="0" eaLnBrk="1" latinLnBrk="0" hangingPunct="1">
                          <a:defRPr sz="400" kern="1200">
                            <a:solidFill>
                              <a:schemeClr val="dk1"/>
                            </a:solidFill>
                            <a:latin typeface="Acumin Pro"/>
                          </a:defRPr>
                        </a:lvl7pPr>
                        <a:lvl8pPr marL="666643" algn="l" defTabSz="190470" rtl="0" eaLnBrk="1" latinLnBrk="0" hangingPunct="1">
                          <a:defRPr sz="400" kern="1200">
                            <a:solidFill>
                              <a:schemeClr val="dk1"/>
                            </a:solidFill>
                            <a:latin typeface="Acumin Pro"/>
                          </a:defRPr>
                        </a:lvl8pPr>
                        <a:lvl9pPr marL="761878" algn="l" defTabSz="190470" rtl="0" eaLnBrk="1" latinLnBrk="0" hangingPunct="1">
                          <a:defRPr sz="400" kern="1200">
                            <a:solidFill>
                              <a:schemeClr val="dk1"/>
                            </a:solidFill>
                            <a:latin typeface="Acumin Pro"/>
                          </a:defRPr>
                        </a:lvl9pPr>
                      </a:lstStyle>
                      <a:p>
                        <a:endParaRPr lang="en-US" sz="2000" dirty="0">
                          <a:solidFill>
                            <a:schemeClr val="tx1"/>
                          </a:solidFill>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1D1D7">
                          <a:alpha val="67843"/>
                        </a:srgbClr>
                      </a:solidFill>
                    </a:tcPr>
                  </a:tc>
                  <a:tc>
                    <a:txBody>
                      <a:bodyPr/>
                      <a:lstStyle>
                        <a:lvl1pPr marL="0" algn="l" defTabSz="190470" rtl="0" eaLnBrk="1" latinLnBrk="0" hangingPunct="1">
                          <a:defRPr sz="400" kern="1200">
                            <a:solidFill>
                              <a:schemeClr val="dk1"/>
                            </a:solidFill>
                            <a:latin typeface="Acumin Pro"/>
                          </a:defRPr>
                        </a:lvl1pPr>
                        <a:lvl2pPr marL="95235" algn="l" defTabSz="190470" rtl="0" eaLnBrk="1" latinLnBrk="0" hangingPunct="1">
                          <a:defRPr sz="400" kern="1200">
                            <a:solidFill>
                              <a:schemeClr val="dk1"/>
                            </a:solidFill>
                            <a:latin typeface="Acumin Pro"/>
                          </a:defRPr>
                        </a:lvl2pPr>
                        <a:lvl3pPr marL="190470" algn="l" defTabSz="190470" rtl="0" eaLnBrk="1" latinLnBrk="0" hangingPunct="1">
                          <a:defRPr sz="400" kern="1200">
                            <a:solidFill>
                              <a:schemeClr val="dk1"/>
                            </a:solidFill>
                            <a:latin typeface="Acumin Pro"/>
                          </a:defRPr>
                        </a:lvl3pPr>
                        <a:lvl4pPr marL="285704" algn="l" defTabSz="190470" rtl="0" eaLnBrk="1" latinLnBrk="0" hangingPunct="1">
                          <a:defRPr sz="400" kern="1200">
                            <a:solidFill>
                              <a:schemeClr val="dk1"/>
                            </a:solidFill>
                            <a:latin typeface="Acumin Pro"/>
                          </a:defRPr>
                        </a:lvl4pPr>
                        <a:lvl5pPr marL="380939" algn="l" defTabSz="190470" rtl="0" eaLnBrk="1" latinLnBrk="0" hangingPunct="1">
                          <a:defRPr sz="400" kern="1200">
                            <a:solidFill>
                              <a:schemeClr val="dk1"/>
                            </a:solidFill>
                            <a:latin typeface="Acumin Pro"/>
                          </a:defRPr>
                        </a:lvl5pPr>
                        <a:lvl6pPr marL="476174" algn="l" defTabSz="190470" rtl="0" eaLnBrk="1" latinLnBrk="0" hangingPunct="1">
                          <a:defRPr sz="400" kern="1200">
                            <a:solidFill>
                              <a:schemeClr val="dk1"/>
                            </a:solidFill>
                            <a:latin typeface="Acumin Pro"/>
                          </a:defRPr>
                        </a:lvl6pPr>
                        <a:lvl7pPr marL="571409" algn="l" defTabSz="190470" rtl="0" eaLnBrk="1" latinLnBrk="0" hangingPunct="1">
                          <a:defRPr sz="400" kern="1200">
                            <a:solidFill>
                              <a:schemeClr val="dk1"/>
                            </a:solidFill>
                            <a:latin typeface="Acumin Pro"/>
                          </a:defRPr>
                        </a:lvl7pPr>
                        <a:lvl8pPr marL="666643" algn="l" defTabSz="190470" rtl="0" eaLnBrk="1" latinLnBrk="0" hangingPunct="1">
                          <a:defRPr sz="400" kern="1200">
                            <a:solidFill>
                              <a:schemeClr val="dk1"/>
                            </a:solidFill>
                            <a:latin typeface="Acumin Pro"/>
                          </a:defRPr>
                        </a:lvl8pPr>
                        <a:lvl9pPr marL="761878" algn="l" defTabSz="190470" rtl="0" eaLnBrk="1" latinLnBrk="0" hangingPunct="1">
                          <a:defRPr sz="400" kern="1200">
                            <a:solidFill>
                              <a:schemeClr val="dk1"/>
                            </a:solidFill>
                            <a:latin typeface="Acumin Pr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1D1D7">
                          <a:alpha val="67843"/>
                        </a:srgbClr>
                      </a:solidFill>
                    </a:tcPr>
                  </a:tc>
                  <a:extLst>
                    <a:ext uri="{0D108BD9-81ED-4DB2-BD59-A6C34878D82A}">
                      <a16:rowId xmlns:a16="http://schemas.microsoft.com/office/drawing/2014/main" val="2191185400"/>
                    </a:ext>
                  </a:extLst>
                </a:tr>
                <a:tr h="557507">
                  <a:tc>
                    <a:txBody>
                      <a:bodyPr/>
                      <a:lstStyle>
                        <a:lvl1pPr marL="0" algn="l" defTabSz="190470" rtl="0" eaLnBrk="1" latinLnBrk="0" hangingPunct="1">
                          <a:defRPr sz="400" kern="1200">
                            <a:solidFill>
                              <a:schemeClr val="dk1"/>
                            </a:solidFill>
                            <a:latin typeface="Acumin Pro"/>
                          </a:defRPr>
                        </a:lvl1pPr>
                        <a:lvl2pPr marL="95235" algn="l" defTabSz="190470" rtl="0" eaLnBrk="1" latinLnBrk="0" hangingPunct="1">
                          <a:defRPr sz="400" kern="1200">
                            <a:solidFill>
                              <a:schemeClr val="dk1"/>
                            </a:solidFill>
                            <a:latin typeface="Acumin Pro"/>
                          </a:defRPr>
                        </a:lvl2pPr>
                        <a:lvl3pPr marL="190470" algn="l" defTabSz="190470" rtl="0" eaLnBrk="1" latinLnBrk="0" hangingPunct="1">
                          <a:defRPr sz="400" kern="1200">
                            <a:solidFill>
                              <a:schemeClr val="dk1"/>
                            </a:solidFill>
                            <a:latin typeface="Acumin Pro"/>
                          </a:defRPr>
                        </a:lvl3pPr>
                        <a:lvl4pPr marL="285704" algn="l" defTabSz="190470" rtl="0" eaLnBrk="1" latinLnBrk="0" hangingPunct="1">
                          <a:defRPr sz="400" kern="1200">
                            <a:solidFill>
                              <a:schemeClr val="dk1"/>
                            </a:solidFill>
                            <a:latin typeface="Acumin Pro"/>
                          </a:defRPr>
                        </a:lvl4pPr>
                        <a:lvl5pPr marL="380939" algn="l" defTabSz="190470" rtl="0" eaLnBrk="1" latinLnBrk="0" hangingPunct="1">
                          <a:defRPr sz="400" kern="1200">
                            <a:solidFill>
                              <a:schemeClr val="dk1"/>
                            </a:solidFill>
                            <a:latin typeface="Acumin Pro"/>
                          </a:defRPr>
                        </a:lvl5pPr>
                        <a:lvl6pPr marL="476174" algn="l" defTabSz="190470" rtl="0" eaLnBrk="1" latinLnBrk="0" hangingPunct="1">
                          <a:defRPr sz="400" kern="1200">
                            <a:solidFill>
                              <a:schemeClr val="dk1"/>
                            </a:solidFill>
                            <a:latin typeface="Acumin Pro"/>
                          </a:defRPr>
                        </a:lvl6pPr>
                        <a:lvl7pPr marL="571409" algn="l" defTabSz="190470" rtl="0" eaLnBrk="1" latinLnBrk="0" hangingPunct="1">
                          <a:defRPr sz="400" kern="1200">
                            <a:solidFill>
                              <a:schemeClr val="dk1"/>
                            </a:solidFill>
                            <a:latin typeface="Acumin Pro"/>
                          </a:defRPr>
                        </a:lvl7pPr>
                        <a:lvl8pPr marL="666643" algn="l" defTabSz="190470" rtl="0" eaLnBrk="1" latinLnBrk="0" hangingPunct="1">
                          <a:defRPr sz="400" kern="1200">
                            <a:solidFill>
                              <a:schemeClr val="dk1"/>
                            </a:solidFill>
                            <a:latin typeface="Acumin Pro"/>
                          </a:defRPr>
                        </a:lvl8pPr>
                        <a:lvl9pPr marL="761878" algn="l" defTabSz="190470" rtl="0" eaLnBrk="1" latinLnBrk="0" hangingPunct="1">
                          <a:defRPr sz="400" kern="1200">
                            <a:solidFill>
                              <a:schemeClr val="dk1"/>
                            </a:solidFill>
                            <a:latin typeface="Acumin Pro"/>
                          </a:defRPr>
                        </a:lvl9pPr>
                      </a:lstStyle>
                      <a:p>
                        <a:endParaRPr lang="en-US" sz="2000">
                          <a:solidFill>
                            <a:schemeClr val="tx1"/>
                          </a:solidFill>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1D1D7"/>
                      </a:solidFill>
                    </a:tcPr>
                  </a:tc>
                  <a:tc>
                    <a:txBody>
                      <a:bodyPr/>
                      <a:lstStyle>
                        <a:lvl1pPr marL="0" algn="l" defTabSz="190470" rtl="0" eaLnBrk="1" latinLnBrk="0" hangingPunct="1">
                          <a:defRPr sz="400" kern="1200">
                            <a:solidFill>
                              <a:schemeClr val="dk1"/>
                            </a:solidFill>
                            <a:latin typeface="Acumin Pro"/>
                          </a:defRPr>
                        </a:lvl1pPr>
                        <a:lvl2pPr marL="95235" algn="l" defTabSz="190470" rtl="0" eaLnBrk="1" latinLnBrk="0" hangingPunct="1">
                          <a:defRPr sz="400" kern="1200">
                            <a:solidFill>
                              <a:schemeClr val="dk1"/>
                            </a:solidFill>
                            <a:latin typeface="Acumin Pro"/>
                          </a:defRPr>
                        </a:lvl2pPr>
                        <a:lvl3pPr marL="190470" algn="l" defTabSz="190470" rtl="0" eaLnBrk="1" latinLnBrk="0" hangingPunct="1">
                          <a:defRPr sz="400" kern="1200">
                            <a:solidFill>
                              <a:schemeClr val="dk1"/>
                            </a:solidFill>
                            <a:latin typeface="Acumin Pro"/>
                          </a:defRPr>
                        </a:lvl3pPr>
                        <a:lvl4pPr marL="285704" algn="l" defTabSz="190470" rtl="0" eaLnBrk="1" latinLnBrk="0" hangingPunct="1">
                          <a:defRPr sz="400" kern="1200">
                            <a:solidFill>
                              <a:schemeClr val="dk1"/>
                            </a:solidFill>
                            <a:latin typeface="Acumin Pro"/>
                          </a:defRPr>
                        </a:lvl4pPr>
                        <a:lvl5pPr marL="380939" algn="l" defTabSz="190470" rtl="0" eaLnBrk="1" latinLnBrk="0" hangingPunct="1">
                          <a:defRPr sz="400" kern="1200">
                            <a:solidFill>
                              <a:schemeClr val="dk1"/>
                            </a:solidFill>
                            <a:latin typeface="Acumin Pro"/>
                          </a:defRPr>
                        </a:lvl5pPr>
                        <a:lvl6pPr marL="476174" algn="l" defTabSz="190470" rtl="0" eaLnBrk="1" latinLnBrk="0" hangingPunct="1">
                          <a:defRPr sz="400" kern="1200">
                            <a:solidFill>
                              <a:schemeClr val="dk1"/>
                            </a:solidFill>
                            <a:latin typeface="Acumin Pro"/>
                          </a:defRPr>
                        </a:lvl6pPr>
                        <a:lvl7pPr marL="571409" algn="l" defTabSz="190470" rtl="0" eaLnBrk="1" latinLnBrk="0" hangingPunct="1">
                          <a:defRPr sz="400" kern="1200">
                            <a:solidFill>
                              <a:schemeClr val="dk1"/>
                            </a:solidFill>
                            <a:latin typeface="Acumin Pro"/>
                          </a:defRPr>
                        </a:lvl7pPr>
                        <a:lvl8pPr marL="666643" algn="l" defTabSz="190470" rtl="0" eaLnBrk="1" latinLnBrk="0" hangingPunct="1">
                          <a:defRPr sz="400" kern="1200">
                            <a:solidFill>
                              <a:schemeClr val="dk1"/>
                            </a:solidFill>
                            <a:latin typeface="Acumin Pro"/>
                          </a:defRPr>
                        </a:lvl8pPr>
                        <a:lvl9pPr marL="761878" algn="l" defTabSz="190470" rtl="0" eaLnBrk="1" latinLnBrk="0" hangingPunct="1">
                          <a:defRPr sz="400" kern="1200">
                            <a:solidFill>
                              <a:schemeClr val="dk1"/>
                            </a:solidFill>
                            <a:latin typeface="Acumin Pro"/>
                          </a:defRPr>
                        </a:lvl9pPr>
                      </a:lstStyle>
                      <a:p>
                        <a:pPr algn="ctr"/>
                        <a:r>
                          <a:rPr lang="en-US" sz="2000" dirty="0">
                            <a:solidFill>
                              <a:schemeClr val="tx1"/>
                            </a:solidFill>
                          </a:rPr>
                          <a:t>---------------</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1D1D7"/>
                      </a:solidFill>
                    </a:tcPr>
                  </a:tc>
                  <a:tc>
                    <a:txBody>
                      <a:bodyPr/>
                      <a:lstStyle>
                        <a:lvl1pPr marL="0" algn="l" defTabSz="190470" rtl="0" eaLnBrk="1" latinLnBrk="0" hangingPunct="1">
                          <a:defRPr sz="400" kern="1200">
                            <a:solidFill>
                              <a:schemeClr val="dk1"/>
                            </a:solidFill>
                            <a:latin typeface="Acumin Pro"/>
                          </a:defRPr>
                        </a:lvl1pPr>
                        <a:lvl2pPr marL="95235" algn="l" defTabSz="190470" rtl="0" eaLnBrk="1" latinLnBrk="0" hangingPunct="1">
                          <a:defRPr sz="400" kern="1200">
                            <a:solidFill>
                              <a:schemeClr val="dk1"/>
                            </a:solidFill>
                            <a:latin typeface="Acumin Pro"/>
                          </a:defRPr>
                        </a:lvl2pPr>
                        <a:lvl3pPr marL="190470" algn="l" defTabSz="190470" rtl="0" eaLnBrk="1" latinLnBrk="0" hangingPunct="1">
                          <a:defRPr sz="400" kern="1200">
                            <a:solidFill>
                              <a:schemeClr val="dk1"/>
                            </a:solidFill>
                            <a:latin typeface="Acumin Pro"/>
                          </a:defRPr>
                        </a:lvl3pPr>
                        <a:lvl4pPr marL="285704" algn="l" defTabSz="190470" rtl="0" eaLnBrk="1" latinLnBrk="0" hangingPunct="1">
                          <a:defRPr sz="400" kern="1200">
                            <a:solidFill>
                              <a:schemeClr val="dk1"/>
                            </a:solidFill>
                            <a:latin typeface="Acumin Pro"/>
                          </a:defRPr>
                        </a:lvl4pPr>
                        <a:lvl5pPr marL="380939" algn="l" defTabSz="190470" rtl="0" eaLnBrk="1" latinLnBrk="0" hangingPunct="1">
                          <a:defRPr sz="400" kern="1200">
                            <a:solidFill>
                              <a:schemeClr val="dk1"/>
                            </a:solidFill>
                            <a:latin typeface="Acumin Pro"/>
                          </a:defRPr>
                        </a:lvl5pPr>
                        <a:lvl6pPr marL="476174" algn="l" defTabSz="190470" rtl="0" eaLnBrk="1" latinLnBrk="0" hangingPunct="1">
                          <a:defRPr sz="400" kern="1200">
                            <a:solidFill>
                              <a:schemeClr val="dk1"/>
                            </a:solidFill>
                            <a:latin typeface="Acumin Pro"/>
                          </a:defRPr>
                        </a:lvl6pPr>
                        <a:lvl7pPr marL="571409" algn="l" defTabSz="190470" rtl="0" eaLnBrk="1" latinLnBrk="0" hangingPunct="1">
                          <a:defRPr sz="400" kern="1200">
                            <a:solidFill>
                              <a:schemeClr val="dk1"/>
                            </a:solidFill>
                            <a:latin typeface="Acumin Pro"/>
                          </a:defRPr>
                        </a:lvl7pPr>
                        <a:lvl8pPr marL="666643" algn="l" defTabSz="190470" rtl="0" eaLnBrk="1" latinLnBrk="0" hangingPunct="1">
                          <a:defRPr sz="400" kern="1200">
                            <a:solidFill>
                              <a:schemeClr val="dk1"/>
                            </a:solidFill>
                            <a:latin typeface="Acumin Pro"/>
                          </a:defRPr>
                        </a:lvl8pPr>
                        <a:lvl9pPr marL="761878" algn="l" defTabSz="190470" rtl="0" eaLnBrk="1" latinLnBrk="0" hangingPunct="1">
                          <a:defRPr sz="400" kern="1200">
                            <a:solidFill>
                              <a:schemeClr val="dk1"/>
                            </a:solidFill>
                            <a:latin typeface="Acumin Pr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1D1D7"/>
                      </a:solidFill>
                    </a:tcPr>
                  </a:tc>
                  <a:tc>
                    <a:txBody>
                      <a:bodyPr/>
                      <a:lstStyle>
                        <a:lvl1pPr marL="0" algn="l" defTabSz="190470" rtl="0" eaLnBrk="1" latinLnBrk="0" hangingPunct="1">
                          <a:defRPr sz="400" kern="1200">
                            <a:solidFill>
                              <a:schemeClr val="dk1"/>
                            </a:solidFill>
                            <a:latin typeface="Acumin Pro"/>
                          </a:defRPr>
                        </a:lvl1pPr>
                        <a:lvl2pPr marL="95235" algn="l" defTabSz="190470" rtl="0" eaLnBrk="1" latinLnBrk="0" hangingPunct="1">
                          <a:defRPr sz="400" kern="1200">
                            <a:solidFill>
                              <a:schemeClr val="dk1"/>
                            </a:solidFill>
                            <a:latin typeface="Acumin Pro"/>
                          </a:defRPr>
                        </a:lvl2pPr>
                        <a:lvl3pPr marL="190470" algn="l" defTabSz="190470" rtl="0" eaLnBrk="1" latinLnBrk="0" hangingPunct="1">
                          <a:defRPr sz="400" kern="1200">
                            <a:solidFill>
                              <a:schemeClr val="dk1"/>
                            </a:solidFill>
                            <a:latin typeface="Acumin Pro"/>
                          </a:defRPr>
                        </a:lvl3pPr>
                        <a:lvl4pPr marL="285704" algn="l" defTabSz="190470" rtl="0" eaLnBrk="1" latinLnBrk="0" hangingPunct="1">
                          <a:defRPr sz="400" kern="1200">
                            <a:solidFill>
                              <a:schemeClr val="dk1"/>
                            </a:solidFill>
                            <a:latin typeface="Acumin Pro"/>
                          </a:defRPr>
                        </a:lvl4pPr>
                        <a:lvl5pPr marL="380939" algn="l" defTabSz="190470" rtl="0" eaLnBrk="1" latinLnBrk="0" hangingPunct="1">
                          <a:defRPr sz="400" kern="1200">
                            <a:solidFill>
                              <a:schemeClr val="dk1"/>
                            </a:solidFill>
                            <a:latin typeface="Acumin Pro"/>
                          </a:defRPr>
                        </a:lvl5pPr>
                        <a:lvl6pPr marL="476174" algn="l" defTabSz="190470" rtl="0" eaLnBrk="1" latinLnBrk="0" hangingPunct="1">
                          <a:defRPr sz="400" kern="1200">
                            <a:solidFill>
                              <a:schemeClr val="dk1"/>
                            </a:solidFill>
                            <a:latin typeface="Acumin Pro"/>
                          </a:defRPr>
                        </a:lvl6pPr>
                        <a:lvl7pPr marL="571409" algn="l" defTabSz="190470" rtl="0" eaLnBrk="1" latinLnBrk="0" hangingPunct="1">
                          <a:defRPr sz="400" kern="1200">
                            <a:solidFill>
                              <a:schemeClr val="dk1"/>
                            </a:solidFill>
                            <a:latin typeface="Acumin Pro"/>
                          </a:defRPr>
                        </a:lvl7pPr>
                        <a:lvl8pPr marL="666643" algn="l" defTabSz="190470" rtl="0" eaLnBrk="1" latinLnBrk="0" hangingPunct="1">
                          <a:defRPr sz="400" kern="1200">
                            <a:solidFill>
                              <a:schemeClr val="dk1"/>
                            </a:solidFill>
                            <a:latin typeface="Acumin Pro"/>
                          </a:defRPr>
                        </a:lvl8pPr>
                        <a:lvl9pPr marL="761878" algn="l" defTabSz="190470" rtl="0" eaLnBrk="1" latinLnBrk="0" hangingPunct="1">
                          <a:defRPr sz="400" kern="1200">
                            <a:solidFill>
                              <a:schemeClr val="dk1"/>
                            </a:solidFill>
                            <a:latin typeface="Acumin Pr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1D1D7"/>
                      </a:solidFill>
                    </a:tcPr>
                  </a:tc>
                  <a:extLst>
                    <a:ext uri="{0D108BD9-81ED-4DB2-BD59-A6C34878D82A}">
                      <a16:rowId xmlns:a16="http://schemas.microsoft.com/office/drawing/2014/main" val="1077592766"/>
                    </a:ext>
                  </a:extLst>
                </a:tr>
              </a:tbl>
            </a:graphicData>
          </a:graphic>
        </p:graphicFrame>
        <p:pic>
          <p:nvPicPr>
            <p:cNvPr id="1040" name="Picture 1039" descr="A picture containing text, screen, fish, ray&#10;&#10;Description automatically generated">
              <a:extLst>
                <a:ext uri="{FF2B5EF4-FFF2-40B4-BE49-F238E27FC236}">
                  <a16:creationId xmlns:a16="http://schemas.microsoft.com/office/drawing/2014/main" id="{32842CFF-89D4-7749-EA20-023FA96ADEC6}"/>
                </a:ext>
              </a:extLst>
            </p:cNvPr>
            <p:cNvPicPr>
              <a:picLocks noChangeAspect="1"/>
            </p:cNvPicPr>
            <p:nvPr/>
          </p:nvPicPr>
          <p:blipFill rotWithShape="1">
            <a:blip r:embed="rId16"/>
            <a:srcRect l="28414" t="25194" r="19215" b="23391"/>
            <a:stretch/>
          </p:blipFill>
          <p:spPr>
            <a:xfrm rot="341171">
              <a:off x="-6577276" y="5496135"/>
              <a:ext cx="1053116" cy="491877"/>
            </a:xfrm>
            <a:prstGeom prst="rect">
              <a:avLst/>
            </a:prstGeom>
            <a:noFill/>
          </p:spPr>
        </p:pic>
        <p:pic>
          <p:nvPicPr>
            <p:cNvPr id="1045" name="Picture 1044" descr="A picture containing computer, indoor, computer&#10;&#10;Description automatically generated">
              <a:extLst>
                <a:ext uri="{FF2B5EF4-FFF2-40B4-BE49-F238E27FC236}">
                  <a16:creationId xmlns:a16="http://schemas.microsoft.com/office/drawing/2014/main" id="{C275C50C-91DE-53B8-E90A-DAF5EDFE6934}"/>
                </a:ext>
              </a:extLst>
            </p:cNvPr>
            <p:cNvPicPr>
              <a:picLocks noChangeAspect="1"/>
            </p:cNvPicPr>
            <p:nvPr/>
          </p:nvPicPr>
          <p:blipFill rotWithShape="1">
            <a:blip r:embed="rId17"/>
            <a:srcRect l="21250" t="14447" r="14942" b="16883"/>
            <a:stretch/>
          </p:blipFill>
          <p:spPr>
            <a:xfrm rot="312229">
              <a:off x="-6520814" y="4380585"/>
              <a:ext cx="940192" cy="481386"/>
            </a:xfrm>
            <a:prstGeom prst="rect">
              <a:avLst/>
            </a:prstGeom>
            <a:noFill/>
          </p:spPr>
        </p:pic>
        <p:pic>
          <p:nvPicPr>
            <p:cNvPr id="1046" name="Picture 1045" descr="A picture containing dark&#10;&#10;Description automatically generated">
              <a:extLst>
                <a:ext uri="{FF2B5EF4-FFF2-40B4-BE49-F238E27FC236}">
                  <a16:creationId xmlns:a16="http://schemas.microsoft.com/office/drawing/2014/main" id="{4ED34309-5484-865A-8B97-F56BD0CFC0E6}"/>
                </a:ext>
              </a:extLst>
            </p:cNvPr>
            <p:cNvPicPr>
              <a:picLocks noChangeAspect="1"/>
            </p:cNvPicPr>
            <p:nvPr/>
          </p:nvPicPr>
          <p:blipFill rotWithShape="1">
            <a:blip r:embed="rId18"/>
            <a:srcRect l="19134" r="11582" b="15191"/>
            <a:stretch/>
          </p:blipFill>
          <p:spPr>
            <a:xfrm rot="422596">
              <a:off x="-1635393" y="4327004"/>
              <a:ext cx="1015243" cy="612505"/>
            </a:xfrm>
            <a:prstGeom prst="rect">
              <a:avLst/>
            </a:prstGeom>
            <a:noFill/>
          </p:spPr>
        </p:pic>
        <p:pic>
          <p:nvPicPr>
            <p:cNvPr id="1047" name="Picture 1046" descr="A picture containing screen&#10;&#10;Description automatically generated">
              <a:extLst>
                <a:ext uri="{FF2B5EF4-FFF2-40B4-BE49-F238E27FC236}">
                  <a16:creationId xmlns:a16="http://schemas.microsoft.com/office/drawing/2014/main" id="{0D9FDBF4-3609-4F17-E04E-066838191EFA}"/>
                </a:ext>
              </a:extLst>
            </p:cNvPr>
            <p:cNvPicPr>
              <a:picLocks noChangeAspect="1"/>
            </p:cNvPicPr>
            <p:nvPr/>
          </p:nvPicPr>
          <p:blipFill rotWithShape="1">
            <a:blip r:embed="rId19"/>
            <a:srcRect l="16301" r="12776" b="16722"/>
            <a:stretch/>
          </p:blipFill>
          <p:spPr>
            <a:xfrm rot="326425">
              <a:off x="-6537301" y="4905306"/>
              <a:ext cx="965782" cy="539308"/>
            </a:xfrm>
            <a:prstGeom prst="rect">
              <a:avLst/>
            </a:prstGeom>
            <a:noFill/>
          </p:spPr>
        </p:pic>
        <p:pic>
          <p:nvPicPr>
            <p:cNvPr id="1048" name="Picture 1047" descr="A picture containing screen, dark&#10;&#10;Description automatically generated">
              <a:extLst>
                <a:ext uri="{FF2B5EF4-FFF2-40B4-BE49-F238E27FC236}">
                  <a16:creationId xmlns:a16="http://schemas.microsoft.com/office/drawing/2014/main" id="{AE3658F5-4422-9397-0C80-FFD3B4CDA445}"/>
                </a:ext>
              </a:extLst>
            </p:cNvPr>
            <p:cNvPicPr>
              <a:picLocks noChangeAspect="1"/>
            </p:cNvPicPr>
            <p:nvPr/>
          </p:nvPicPr>
          <p:blipFill rotWithShape="1">
            <a:blip r:embed="rId20"/>
            <a:srcRect l="17429" t="4913" r="12564" b="14151"/>
            <a:stretch/>
          </p:blipFill>
          <p:spPr>
            <a:xfrm rot="510169">
              <a:off x="-4879892" y="4361548"/>
              <a:ext cx="1021746" cy="561986"/>
            </a:xfrm>
            <a:prstGeom prst="rect">
              <a:avLst/>
            </a:prstGeom>
            <a:noFill/>
          </p:spPr>
        </p:pic>
        <p:pic>
          <p:nvPicPr>
            <p:cNvPr id="1049" name="Picture 1048" descr="A picture containing screen, dark&#10;&#10;Description automatically generated">
              <a:extLst>
                <a:ext uri="{FF2B5EF4-FFF2-40B4-BE49-F238E27FC236}">
                  <a16:creationId xmlns:a16="http://schemas.microsoft.com/office/drawing/2014/main" id="{0FB02139-F0A4-BD04-E92B-A54BD100862B}"/>
                </a:ext>
              </a:extLst>
            </p:cNvPr>
            <p:cNvPicPr>
              <a:picLocks noChangeAspect="1"/>
            </p:cNvPicPr>
            <p:nvPr/>
          </p:nvPicPr>
          <p:blipFill rotWithShape="1">
            <a:blip r:embed="rId20"/>
            <a:srcRect l="17429" t="4913" r="12564" b="14151"/>
            <a:stretch/>
          </p:blipFill>
          <p:spPr>
            <a:xfrm rot="510169">
              <a:off x="-3265241" y="4356056"/>
              <a:ext cx="1021746" cy="561986"/>
            </a:xfrm>
            <a:prstGeom prst="rect">
              <a:avLst/>
            </a:prstGeom>
            <a:noFill/>
          </p:spPr>
        </p:pic>
        <p:pic>
          <p:nvPicPr>
            <p:cNvPr id="1050" name="Picture 1049">
              <a:extLst>
                <a:ext uri="{FF2B5EF4-FFF2-40B4-BE49-F238E27FC236}">
                  <a16:creationId xmlns:a16="http://schemas.microsoft.com/office/drawing/2014/main" id="{A6BE6844-A23E-475C-6E99-7F5C4E50D3FD}"/>
                </a:ext>
              </a:extLst>
            </p:cNvPr>
            <p:cNvPicPr>
              <a:picLocks noChangeAspect="1"/>
            </p:cNvPicPr>
            <p:nvPr/>
          </p:nvPicPr>
          <p:blipFill rotWithShape="1">
            <a:blip r:embed="rId21"/>
            <a:srcRect l="25606" t="10290" r="25547" b="33116"/>
            <a:stretch/>
          </p:blipFill>
          <p:spPr>
            <a:xfrm>
              <a:off x="-4903224" y="4944972"/>
              <a:ext cx="1012564" cy="490027"/>
            </a:xfrm>
            <a:prstGeom prst="rect">
              <a:avLst/>
            </a:prstGeom>
            <a:noFill/>
          </p:spPr>
        </p:pic>
        <p:pic>
          <p:nvPicPr>
            <p:cNvPr id="1051" name="Picture 1050">
              <a:extLst>
                <a:ext uri="{FF2B5EF4-FFF2-40B4-BE49-F238E27FC236}">
                  <a16:creationId xmlns:a16="http://schemas.microsoft.com/office/drawing/2014/main" id="{29ED6164-01B6-9AC9-9BC6-82052FCC6D4B}"/>
                </a:ext>
              </a:extLst>
            </p:cNvPr>
            <p:cNvPicPr>
              <a:picLocks noChangeAspect="1"/>
            </p:cNvPicPr>
            <p:nvPr/>
          </p:nvPicPr>
          <p:blipFill rotWithShape="1">
            <a:blip r:embed="rId22"/>
            <a:srcRect l="17369" t="2774" r="21980" b="21206"/>
            <a:stretch/>
          </p:blipFill>
          <p:spPr>
            <a:xfrm rot="275315">
              <a:off x="-3264156" y="4908057"/>
              <a:ext cx="1019573" cy="533806"/>
            </a:xfrm>
            <a:prstGeom prst="rect">
              <a:avLst/>
            </a:prstGeom>
            <a:noFill/>
          </p:spPr>
        </p:pic>
      </p:grpSp>
    </p:spTree>
    <p:extLst>
      <p:ext uri="{BB962C8B-B14F-4D97-AF65-F5344CB8AC3E}">
        <p14:creationId xmlns:p14="http://schemas.microsoft.com/office/powerpoint/2010/main" val="359134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P spid="29" grpId="0" animBg="1"/>
      <p:bldP spid="1041" grpId="0" animBg="1"/>
      <p:bldP spid="10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dirty="0">
                <a:effectLst/>
              </a:rPr>
              <a:t> Grant Acknowledgement</a:t>
            </a:r>
            <a:endParaRPr lang="en-US" dirty="0"/>
          </a:p>
        </p:txBody>
      </p:sp>
      <p:sp>
        <p:nvSpPr>
          <p:cNvPr id="3" name="Content Placeholder 2"/>
          <p:cNvSpPr>
            <a:spLocks noGrp="1"/>
          </p:cNvSpPr>
          <p:nvPr>
            <p:ph idx="1"/>
          </p:nvPr>
        </p:nvSpPr>
        <p:spPr>
          <a:xfrm>
            <a:off x="609428" y="1128889"/>
            <a:ext cx="10973153" cy="4736652"/>
          </a:xfrm>
        </p:spPr>
        <p:txBody>
          <a:bodyPr/>
          <a:lstStyle/>
          <a:p>
            <a:pPr>
              <a:spcBef>
                <a:spcPts val="0"/>
              </a:spcBef>
              <a:spcAft>
                <a:spcPts val="0"/>
              </a:spcAft>
            </a:pPr>
            <a:r>
              <a:rPr lang="en-US" sz="2800" b="1" i="0" dirty="0">
                <a:solidFill>
                  <a:schemeClr val="tx1">
                    <a:lumMod val="75000"/>
                    <a:lumOff val="25000"/>
                  </a:schemeClr>
                </a:solidFill>
                <a:effectLst/>
              </a:rPr>
              <a:t>For TL1 Predoctoral and Post-Doctoral Awardees</a:t>
            </a:r>
            <a:r>
              <a:rPr lang="en-US" sz="2800" b="0" i="0" dirty="0">
                <a:solidFill>
                  <a:schemeClr val="tx1">
                    <a:lumMod val="75000"/>
                    <a:lumOff val="25000"/>
                  </a:schemeClr>
                </a:solidFill>
                <a:effectLst/>
              </a:rPr>
              <a:t>:  “This project was funded with support from the Indiana Clinical and Translational Sciences Institute which is funded in part by Award Number TL1TR002531 from the National Institutes of Health, National Center for Advancing Translational Sciences, Clinical and Translational Sciences Award. The content is solely the responsibility of the authors and does not necessarily represent the official views of the National Institutes of Health.”</a:t>
            </a:r>
          </a:p>
          <a:p>
            <a:pPr marL="0" indent="0" algn="l">
              <a:buNone/>
            </a:pPr>
            <a:endParaRPr lang="en-US" sz="1800" dirty="0">
              <a:solidFill>
                <a:srgbClr val="000000"/>
              </a:solidFill>
            </a:endParaRPr>
          </a:p>
        </p:txBody>
      </p:sp>
    </p:spTree>
    <p:extLst>
      <p:ext uri="{BB962C8B-B14F-4D97-AF65-F5344CB8AC3E}">
        <p14:creationId xmlns:p14="http://schemas.microsoft.com/office/powerpoint/2010/main" val="390554040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9389</TotalTime>
  <Words>1541</Words>
  <Application>Microsoft Office PowerPoint</Application>
  <PresentationFormat>Widescreen</PresentationFormat>
  <Paragraphs>175</Paragraphs>
  <Slides>5</Slides>
  <Notes>5</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5</vt:i4>
      </vt:variant>
    </vt:vector>
  </HeadingPairs>
  <TitlesOfParts>
    <vt:vector size="16" baseType="lpstr">
      <vt:lpstr>Acumin Pro</vt:lpstr>
      <vt:lpstr>Acumin Pro SemiCondensed</vt:lpstr>
      <vt:lpstr>Arial</vt:lpstr>
      <vt:lpstr>Calibri</vt:lpstr>
      <vt:lpstr>Calibri Light</vt:lpstr>
      <vt:lpstr>Slack-Lato</vt:lpstr>
      <vt:lpstr>Times New Roman</vt:lpstr>
      <vt:lpstr>Wingdings</vt:lpstr>
      <vt:lpstr>Default Design</vt:lpstr>
      <vt:lpstr>Office Theme</vt:lpstr>
      <vt:lpstr>Adobe Acrobat Document</vt:lpstr>
      <vt:lpstr>PowerPoint Presentation</vt:lpstr>
      <vt:lpstr>PowerPoint Presentation</vt:lpstr>
      <vt:lpstr>A porous cover sustains mastication while limiting stress shielding</vt:lpstr>
      <vt:lpstr>Finite Element Analysis Workflow in ANSYS</vt:lpstr>
      <vt:lpstr> Grant Acknowledgement</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Scahill, Samantha L</dc:creator>
  <cp:lastModifiedBy>Benito Alston, Claudia</cp:lastModifiedBy>
  <cp:revision>308</cp:revision>
  <cp:lastPrinted>2019-06-12T19:20:56Z</cp:lastPrinted>
  <dcterms:created xsi:type="dcterms:W3CDTF">2017-12-05T19:51:19Z</dcterms:created>
  <dcterms:modified xsi:type="dcterms:W3CDTF">2023-08-18T17:53:59Z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2023-07-31T17:23:16Z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b0178e56-319b-4ae9-b250-973f2e81ce7e</vt:lpwstr>
  </property>
  <property fmtid="{D5CDD505-2E9C-101B-9397-08002B2CF9AE}" pid="8" name="MSIP_Label_4044bd30-2ed7-4c9d-9d12-46200872a97b_ContentBits">
    <vt:lpwstr>0</vt:lpwstr>
  </property>
</Properties>
</file>