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png" ContentType="image/png"/>
  <Default Extension="jpeg" ContentType="image/jpeg"/>
  <Override PartName="/_rels/.rels" ContentType="application/vnd.openxmlformats-package.relationship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ppt/presentation.xml" ContentType="application/vnd.openxmlformats-officedocument.presentationml.presentation.main+xml"/>
  <Override PartName="/ppt/slideMasters/_rels/slideMaster1.xml.rels" ContentType="application/vnd.openxmlformats-package.relationship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_rels/presentation.xml.rels" ContentType="application/vnd.openxmlformats-package.relationship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_rels/slideLayout12.xml.rels" ContentType="application/vnd.openxmlformats-package.relationships+xml"/>
  <Override PartName="/ppt/slideLayouts/_rels/slideLayout11.xml.rels" ContentType="application/vnd.openxmlformats-package.relationships+xml"/>
  <Override PartName="/ppt/slideLayouts/_rels/slideLayout9.xml.rels" ContentType="application/vnd.openxmlformats-package.relationships+xml"/>
  <Override PartName="/ppt/slideLayouts/_rels/slideLayout10.xml.rels" ContentType="application/vnd.openxmlformats-package.relationships+xml"/>
  <Override PartName="/ppt/slideLayouts/_rels/slideLayout8.xml.rels" ContentType="application/vnd.openxmlformats-package.relationships+xml"/>
  <Override PartName="/ppt/slideLayouts/_rels/slideLayout5.xml.rels" ContentType="application/vnd.openxmlformats-package.relationships+xml"/>
  <Override PartName="/ppt/slideLayouts/_rels/slideLayout7.xml.rels" ContentType="application/vnd.openxmlformats-package.relationships+xml"/>
  <Override PartName="/ppt/slideLayouts/_rels/slideLayout4.xml.rels" ContentType="application/vnd.openxmlformats-package.relationships+xml"/>
  <Override PartName="/ppt/slideLayouts/_rels/slideLayout6.xml.rels" ContentType="application/vnd.openxmlformats-package.relationships+xml"/>
  <Override PartName="/ppt/slideLayouts/_rels/slideLayout3.xml.rels" ContentType="application/vnd.openxmlformats-package.relationships+xml"/>
  <Override PartName="/ppt/slideLayouts/_rels/slideLayout2.xml.rels" ContentType="application/vnd.openxmlformats-package.relationships+xml"/>
  <Override PartName="/ppt/slideLayouts/_rels/slideLayout1.xml.rels" ContentType="application/vnd.openxmlformats-package.relationships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media/image12.png" ContentType="image/png"/>
  <Override PartName="/ppt/media/image13.png" ContentType="image/png"/>
  <Override PartName="/ppt/media/image8.png" ContentType="image/png"/>
  <Override PartName="/ppt/media/image9.png" ContentType="image/png"/>
  <Override PartName="/ppt/media/image17.png" ContentType="image/png"/>
  <Override PartName="/ppt/media/media16.mp4" ContentType="video/mp4"/>
  <Override PartName="/ppt/media/image6.png" ContentType="image/png"/>
  <Override PartName="/ppt/media/image11.png" ContentType="image/png"/>
  <Override PartName="/ppt/media/image15.png" ContentType="image/png"/>
  <Override PartName="/ppt/media/media14.mp4" ContentType="video/mp4"/>
  <Override PartName="/ppt/media/image4.png" ContentType="image/png"/>
  <Override PartName="/ppt/media/image1.jpeg" ContentType="image/jpeg"/>
  <Override PartName="/ppt/media/image5.png" ContentType="image/png"/>
  <Override PartName="/ppt/media/image10.png" ContentType="image/png"/>
  <Override PartName="/ppt/media/image2.png" ContentType="image/png"/>
  <Override PartName="/ppt/media/image3.png" ContentType="image/png"/>
  <Override PartName="/ppt/media/media7.mp4" ContentType="video/mp4"/>
  <Override PartName="/ppt/slides/slide1.xml" ContentType="application/vnd.openxmlformats-officedocument.presentationml.slide+xml"/>
  <Override PartName="/ppt/slides/_rels/slide3.xml.rels" ContentType="application/vnd.openxmlformats-package.relationships+xml"/>
  <Override PartName="/ppt/slides/_rels/slide2.xml.rels" ContentType="application/vnd.openxmlformats-package.relationships+xml"/>
  <Override PartName="/ppt/slides/_rels/slide1.xml.rels" ContentType="application/vnd.openxmlformats-package.relationships+xml"/>
  <Override PartName="/ppt/slides/slide2.xml" ContentType="application/vnd.openxmlformats-officedocument.presentationml.slide+xml"/>
  <Override PartName="/ppt/slides/slide3.xml" ContentType="application/vnd.openxmlformats-officedocument.presentationml.slide+xml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custom-properties" Target="docProps/custom.xml"/><Relationship Id="rId4" Type="http://schemas.openxmlformats.org/officeDocument/2006/relationships/officeDocument" Target="ppt/presentation.xml"/>
</Relationships>
</file>

<file path=ppt/presentation.xml><?xml version="1.0" encoding="utf-8"?>
<p:presentation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sldMasterIdLst>
    <p:sldMasterId id="2147483648" r:id="rId2"/>
  </p:sldMasterIdLst>
  <p:sldIdLst>
    <p:sldId id="256" r:id="rId3"/>
    <p:sldId id="257" r:id="rId4"/>
    <p:sldId id="258" r:id="rId5"/>
  </p:sldIdLst>
  <p:sldSz cx="12192000" cy="6858000"/>
  <p:notesSz cx="7772400" cy="10058400"/>
</p:presentation>
</file>

<file path=ppt/_rels/presentation.xml.rels><?xml version="1.0" encoding="UTF-8"?>
<Relationships xmlns="http://schemas.openxmlformats.org/package/2006/relationships"><Relationship Id="rId1" Type="http://schemas.openxmlformats.org/officeDocument/2006/relationships/theme" Target="theme/theme1.xml"/><Relationship Id="rId2" Type="http://schemas.openxmlformats.org/officeDocument/2006/relationships/slideMaster" Target="slideMasters/slideMaster1.xml"/><Relationship Id="rId3" Type="http://schemas.openxmlformats.org/officeDocument/2006/relationships/slide" Target="slides/slide1.xml"/><Relationship Id="rId4" Type="http://schemas.openxmlformats.org/officeDocument/2006/relationships/slide" Target="slides/slide2.xml"/><Relationship Id="rId5" Type="http://schemas.openxmlformats.org/officeDocument/2006/relationships/slide" Target="slides/slide3.xml"/>
</Relationships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
</Relationships>
</file>

<file path=ppt/slideLayouts/slideLayout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</p:sldLayout>
</file>

<file path=ppt/slideLayouts/slideLayout10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verTx" preserve="1">
  <p:cSld name="Title,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7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8" name="PlaceHolder 3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1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fourObj" preserve="1">
  <p:cSld name="Title, 4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2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3" name="PlaceHolder 5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1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blank" preserve="1">
  <p:cSld name="Title, 6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6" name="PlaceHolder 3"/>
          <p:cNvSpPr>
            <a:spLocks noGrp="1"/>
          </p:cNvSpPr>
          <p:nvPr>
            <p:ph type="body"/>
          </p:nvPr>
        </p:nvSpPr>
        <p:spPr>
          <a:xfrm>
            <a:off x="431964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7" name="PlaceHolder 4"/>
          <p:cNvSpPr>
            <a:spLocks noGrp="1"/>
          </p:cNvSpPr>
          <p:nvPr>
            <p:ph type="body"/>
          </p:nvPr>
        </p:nvSpPr>
        <p:spPr>
          <a:xfrm>
            <a:off x="8029800" y="160452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8" name="PlaceHolder 5"/>
          <p:cNvSpPr>
            <a:spLocks noGrp="1"/>
          </p:cNvSpPr>
          <p:nvPr>
            <p:ph type="body"/>
          </p:nvPr>
        </p:nvSpPr>
        <p:spPr>
          <a:xfrm>
            <a:off x="60948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39" name="PlaceHolder 6"/>
          <p:cNvSpPr>
            <a:spLocks noGrp="1"/>
          </p:cNvSpPr>
          <p:nvPr>
            <p:ph type="body"/>
          </p:nvPr>
        </p:nvSpPr>
        <p:spPr>
          <a:xfrm>
            <a:off x="431964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0" name="PlaceHolder 7"/>
          <p:cNvSpPr>
            <a:spLocks noGrp="1"/>
          </p:cNvSpPr>
          <p:nvPr>
            <p:ph type="body"/>
          </p:nvPr>
        </p:nvSpPr>
        <p:spPr>
          <a:xfrm>
            <a:off x="8029800" y="3682080"/>
            <a:ext cx="35330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2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x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6" name="PlaceHolder 2"/>
          <p:cNvSpPr>
            <a:spLocks noGrp="1"/>
          </p:cNvSpPr>
          <p:nvPr>
            <p:ph type="subTitle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3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" preserve="1">
  <p:cSld name="Title,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8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4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" preserve="1">
  <p:cSld name="Title,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0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1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5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6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Only" preserve="1">
  <p:cSld name="Centere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PlaceHolder 1"/>
          <p:cNvSpPr>
            <a:spLocks noGrp="1"/>
          </p:cNvSpPr>
          <p:nvPr>
            <p:ph type="subTitle"/>
          </p:nvPr>
        </p:nvSpPr>
        <p:spPr>
          <a:xfrm>
            <a:off x="1523880" y="1122480"/>
            <a:ext cx="9143640" cy="110667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pPr algn="ctr"/>
            <a:endParaRPr b="0" lang="en-US" sz="3200" spc="-1" strike="noStrike">
              <a:latin typeface="Arial"/>
            </a:endParaRPr>
          </a:p>
        </p:txBody>
      </p:sp>
    </p:spTree>
  </p:cSld>
</p:sldLayout>
</file>

<file path=ppt/slideLayouts/slideLayout7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AndObj" preserve="1">
  <p:cSld name="Title, 2 Content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5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6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7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8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objAndTwoObj" preserve="1">
  <p:cSld name="Title Content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9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0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1" name="PlaceHolder 4"/>
          <p:cNvSpPr>
            <a:spLocks noGrp="1"/>
          </p:cNvSpPr>
          <p:nvPr>
            <p:ph type="body"/>
          </p:nvPr>
        </p:nvSpPr>
        <p:spPr>
          <a:xfrm>
            <a:off x="6231960" y="368208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Layouts/slideLayout9.xml><?xml version="1.0" encoding="utf-8"?>
<p:sldLayout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 type="twoObjOverTx" preserve="1">
  <p:cSld name="Title, 2 Content over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lIns="0" rIns="0" tIns="0" bIns="0" anchor="ctr">
            <a:noAutofit/>
          </a:bodyPr>
          <a:p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3" name="PlaceHolder 2"/>
          <p:cNvSpPr>
            <a:spLocks noGrp="1"/>
          </p:cNvSpPr>
          <p:nvPr>
            <p:ph type="body"/>
          </p:nvPr>
        </p:nvSpPr>
        <p:spPr>
          <a:xfrm>
            <a:off x="60948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4" name="PlaceHolder 3"/>
          <p:cNvSpPr>
            <a:spLocks noGrp="1"/>
          </p:cNvSpPr>
          <p:nvPr>
            <p:ph type="body"/>
          </p:nvPr>
        </p:nvSpPr>
        <p:spPr>
          <a:xfrm>
            <a:off x="6231960" y="1604520"/>
            <a:ext cx="535428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25" name="PlaceHolder 4"/>
          <p:cNvSpPr>
            <a:spLocks noGrp="1"/>
          </p:cNvSpPr>
          <p:nvPr>
            <p:ph type="body"/>
          </p:nvPr>
        </p:nvSpPr>
        <p:spPr>
          <a:xfrm>
            <a:off x="609480" y="3682080"/>
            <a:ext cx="10972440" cy="189684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Relationship Id="rId9" Type="http://schemas.openxmlformats.org/officeDocument/2006/relationships/slideLayout" Target="../slideLayouts/slideLayout8.xml"/><Relationship Id="rId10" Type="http://schemas.openxmlformats.org/officeDocument/2006/relationships/slideLayout" Target="../slideLayouts/slideLayout9.xml"/><Relationship Id="rId11" Type="http://schemas.openxmlformats.org/officeDocument/2006/relationships/slideLayout" Target="../slideLayouts/slideLayout10.xml"/><Relationship Id="rId12" Type="http://schemas.openxmlformats.org/officeDocument/2006/relationships/slideLayout" Target="../slideLayouts/slideLayout11.xml"/><Relationship Id="rId13" Type="http://schemas.openxmlformats.org/officeDocument/2006/relationships/slideLayout" Target="../slideLayouts/slideLayout12.xml"/>
</Relationships>
</file>

<file path=ppt/slideMasters/slideMaster1.xml><?xml version="1.0" encoding="utf-8"?>
<p:sldMaster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0" name="PlaceHolder 1"/>
          <p:cNvSpPr>
            <a:spLocks noGrp="1"/>
          </p:cNvSpPr>
          <p:nvPr>
            <p:ph type="title"/>
          </p:nvPr>
        </p:nvSpPr>
        <p:spPr>
          <a:xfrm>
            <a:off x="1523880" y="1122480"/>
            <a:ext cx="9143640" cy="2387160"/>
          </a:xfrm>
          <a:prstGeom prst="rect">
            <a:avLst/>
          </a:prstGeom>
        </p:spPr>
        <p:txBody>
          <a:bodyPr anchor="b">
            <a:noAutofit/>
          </a:bodyPr>
          <a:p>
            <a:pPr algn="ctr">
              <a:lnSpc>
                <a:spcPct val="90000"/>
              </a:lnSpc>
            </a:pPr>
            <a:r>
              <a:rPr b="0" lang="en-US" sz="6000" spc="-1" strike="noStrike">
                <a:solidFill>
                  <a:srgbClr val="000000"/>
                </a:solidFill>
                <a:latin typeface="Calibri Light"/>
              </a:rPr>
              <a:t>Click to edit Master title style</a:t>
            </a:r>
            <a:endParaRPr b="0" lang="en-US" sz="6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1" name="PlaceHolder 2"/>
          <p:cNvSpPr>
            <a:spLocks noGrp="1"/>
          </p:cNvSpPr>
          <p:nvPr>
            <p:ph type="dt"/>
          </p:nvPr>
        </p:nvSpPr>
        <p:spPr>
          <a:xfrm>
            <a:off x="8380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>
              <a:lnSpc>
                <a:spcPct val="100000"/>
              </a:lnSpc>
            </a:pPr>
            <a:fld id="{6A91DAE5-3F7A-45BF-B86D-A7D03879B6E2}" type="datetime">
              <a:rPr b="0" lang="en-US" sz="1200" spc="-1" strike="noStrike">
                <a:solidFill>
                  <a:srgbClr val="8b8b8b"/>
                </a:solidFill>
                <a:latin typeface="Calibri"/>
              </a:rPr>
              <a:t>8/29/23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2" name="PlaceHolder 3"/>
          <p:cNvSpPr>
            <a:spLocks noGrp="1"/>
          </p:cNvSpPr>
          <p:nvPr>
            <p:ph type="ftr"/>
          </p:nvPr>
        </p:nvSpPr>
        <p:spPr>
          <a:xfrm>
            <a:off x="4038480" y="6356520"/>
            <a:ext cx="4114440" cy="364680"/>
          </a:xfrm>
          <a:prstGeom prst="rect">
            <a:avLst/>
          </a:prstGeom>
        </p:spPr>
        <p:txBody>
          <a:bodyPr anchor="ctr">
            <a:noAutofit/>
          </a:bodyPr>
          <a:p>
            <a:endParaRPr b="0" lang="en-US" sz="2400" spc="-1" strike="noStrike">
              <a:latin typeface="Times New Roman"/>
            </a:endParaRPr>
          </a:p>
        </p:txBody>
      </p:sp>
      <p:sp>
        <p:nvSpPr>
          <p:cNvPr id="3" name="PlaceHolder 4"/>
          <p:cNvSpPr>
            <a:spLocks noGrp="1"/>
          </p:cNvSpPr>
          <p:nvPr>
            <p:ph type="sldNum"/>
          </p:nvPr>
        </p:nvSpPr>
        <p:spPr>
          <a:xfrm>
            <a:off x="8610480" y="6356520"/>
            <a:ext cx="2742840" cy="364680"/>
          </a:xfrm>
          <a:prstGeom prst="rect">
            <a:avLst/>
          </a:prstGeom>
        </p:spPr>
        <p:txBody>
          <a:bodyPr anchor="ctr">
            <a:noAutofit/>
          </a:bodyPr>
          <a:p>
            <a:pPr algn="r">
              <a:lnSpc>
                <a:spcPct val="100000"/>
              </a:lnSpc>
            </a:pPr>
            <a:fld id="{0E0382D9-CD1C-401F-BFB9-A55717928D0A}" type="slidenum">
              <a:rPr b="0" lang="en-US" sz="1200" spc="-1" strike="noStrike">
                <a:solidFill>
                  <a:srgbClr val="8b8b8b"/>
                </a:solidFill>
                <a:latin typeface="Calibri"/>
              </a:rPr>
              <a:t>1</a:t>
            </a:fld>
            <a:endParaRPr b="0" lang="en-US" sz="1200" spc="-1" strike="noStrike">
              <a:latin typeface="Times New Roman"/>
            </a:endParaRPr>
          </a:p>
        </p:txBody>
      </p:sp>
      <p:sp>
        <p:nvSpPr>
          <p:cNvPr id="4" name="PlaceHolder 5"/>
          <p:cNvSpPr>
            <a:spLocks noGrp="1"/>
          </p:cNvSpPr>
          <p:nvPr>
            <p:ph type="body"/>
          </p:nvPr>
        </p:nvSpPr>
        <p:spPr>
          <a:xfrm>
            <a:off x="609480" y="1604520"/>
            <a:ext cx="10972440" cy="3977280"/>
          </a:xfrm>
          <a:prstGeom prst="rect">
            <a:avLst/>
          </a:prstGeom>
        </p:spPr>
        <p:txBody>
          <a:bodyPr lIns="0" rIns="0" tIns="0" bIns="0">
            <a:normAutofit/>
          </a:bodyPr>
          <a:p>
            <a:pPr marL="432000" indent="-324000">
              <a:spcBef>
                <a:spcPts val="1417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800" spc="-1" strike="noStrike">
                <a:solidFill>
                  <a:srgbClr val="000000"/>
                </a:solidFill>
                <a:latin typeface="Calibri"/>
              </a:rPr>
              <a:t>Click to edit the outline text format</a:t>
            </a:r>
            <a:endParaRPr b="0" lang="en-US" sz="2800" spc="-1" strike="noStrike">
              <a:solidFill>
                <a:srgbClr val="000000"/>
              </a:solidFill>
              <a:latin typeface="Calibri"/>
            </a:endParaRPr>
          </a:p>
          <a:p>
            <a:pPr lvl="1" marL="864000" indent="-324000">
              <a:spcBef>
                <a:spcPts val="1134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Second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2" marL="1296000" indent="-288000">
              <a:spcBef>
                <a:spcPts val="850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Third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3" marL="1728000" indent="-216000">
              <a:spcBef>
                <a:spcPts val="567"/>
              </a:spcBef>
              <a:buClr>
                <a:srgbClr val="000000"/>
              </a:buClr>
              <a:buSzPct val="75000"/>
              <a:buFont typeface="Symbol" charset="2"/>
              <a:buChar char=""/>
            </a:pPr>
            <a:r>
              <a:rPr b="0" lang="en-US" sz="1800" spc="-1" strike="noStrike">
                <a:solidFill>
                  <a:srgbClr val="000000"/>
                </a:solidFill>
                <a:latin typeface="Calibri"/>
              </a:rPr>
              <a:t>Fourth Outline Level</a:t>
            </a:r>
            <a:endParaRPr b="0" lang="en-US" sz="1800" spc="-1" strike="noStrike">
              <a:solidFill>
                <a:srgbClr val="000000"/>
              </a:solidFill>
              <a:latin typeface="Calibri"/>
            </a:endParaRPr>
          </a:p>
          <a:p>
            <a:pPr lvl="4" marL="2160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Fifth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5" marL="2592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Sixth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  <a:p>
            <a:pPr lvl="6" marL="3024000" indent="-216000">
              <a:spcBef>
                <a:spcPts val="283"/>
              </a:spcBef>
              <a:buClr>
                <a:srgbClr val="000000"/>
              </a:buClr>
              <a:buSzPct val="45000"/>
              <a:buFont typeface="Wingdings" charset="2"/>
              <a:buChar char=""/>
            </a:pPr>
            <a:r>
              <a:rPr b="0" lang="en-US" sz="2000" spc="-1" strike="noStrike">
                <a:solidFill>
                  <a:srgbClr val="000000"/>
                </a:solidFill>
                <a:latin typeface="Calibri"/>
              </a:rPr>
              <a:t>Seventh Outline Level</a:t>
            </a:r>
            <a:endParaRPr b="0" lang="en-US" sz="2000" spc="-1" strike="noStrike">
              <a:solidFill>
                <a:srgbClr val="000000"/>
              </a:solidFill>
              <a:latin typeface="Calibri"/>
            </a:endParaRPr>
          </a:p>
        </p:txBody>
      </p:sp>
    </p:spTree>
  </p:cSld>
  <p:clrMap bg1="lt1" bg2="lt2" tx1="dk1" tx2="dk2" accent1="accent1" accent2="accent2" accent3="accent3" accent4="accent4" accent5="accent5" accent6="accent6" hlink="hlink" folHlink="fol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  <p:sldLayoutId id="2147483660" r:id="rId13"/>
  </p:sldLayoutIdLst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png"/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video" Target="../media/media7.mp4"/><Relationship Id="rId8" Type="http://schemas.microsoft.com/office/2007/relationships/media" Target="../media/media7.mp4"/><Relationship Id="rId9" Type="http://schemas.openxmlformats.org/officeDocument/2006/relationships/image" Target="../media/image8.png"/><Relationship Id="rId10" Type="http://schemas.openxmlformats.org/officeDocument/2006/relationships/slideLayout" Target="../slideLayouts/slideLayout2.xml"/>
</Relationships>
</file>

<file path=ppt/slides/_rels/slide2.xml.rels><?xml version="1.0" encoding="UTF-8"?>
<Relationships xmlns="http://schemas.openxmlformats.org/package/2006/relationships"><Relationship Id="rId1" Type="http://schemas.openxmlformats.org/officeDocument/2006/relationships/image" Target="../media/image9.png"/><Relationship Id="rId2" Type="http://schemas.openxmlformats.org/officeDocument/2006/relationships/image" Target="../media/image10.png"/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5" Type="http://schemas.openxmlformats.org/officeDocument/2006/relationships/image" Target="../media/image13.png"/><Relationship Id="rId6" Type="http://schemas.openxmlformats.org/officeDocument/2006/relationships/video" Target="../media/media14.mp4"/><Relationship Id="rId7" Type="http://schemas.microsoft.com/office/2007/relationships/media" Target="../media/media14.mp4"/><Relationship Id="rId8" Type="http://schemas.openxmlformats.org/officeDocument/2006/relationships/image" Target="../media/image15.png"/><Relationship Id="rId9" Type="http://schemas.openxmlformats.org/officeDocument/2006/relationships/slideLayout" Target="../slideLayouts/slideLayout2.xml"/>
</Relationships>
</file>

<file path=ppt/slides/_rels/slide3.xml.rels><?xml version="1.0" encoding="UTF-8"?>
<Relationships xmlns="http://schemas.openxmlformats.org/package/2006/relationships"><Relationship Id="rId1" Type="http://schemas.openxmlformats.org/officeDocument/2006/relationships/video" Target="../media/media16.mp4"/><Relationship Id="rId2" Type="http://schemas.microsoft.com/office/2007/relationships/media" Target="../media/media16.mp4"/><Relationship Id="rId3" Type="http://schemas.openxmlformats.org/officeDocument/2006/relationships/image" Target="../media/image17.png"/><Relationship Id="rId4" Type="http://schemas.openxmlformats.org/officeDocument/2006/relationships/slideLayout" Target="../slideLayouts/slideLayout2.xml"/>
</Relationships>
</file>

<file path=ppt/slides/slide1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TextShape 1"/>
          <p:cNvSpPr txBox="1"/>
          <p:nvPr/>
        </p:nvSpPr>
        <p:spPr>
          <a:xfrm>
            <a:off x="1303920" y="186120"/>
            <a:ext cx="9143640" cy="64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Introduction and Methods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42" name="Picture 3" descr=""/>
          <p:cNvPicPr/>
          <p:nvPr/>
        </p:nvPicPr>
        <p:blipFill>
          <a:blip r:embed="rId1"/>
          <a:stretch/>
        </p:blipFill>
        <p:spPr>
          <a:xfrm>
            <a:off x="465120" y="829800"/>
            <a:ext cx="2384280" cy="2844360"/>
          </a:xfrm>
          <a:prstGeom prst="rect">
            <a:avLst/>
          </a:prstGeom>
          <a:ln>
            <a:noFill/>
          </a:ln>
        </p:spPr>
      </p:pic>
      <p:pic>
        <p:nvPicPr>
          <p:cNvPr id="43" name="Picture 4" descr=""/>
          <p:cNvPicPr/>
          <p:nvPr/>
        </p:nvPicPr>
        <p:blipFill>
          <a:blip r:embed="rId2"/>
          <a:stretch/>
        </p:blipFill>
        <p:spPr>
          <a:xfrm>
            <a:off x="1323720" y="4085640"/>
            <a:ext cx="3823560" cy="1942200"/>
          </a:xfrm>
          <a:prstGeom prst="rect">
            <a:avLst/>
          </a:prstGeom>
          <a:ln>
            <a:noFill/>
          </a:ln>
        </p:spPr>
      </p:pic>
      <p:pic>
        <p:nvPicPr>
          <p:cNvPr id="44" name="Picture 5" descr=""/>
          <p:cNvPicPr/>
          <p:nvPr/>
        </p:nvPicPr>
        <p:blipFill>
          <a:blip r:embed="rId3"/>
          <a:stretch/>
        </p:blipFill>
        <p:spPr>
          <a:xfrm>
            <a:off x="3893040" y="1240920"/>
            <a:ext cx="2509200" cy="1942200"/>
          </a:xfrm>
          <a:prstGeom prst="rect">
            <a:avLst/>
          </a:prstGeom>
          <a:ln>
            <a:noFill/>
          </a:ln>
        </p:spPr>
      </p:pic>
      <p:pic>
        <p:nvPicPr>
          <p:cNvPr id="45" name="Picture 6" descr=""/>
          <p:cNvPicPr/>
          <p:nvPr/>
        </p:nvPicPr>
        <p:blipFill>
          <a:blip r:embed="rId4"/>
          <a:stretch/>
        </p:blipFill>
        <p:spPr>
          <a:xfrm>
            <a:off x="5942520" y="3674520"/>
            <a:ext cx="2509200" cy="2544120"/>
          </a:xfrm>
          <a:prstGeom prst="rect">
            <a:avLst/>
          </a:prstGeom>
          <a:ln>
            <a:noFill/>
          </a:ln>
        </p:spPr>
      </p:pic>
      <p:pic>
        <p:nvPicPr>
          <p:cNvPr id="46" name="Picture 7" descr=""/>
          <p:cNvPicPr/>
          <p:nvPr/>
        </p:nvPicPr>
        <p:blipFill>
          <a:blip r:embed="rId5"/>
          <a:stretch/>
        </p:blipFill>
        <p:spPr>
          <a:xfrm>
            <a:off x="7733520" y="1240920"/>
            <a:ext cx="2917440" cy="2289960"/>
          </a:xfrm>
          <a:prstGeom prst="rect">
            <a:avLst/>
          </a:prstGeom>
          <a:ln>
            <a:noFill/>
          </a:ln>
        </p:spPr>
      </p:pic>
      <p:pic>
        <p:nvPicPr>
          <p:cNvPr id="47" name="Picture 8" descr=""/>
          <p:cNvPicPr/>
          <p:nvPr/>
        </p:nvPicPr>
        <p:blipFill>
          <a:blip r:embed="rId6"/>
          <a:stretch/>
        </p:blipFill>
        <p:spPr>
          <a:xfrm>
            <a:off x="9192240" y="4196520"/>
            <a:ext cx="1986840" cy="1720800"/>
          </a:xfrm>
          <a:prstGeom prst="rect">
            <a:avLst/>
          </a:prstGeom>
          <a:ln>
            <a:noFill/>
          </a:ln>
        </p:spPr>
      </p:pic>
      <p:pic>
        <p:nvPicPr>
          <p:cNvPr id="48" name="Picture 1" descr="">
            <a:hlinkClick r:id="" action="ppaction://media"/>
          </p:cNvPr>
          <p:cNvPicPr/>
          <p:nvPr>
            <a:videoFile r:link="rId7"/>
            <p:extLst>
              <p:ext uri="{DAA4B4D4-6D71-4841-9C94-3DE7FCFB9230}">
                <p14:media r:embed="rId8"/>
              </p:ext>
            </p:extLst>
          </p:nvPr>
        </p:nvPicPr>
        <p:blipFill>
          <a:blip r:embed="rId9"/>
        </p:blipFill>
        <p:spPr>
          <a:xfrm>
            <a:off x="10052280" y="4718160"/>
            <a:ext cx="2057040" cy="205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85000" p14:dur="2000"/>
    </mc:Choice>
    <mc:Fallback>
      <p:transition spd="slow" advTm="85000"/>
    </mc:Fallback>
  </mc:AlternateContent>
  <p:timing>
    <p:tnLst>
      <p:par>
        <p:cTn id="1" dur="indefinite" restart="never" nodeType="tmRoot">
          <p:childTnLst>
            <p:seq>
              <p:cTn id="2" dur="indefinite" nodeType="mainSeq"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6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7" restart="whenNotActive" nodeType="interactiveSeq" fill="hold">
                <p:stCondLst>
                  <p:cond delay="0" evt="onClick">
                    <p:tgtEl>
                      <p:spTgt spid="48"/>
                    </p:tgtEl>
                  </p:cond>
                </p:stCondLst>
                <p:childTnLst>
                  <p:par>
                    <p:cTn id="8" fill="hold">
                      <p:stCondLst>
                        <p:cond delay="0" evt="onClick">
                          <p:tgtEl>
                            <p:spTgt spid="48"/>
                          </p:tgtEl>
                        </p:cond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TextShape 1"/>
          <p:cNvSpPr txBox="1"/>
          <p:nvPr/>
        </p:nvSpPr>
        <p:spPr>
          <a:xfrm>
            <a:off x="1098000" y="186120"/>
            <a:ext cx="9143640" cy="64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Results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pic>
        <p:nvPicPr>
          <p:cNvPr id="50" name="Picture 2" descr="A close-up of several images of a hand&#10;&#10;Description automatically generated"/>
          <p:cNvPicPr/>
          <p:nvPr/>
        </p:nvPicPr>
        <p:blipFill>
          <a:blip r:embed="rId1"/>
          <a:stretch/>
        </p:blipFill>
        <p:spPr>
          <a:xfrm>
            <a:off x="3572280" y="963000"/>
            <a:ext cx="4081320" cy="2668680"/>
          </a:xfrm>
          <a:prstGeom prst="rect">
            <a:avLst/>
          </a:prstGeom>
          <a:ln>
            <a:noFill/>
          </a:ln>
        </p:spPr>
      </p:pic>
      <p:pic>
        <p:nvPicPr>
          <p:cNvPr id="51" name="Picture 10" descr=""/>
          <p:cNvPicPr/>
          <p:nvPr/>
        </p:nvPicPr>
        <p:blipFill>
          <a:blip r:embed="rId2"/>
          <a:stretch/>
        </p:blipFill>
        <p:spPr>
          <a:xfrm>
            <a:off x="1014840" y="3765600"/>
            <a:ext cx="4342680" cy="2448720"/>
          </a:xfrm>
          <a:prstGeom prst="rect">
            <a:avLst/>
          </a:prstGeom>
          <a:ln>
            <a:noFill/>
          </a:ln>
        </p:spPr>
      </p:pic>
      <p:pic>
        <p:nvPicPr>
          <p:cNvPr id="52" name="Picture 11" descr=""/>
          <p:cNvPicPr/>
          <p:nvPr/>
        </p:nvPicPr>
        <p:blipFill>
          <a:blip r:embed="rId3"/>
          <a:stretch/>
        </p:blipFill>
        <p:spPr>
          <a:xfrm>
            <a:off x="5875920" y="3765600"/>
            <a:ext cx="4342680" cy="2448720"/>
          </a:xfrm>
          <a:prstGeom prst="rect">
            <a:avLst/>
          </a:prstGeom>
          <a:ln>
            <a:noFill/>
          </a:ln>
        </p:spPr>
      </p:pic>
      <p:pic>
        <p:nvPicPr>
          <p:cNvPr id="53" name="Picture 13" descr=""/>
          <p:cNvPicPr/>
          <p:nvPr/>
        </p:nvPicPr>
        <p:blipFill>
          <a:blip r:embed="rId4"/>
          <a:stretch/>
        </p:blipFill>
        <p:spPr>
          <a:xfrm>
            <a:off x="3165840" y="4120920"/>
            <a:ext cx="812880" cy="1004760"/>
          </a:xfrm>
          <a:prstGeom prst="rect">
            <a:avLst/>
          </a:prstGeom>
          <a:ln>
            <a:noFill/>
          </a:ln>
        </p:spPr>
      </p:pic>
      <p:pic>
        <p:nvPicPr>
          <p:cNvPr id="54" name="Picture 14" descr=""/>
          <p:cNvPicPr/>
          <p:nvPr/>
        </p:nvPicPr>
        <p:blipFill>
          <a:blip r:embed="rId5"/>
          <a:stretch/>
        </p:blipFill>
        <p:spPr>
          <a:xfrm>
            <a:off x="8047440" y="4120920"/>
            <a:ext cx="812880" cy="1004760"/>
          </a:xfrm>
          <a:prstGeom prst="rect">
            <a:avLst/>
          </a:prstGeom>
          <a:ln>
            <a:noFill/>
          </a:ln>
        </p:spPr>
      </p:pic>
      <p:pic>
        <p:nvPicPr>
          <p:cNvPr id="55" name="Picture 1" descr="">
            <a:hlinkClick r:id="" action="ppaction://media"/>
          </p:cNvPr>
          <p:cNvPicPr/>
          <p:nvPr>
            <a:videoFile r:link="rId6"/>
            <p:extLst>
              <p:ext uri="{DAA4B4D4-6D71-4841-9C94-3DE7FCFB9230}">
                <p14:media r:embed="rId7"/>
              </p:ext>
            </p:extLst>
          </p:nvPr>
        </p:nvPicPr>
        <p:blipFill>
          <a:blip r:embed="rId8"/>
        </p:blipFill>
        <p:spPr>
          <a:xfrm>
            <a:off x="10052280" y="4718160"/>
            <a:ext cx="2057040" cy="205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53000" p14:dur="2000"/>
    </mc:Choice>
    <mc:Fallback>
      <p:transition spd="slow" advTm="53000"/>
    </mc:Fallback>
  </mc:AlternateContent>
  <p:timing>
    <p:tnLst>
      <p:par>
        <p:cTn id="12" dur="indefinite" restart="never" nodeType="tmRoot">
          <p:childTnLst>
            <p:seq>
              <p:cTn id="13" dur="indefinite" nodeType="mainSeq"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17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18" restart="whenNotActive" nodeType="interactiveSeq" fill="hold">
                <p:stCondLst>
                  <p:cond delay="0" evt="onClick">
                    <p:tgtEl>
                      <p:spTgt spid="55"/>
                    </p:tgtEl>
                  </p:cond>
                </p:stCondLst>
                <p:childTnLst>
                  <p:par>
                    <p:cTn id="19" fill="hold">
                      <p:stCondLst>
                        <p:cond delay="0" evt="onClick">
                          <p:tgtEl>
                            <p:spTgt spid="55"/>
                          </p:tgtEl>
                        </p:cond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22" dur="1" fill="hold"/>
                                        <p:tgtEl>
                                          <p:spTgt spid="5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p="http://schemas.openxmlformats.org/presentationml/2006/main" xmlns:r="http://schemas.openxmlformats.org/officeDocument/2006/relationships" xmlns:p14="http://schemas.microsoft.com/office/powerpoint/2010/main" xmlns:p15="http://schemas.microsoft.com/office/powerpoint/2012/main" xmlns:mc="http://schemas.openxmlformats.org/markup-compatibility/2006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extShape 1"/>
          <p:cNvSpPr txBox="1"/>
          <p:nvPr/>
        </p:nvSpPr>
        <p:spPr>
          <a:xfrm>
            <a:off x="1326600" y="186120"/>
            <a:ext cx="9143640" cy="642960"/>
          </a:xfrm>
          <a:prstGeom prst="rect">
            <a:avLst/>
          </a:prstGeom>
          <a:noFill/>
          <a:ln>
            <a:noFill/>
          </a:ln>
        </p:spPr>
        <p:txBody>
          <a:bodyPr anchor="b">
            <a:normAutofit/>
          </a:bodyPr>
          <a:p>
            <a:pPr algn="ctr">
              <a:lnSpc>
                <a:spcPct val="90000"/>
              </a:lnSpc>
            </a:pPr>
            <a:r>
              <a:rPr b="0" lang="en-US" sz="4000" spc="-1" strike="noStrike">
                <a:solidFill>
                  <a:srgbClr val="000000"/>
                </a:solidFill>
                <a:latin typeface="Times New Roman"/>
              </a:rPr>
              <a:t>Discussion</a:t>
            </a:r>
            <a:endParaRPr b="0" lang="en-US" sz="4000" spc="-1" strike="noStrike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57" name="CustomShape 2"/>
          <p:cNvSpPr/>
          <p:nvPr/>
        </p:nvSpPr>
        <p:spPr>
          <a:xfrm>
            <a:off x="1326600" y="968400"/>
            <a:ext cx="9394200" cy="5572440"/>
          </a:xfrm>
          <a:prstGeom prst="rect">
            <a:avLst/>
          </a:prstGeom>
          <a:noFill/>
          <a:ln>
            <a:noFill/>
          </a:ln>
        </p:spPr>
        <p:style>
          <a:lnRef idx="0"/>
          <a:fillRef idx="0"/>
          <a:effectRef idx="0"/>
          <a:fontRef idx="minor"/>
        </p:style>
        <p:txBody>
          <a:bodyPr lIns="90000" rIns="90000" tIns="45000" bIns="45000">
            <a:spAutoFit/>
          </a:bodyPr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Relative to young animals, the aged animals exhibited a significant increase in caspase-1 activation at the 3 days after 3</a:t>
            </a:r>
            <a:r>
              <a:rPr b="0" lang="en-US" sz="3000" spc="-1" strike="noStrike" baseline="30000">
                <a:solidFill>
                  <a:srgbClr val="000000"/>
                </a:solidFill>
                <a:latin typeface="Times New Roman"/>
              </a:rPr>
              <a:t>rd</a:t>
            </a: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 injury timepoint in both the brain and paw regions</a:t>
            </a:r>
            <a:endParaRPr b="0" lang="en-US" sz="30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There were no significant differences in von Frey or grimace scores between the young and aged animals at any timepoint</a:t>
            </a:r>
            <a:endParaRPr b="0" lang="en-US" sz="30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This study will be repeated with increased group sizes to increase predictive effect and decrease standard error</a:t>
            </a:r>
            <a:endParaRPr b="0" lang="en-US" sz="3000" spc="-1" strike="noStrike">
              <a:latin typeface="Arial"/>
            </a:endParaRPr>
          </a:p>
          <a:p>
            <a:pPr marL="457200" indent="-456840">
              <a:lnSpc>
                <a:spcPct val="100000"/>
              </a:lnSpc>
              <a:buClr>
                <a:srgbClr val="000000"/>
              </a:buClr>
              <a:buFont typeface="Arial"/>
              <a:buChar char="•"/>
            </a:pPr>
            <a:r>
              <a:rPr b="0" lang="en-US" sz="3000" spc="-1" strike="noStrike">
                <a:solidFill>
                  <a:srgbClr val="000000"/>
                </a:solidFill>
                <a:latin typeface="Times New Roman"/>
              </a:rPr>
              <a:t>After one-month timepoint, animals will undergo immunohistochemical staining to investigate activation of caspase-1</a:t>
            </a:r>
            <a:endParaRPr b="0" lang="en-US" sz="3000" spc="-1" strike="noStrike">
              <a:latin typeface="Arial"/>
            </a:endParaRPr>
          </a:p>
        </p:txBody>
      </p:sp>
      <p:pic>
        <p:nvPicPr>
          <p:cNvPr id="58" name="Picture 1" descr="">
            <a:hlinkClick r:id="" action="ppaction://media"/>
          </p:cNvPr>
          <p:cNvPicPr/>
          <p:nvPr>
            <a:videoFile r:link="rId1"/>
            <p:extLst>
              <p:ext uri="{DAA4B4D4-6D71-4841-9C94-3DE7FCFB9230}">
                <p14:media r:embed="rId2"/>
              </p:ext>
            </p:extLst>
          </p:nvPr>
        </p:nvPicPr>
        <p:blipFill>
          <a:blip r:embed="rId3"/>
        </p:blipFill>
        <p:spPr>
          <a:xfrm>
            <a:off x="10052280" y="4718160"/>
            <a:ext cx="2057040" cy="2057040"/>
          </a:xfrm>
          <a:prstGeom prst="rect">
            <a:avLst/>
          </a:prstGeom>
          <a:ln>
            <a:noFill/>
          </a:ln>
        </p:spPr>
      </p:pic>
    </p:spTree>
  </p:cSld>
  <mc:AlternateContent>
    <mc:Choice Requires="p14">
      <p:transition spd="slow" advTm="35000" p14:dur="2000"/>
    </mc:Choice>
    <mc:Fallback>
      <p:transition spd="slow" advTm="35000"/>
    </mc:Fallback>
  </mc:AlternateContent>
  <p:timing>
    <p:tnLst>
      <p:par>
        <p:cTn id="23" dur="indefinite" restart="never" nodeType="tmRoot">
          <p:childTnLst>
            <p:seq>
              <p:cTn id="24" dur="indefinite" nodeType="mainSeq"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nodeType="after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>
                                      <p:cBhvr>
                                        <p:cTn id="28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  <p:seq>
              <p:cTn id="29" restart="whenNotActive" nodeType="interactiveSeq" fill="hold">
                <p:stCondLst>
                  <p:cond delay="0" evt="onClick">
                    <p:tgtEl>
                      <p:spTgt spid="58"/>
                    </p:tgtEl>
                  </p:cond>
                </p:stCondLst>
                <p:childTnLst>
                  <p:par>
                    <p:cTn id="30" fill="hold">
                      <p:stCondLst>
                        <p:cond delay="0" evt="onClick">
                          <p:tgtEl>
                            <p:spTgt spid="58"/>
                          </p:tgtEl>
                        </p:cond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nodeType="clickEffect" fill="hold" presetClass="mediacall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33" dur="1" fill="hold"/>
                                        <p:tgtEl>
                                          <p:spTgt spid="5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DejaVu Sans"/>
        <a:cs typeface="DejaVu Sans"/>
      </a:majorFont>
      <a:minorFont>
        <a:latin typeface="Arial"/>
        <a:ea typeface="DejaVu Sans"/>
        <a:cs typeface="DejaVu Sans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  <a:miter/>
        </a:ln>
        <a:ln w="25400" cap="flat" cmpd="sng" algn="ctr">
          <a:solidFill>
            <a:schemeClr val="phClr"/>
          </a:solidFill>
          <a:prstDash val="solid"/>
          <a:miter/>
        </a:ln>
        <a:ln w="38100" cap="flat" cmpd="sng" algn="ctr">
          <a:solidFill>
            <a:schemeClr val="phClr"/>
          </a:solidFill>
          <a:prstDash val="solid"/>
          <a:miter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</TotalTime>
  <Application>LibreOffice/6.4.7.2$Linux_X86_64 LibreOffice_project/40$Build-2</Application>
  <Words>86</Words>
  <Paragraphs>7</Paragraphs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2023-08-18T15:56:01Z</dcterms:created>
  <dc:creator>Andrew Brumett</dc:creator>
  <dc:description/>
  <dc:language>en-US</dc:language>
  <cp:lastModifiedBy/>
  <dcterms:modified xsi:type="dcterms:W3CDTF">2023-08-29T19:53:56Z</dcterms:modified>
  <cp:revision>3</cp:revision>
  <dc:subject/>
  <dc:title>Introduction and Methods</dc:title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ppVersion">
    <vt:lpwstr>16.0000</vt:lpwstr>
  </property>
  <property fmtid="{D5CDD505-2E9C-101B-9397-08002B2CF9AE}" pid="3" name="HiddenSlides">
    <vt:i4>0</vt:i4>
  </property>
  <property fmtid="{D5CDD505-2E9C-101B-9397-08002B2CF9AE}" pid="4" name="HyperlinksChanged">
    <vt:bool>0</vt:bool>
  </property>
  <property fmtid="{D5CDD505-2E9C-101B-9397-08002B2CF9AE}" pid="5" name="LinksUpToDate">
    <vt:bool>0</vt:bool>
  </property>
  <property fmtid="{D5CDD505-2E9C-101B-9397-08002B2CF9AE}" pid="6" name="MMClips">
    <vt:i4>3</vt:i4>
  </property>
  <property fmtid="{D5CDD505-2E9C-101B-9397-08002B2CF9AE}" pid="7" name="Notes">
    <vt:i4>0</vt:i4>
  </property>
  <property fmtid="{D5CDD505-2E9C-101B-9397-08002B2CF9AE}" pid="8" name="PresentationFormat">
    <vt:lpwstr>Widescreen</vt:lpwstr>
  </property>
  <property fmtid="{D5CDD505-2E9C-101B-9397-08002B2CF9AE}" pid="9" name="ScaleCrop">
    <vt:bool>0</vt:bool>
  </property>
  <property fmtid="{D5CDD505-2E9C-101B-9397-08002B2CF9AE}" pid="10" name="ShareDoc">
    <vt:bool>0</vt:bool>
  </property>
  <property fmtid="{D5CDD505-2E9C-101B-9397-08002B2CF9AE}" pid="11" name="Slides">
    <vt:i4>3</vt:i4>
  </property>
</Properties>
</file>