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DBEA26-6159-43FB-8EEB-31BCEA7CE9F2}" v="1" dt="2023-08-18T15:40:06.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70975" autoAdjust="0"/>
  </p:normalViewPr>
  <p:slideViewPr>
    <p:cSldViewPr snapToGrid="0">
      <p:cViewPr varScale="1">
        <p:scale>
          <a:sx n="81" d="100"/>
          <a:sy n="81" d="100"/>
        </p:scale>
        <p:origin x="1620" y="78"/>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ayame Ekhaguere" userId="6500ed7e56159873" providerId="LiveId" clId="{81DBEA26-6159-43FB-8EEB-31BCEA7CE9F2}"/>
    <pc:docChg chg="custSel delSld modSld">
      <pc:chgData name="Osayame Ekhaguere" userId="6500ed7e56159873" providerId="LiveId" clId="{81DBEA26-6159-43FB-8EEB-31BCEA7CE9F2}" dt="2023-08-18T16:32:54.112" v="3199" actId="6549"/>
      <pc:docMkLst>
        <pc:docMk/>
      </pc:docMkLst>
      <pc:sldChg chg="modSp mod modNotesTx">
        <pc:chgData name="Osayame Ekhaguere" userId="6500ed7e56159873" providerId="LiveId" clId="{81DBEA26-6159-43FB-8EEB-31BCEA7CE9F2}" dt="2023-08-18T16:32:48.051" v="3197" actId="6549"/>
        <pc:sldMkLst>
          <pc:docMk/>
          <pc:sldMk cId="841745966" sldId="256"/>
        </pc:sldMkLst>
        <pc:spChg chg="mod">
          <ac:chgData name="Osayame Ekhaguere" userId="6500ed7e56159873" providerId="LiveId" clId="{81DBEA26-6159-43FB-8EEB-31BCEA7CE9F2}" dt="2023-08-18T14:58:33.894" v="188" actId="20577"/>
          <ac:spMkLst>
            <pc:docMk/>
            <pc:sldMk cId="841745966" sldId="256"/>
            <ac:spMk id="2" creationId="{00000000-0000-0000-0000-000000000000}"/>
          </ac:spMkLst>
        </pc:spChg>
        <pc:spChg chg="mod">
          <ac:chgData name="Osayame Ekhaguere" userId="6500ed7e56159873" providerId="LiveId" clId="{81DBEA26-6159-43FB-8EEB-31BCEA7CE9F2}" dt="2023-08-18T15:18:22.622" v="1687" actId="6549"/>
          <ac:spMkLst>
            <pc:docMk/>
            <pc:sldMk cId="841745966" sldId="256"/>
            <ac:spMk id="4" creationId="{00000000-0000-0000-0000-000000000000}"/>
          </ac:spMkLst>
        </pc:spChg>
      </pc:sldChg>
      <pc:sldChg chg="modSp mod modNotesTx">
        <pc:chgData name="Osayame Ekhaguere" userId="6500ed7e56159873" providerId="LiveId" clId="{81DBEA26-6159-43FB-8EEB-31BCEA7CE9F2}" dt="2023-08-18T16:32:50.787" v="3198" actId="6549"/>
        <pc:sldMkLst>
          <pc:docMk/>
          <pc:sldMk cId="1815115330" sldId="359"/>
        </pc:sldMkLst>
        <pc:spChg chg="mod">
          <ac:chgData name="Osayame Ekhaguere" userId="6500ed7e56159873" providerId="LiveId" clId="{81DBEA26-6159-43FB-8EEB-31BCEA7CE9F2}" dt="2023-08-18T15:05:09.514" v="1102" actId="20577"/>
          <ac:spMkLst>
            <pc:docMk/>
            <pc:sldMk cId="1815115330" sldId="359"/>
            <ac:spMk id="2" creationId="{00000000-0000-0000-0000-000000000000}"/>
          </ac:spMkLst>
        </pc:spChg>
        <pc:spChg chg="mod">
          <ac:chgData name="Osayame Ekhaguere" userId="6500ed7e56159873" providerId="LiveId" clId="{81DBEA26-6159-43FB-8EEB-31BCEA7CE9F2}" dt="2023-08-18T15:07:31.407" v="1421" actId="20577"/>
          <ac:spMkLst>
            <pc:docMk/>
            <pc:sldMk cId="1815115330" sldId="359"/>
            <ac:spMk id="3" creationId="{00000000-0000-0000-0000-000000000000}"/>
          </ac:spMkLst>
        </pc:spChg>
      </pc:sldChg>
      <pc:sldChg chg="modSp mod modNotesTx">
        <pc:chgData name="Osayame Ekhaguere" userId="6500ed7e56159873" providerId="LiveId" clId="{81DBEA26-6159-43FB-8EEB-31BCEA7CE9F2}" dt="2023-08-18T16:32:54.112" v="3199" actId="6549"/>
        <pc:sldMkLst>
          <pc:docMk/>
          <pc:sldMk cId="3204201780" sldId="360"/>
        </pc:sldMkLst>
        <pc:spChg chg="mod">
          <ac:chgData name="Osayame Ekhaguere" userId="6500ed7e56159873" providerId="LiveId" clId="{81DBEA26-6159-43FB-8EEB-31BCEA7CE9F2}" dt="2023-08-18T15:19:23.581" v="1696" actId="20577"/>
          <ac:spMkLst>
            <pc:docMk/>
            <pc:sldMk cId="3204201780" sldId="360"/>
            <ac:spMk id="2" creationId="{00000000-0000-0000-0000-000000000000}"/>
          </ac:spMkLst>
        </pc:spChg>
        <pc:spChg chg="mod">
          <ac:chgData name="Osayame Ekhaguere" userId="6500ed7e56159873" providerId="LiveId" clId="{81DBEA26-6159-43FB-8EEB-31BCEA7CE9F2}" dt="2023-08-18T15:07:27.294" v="1420" actId="20577"/>
          <ac:spMkLst>
            <pc:docMk/>
            <pc:sldMk cId="3204201780" sldId="360"/>
            <ac:spMk id="3" creationId="{00000000-0000-0000-0000-000000000000}"/>
          </ac:spMkLst>
        </pc:spChg>
      </pc:sldChg>
      <pc:sldChg chg="modSp mod modNotesTx">
        <pc:chgData name="Osayame Ekhaguere" userId="6500ed7e56159873" providerId="LiveId" clId="{81DBEA26-6159-43FB-8EEB-31BCEA7CE9F2}" dt="2023-08-18T15:41:39.602" v="3117" actId="6549"/>
        <pc:sldMkLst>
          <pc:docMk/>
          <pc:sldMk cId="3331534858" sldId="361"/>
        </pc:sldMkLst>
        <pc:spChg chg="mod">
          <ac:chgData name="Osayame Ekhaguere" userId="6500ed7e56159873" providerId="LiveId" clId="{81DBEA26-6159-43FB-8EEB-31BCEA7CE9F2}" dt="2023-08-18T15:19:37.667" v="1726" actId="20577"/>
          <ac:spMkLst>
            <pc:docMk/>
            <pc:sldMk cId="3331534858" sldId="361"/>
            <ac:spMk id="2" creationId="{00000000-0000-0000-0000-000000000000}"/>
          </ac:spMkLst>
        </pc:spChg>
        <pc:spChg chg="mod">
          <ac:chgData name="Osayame Ekhaguere" userId="6500ed7e56159873" providerId="LiveId" clId="{81DBEA26-6159-43FB-8EEB-31BCEA7CE9F2}" dt="2023-08-18T15:19:40.113" v="1727" actId="6549"/>
          <ac:spMkLst>
            <pc:docMk/>
            <pc:sldMk cId="3331534858" sldId="361"/>
            <ac:spMk id="3" creationId="{00000000-0000-0000-0000-000000000000}"/>
          </ac:spMkLst>
        </pc:spChg>
      </pc:sldChg>
      <pc:sldChg chg="del">
        <pc:chgData name="Osayame Ekhaguere" userId="6500ed7e56159873" providerId="LiveId" clId="{81DBEA26-6159-43FB-8EEB-31BCEA7CE9F2}" dt="2023-08-18T15:16:53.393" v="1662" actId="47"/>
        <pc:sldMkLst>
          <pc:docMk/>
          <pc:sldMk cId="145424868" sldId="362"/>
        </pc:sldMkLst>
      </pc:sldChg>
      <pc:sldChg chg="modSp mod">
        <pc:chgData name="Osayame Ekhaguere" userId="6500ed7e56159873" providerId="LiveId" clId="{81DBEA26-6159-43FB-8EEB-31BCEA7CE9F2}" dt="2023-08-18T15:08:13.108" v="1431" actId="255"/>
        <pc:sldMkLst>
          <pc:docMk/>
          <pc:sldMk cId="3905540406" sldId="363"/>
        </pc:sldMkLst>
        <pc:spChg chg="mod">
          <ac:chgData name="Osayame Ekhaguere" userId="6500ed7e56159873" providerId="LiveId" clId="{81DBEA26-6159-43FB-8EEB-31BCEA7CE9F2}" dt="2023-08-18T15:08:13.108" v="1431" actId="255"/>
          <ac:spMkLst>
            <pc:docMk/>
            <pc:sldMk cId="3905540406" sldId="36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Content Variability in Vaccine Education Clinic Messaging in Nigeria </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2965654" y="3334862"/>
            <a:ext cx="5534272" cy="1200329"/>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Osayame Ekhaguere MBBS, MPH, MSc</a:t>
            </a:r>
          </a:p>
          <a:p>
            <a:pPr algn="ctr"/>
            <a:r>
              <a:rPr lang="en-US" dirty="0">
                <a:solidFill>
                  <a:srgbClr val="A90533"/>
                </a:solidFill>
              </a:rPr>
              <a:t>Assistant Professor of Pediatrics, Division of Neonatology</a:t>
            </a:r>
          </a:p>
          <a:p>
            <a:pPr algn="ctr"/>
            <a:r>
              <a:rPr lang="en-US" dirty="0">
                <a:solidFill>
                  <a:srgbClr val="A90533"/>
                </a:solidFill>
              </a:rPr>
              <a:t>Indiana University School of Medicine</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what we found</a:t>
            </a:r>
          </a:p>
        </p:txBody>
      </p:sp>
      <p:sp>
        <p:nvSpPr>
          <p:cNvPr id="3" name="Content Placeholder 2"/>
          <p:cNvSpPr>
            <a:spLocks noGrp="1"/>
          </p:cNvSpPr>
          <p:nvPr>
            <p:ph idx="1"/>
          </p:nvPr>
        </p:nvSpPr>
        <p:spPr>
          <a:xfrm>
            <a:off x="609428" y="1128889"/>
            <a:ext cx="10973153" cy="4775200"/>
          </a:xfrm>
        </p:spPr>
        <p:txBody>
          <a:bodyPr/>
          <a:lstStyle/>
          <a:p>
            <a:pPr marL="0" indent="0">
              <a:buNone/>
            </a:pPr>
            <a:endParaRPr lang="en-US" sz="2400" dirty="0"/>
          </a:p>
          <a:p>
            <a:pPr marL="457200" indent="-457200">
              <a:buFont typeface="Arial" panose="020B0604020202020204" pitchFamily="34" charset="0"/>
              <a:buChar char="•"/>
            </a:pPr>
            <a:r>
              <a:rPr lang="en-US" sz="2400" dirty="0"/>
              <a:t>Parents at vaccine clinics in Nigeria receive incomplete vaccine health education during the health education sessions. </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There is considerable content variation in the vaccine health education talk within health care providers.  </a:t>
            </a:r>
          </a:p>
          <a:p>
            <a:endParaRPr lang="en-US" sz="2400" dirty="0"/>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we did it</a:t>
            </a:r>
          </a:p>
        </p:txBody>
      </p:sp>
      <p:sp>
        <p:nvSpPr>
          <p:cNvPr id="3" name="Content Placeholder 2"/>
          <p:cNvSpPr>
            <a:spLocks noGrp="1"/>
          </p:cNvSpPr>
          <p:nvPr>
            <p:ph idx="1"/>
          </p:nvPr>
        </p:nvSpPr>
        <p:spPr>
          <a:xfrm>
            <a:off x="609428" y="1128889"/>
            <a:ext cx="10973153" cy="4775200"/>
          </a:xfrm>
        </p:spPr>
        <p:txBody>
          <a:bodyPr/>
          <a:lstStyle/>
          <a:p>
            <a:pPr marL="0" indent="0">
              <a:buNone/>
            </a:pPr>
            <a:endParaRPr lang="en-US" sz="2400" dirty="0"/>
          </a:p>
          <a:p>
            <a:pPr marL="457200" indent="-457200">
              <a:buFont typeface="Arial" panose="020B0604020202020204" pitchFamily="34" charset="0"/>
              <a:buChar char="•"/>
            </a:pPr>
            <a:r>
              <a:rPr lang="en-US" sz="2400" dirty="0"/>
              <a:t>We recorded the two-vaccine health education talk of delivered by health care providers to parents at vaccine clinics in Nigeria</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We performed content analysis of the recorded talk evaluating them based on the following standards pertaining to vaccines: name, benefit, administrative site, common expected side effect and management, next appointment, need for vaccines even when sick, and importance of keeping the vaccine records. </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for next steps</a:t>
            </a:r>
          </a:p>
        </p:txBody>
      </p:sp>
      <p:sp>
        <p:nvSpPr>
          <p:cNvPr id="3" name="Content Placeholder 2"/>
          <p:cNvSpPr>
            <a:spLocks noGrp="1"/>
          </p:cNvSpPr>
          <p:nvPr>
            <p:ph idx="1"/>
          </p:nvPr>
        </p:nvSpPr>
        <p:spPr>
          <a:xfrm>
            <a:off x="609428" y="1128889"/>
            <a:ext cx="10973153" cy="4775200"/>
          </a:xfrm>
        </p:spPr>
        <p:txBody>
          <a:bodyPr/>
          <a:lstStyle/>
          <a:p>
            <a:pPr marL="0" indent="0">
              <a:buNone/>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There is a critical need to standardize vaccine communication in vaccine clinics in Nigeria to ensure adequate vaccine health literacy and reduce content variation</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endParaRPr lang="en-US" sz="1200" b="1" i="0" dirty="0">
              <a:solidFill>
                <a:schemeClr val="tx1">
                  <a:lumMod val="75000"/>
                  <a:lumOff val="25000"/>
                </a:schemeClr>
              </a:solidFill>
              <a:effectLst/>
            </a:endParaRPr>
          </a:p>
          <a:p>
            <a:pPr>
              <a:spcBef>
                <a:spcPts val="0"/>
              </a:spcBef>
              <a:spcAft>
                <a:spcPts val="0"/>
              </a:spcAft>
            </a:pPr>
            <a:endParaRPr lang="en-US" sz="1200" b="1" dirty="0">
              <a:solidFill>
                <a:schemeClr val="tx1">
                  <a:lumMod val="75000"/>
                  <a:lumOff val="25000"/>
                </a:schemeClr>
              </a:solidFill>
            </a:endParaRPr>
          </a:p>
          <a:p>
            <a:pPr>
              <a:spcBef>
                <a:spcPts val="0"/>
              </a:spcBef>
              <a:spcAft>
                <a:spcPts val="0"/>
              </a:spcAft>
            </a:pPr>
            <a:endParaRPr lang="en-US" sz="1200" b="1" i="0" dirty="0">
              <a:solidFill>
                <a:schemeClr val="tx1">
                  <a:lumMod val="75000"/>
                  <a:lumOff val="25000"/>
                </a:schemeClr>
              </a:solidFill>
              <a:effectLst/>
            </a:endParaRPr>
          </a:p>
          <a:p>
            <a:pPr>
              <a:spcBef>
                <a:spcPts val="0"/>
              </a:spcBef>
              <a:spcAft>
                <a:spcPts val="0"/>
              </a:spcAft>
            </a:pPr>
            <a:endParaRPr lang="en-US" sz="1200" b="1" dirty="0">
              <a:solidFill>
                <a:schemeClr val="tx1">
                  <a:lumMod val="75000"/>
                  <a:lumOff val="25000"/>
                </a:schemeClr>
              </a:solidFill>
            </a:endParaRPr>
          </a:p>
          <a:p>
            <a:pPr>
              <a:spcBef>
                <a:spcPts val="0"/>
              </a:spcBef>
              <a:spcAft>
                <a:spcPts val="0"/>
              </a:spcAft>
            </a:pPr>
            <a:endParaRPr lang="en-US" sz="1200" b="1" i="0" dirty="0">
              <a:solidFill>
                <a:schemeClr val="tx1">
                  <a:lumMod val="75000"/>
                  <a:lumOff val="25000"/>
                </a:schemeClr>
              </a:solidFill>
              <a:effectLst/>
            </a:endParaRPr>
          </a:p>
          <a:p>
            <a:pPr>
              <a:spcBef>
                <a:spcPts val="0"/>
              </a:spcBef>
              <a:spcAft>
                <a:spcPts val="0"/>
              </a:spcAft>
            </a:pPr>
            <a:endParaRPr lang="en-US" sz="1200" b="1" dirty="0">
              <a:solidFill>
                <a:schemeClr val="tx1">
                  <a:lumMod val="75000"/>
                  <a:lumOff val="25000"/>
                </a:schemeClr>
              </a:solidFill>
            </a:endParaRPr>
          </a:p>
          <a:p>
            <a:pPr>
              <a:spcBef>
                <a:spcPts val="0"/>
              </a:spcBef>
              <a:spcAft>
                <a:spcPts val="0"/>
              </a:spcAft>
            </a:pPr>
            <a:endParaRPr lang="en-US" sz="1200" b="1" i="0" dirty="0">
              <a:solidFill>
                <a:schemeClr val="tx1">
                  <a:lumMod val="75000"/>
                  <a:lumOff val="25000"/>
                </a:schemeClr>
              </a:solidFill>
              <a:effectLst/>
            </a:endParaRPr>
          </a:p>
          <a:p>
            <a:pPr>
              <a:spcBef>
                <a:spcPts val="0"/>
              </a:spcBef>
              <a:spcAft>
                <a:spcPts val="0"/>
              </a:spcAft>
            </a:pPr>
            <a:r>
              <a:rPr lang="en-US" sz="1800" b="1" i="0" dirty="0">
                <a:solidFill>
                  <a:schemeClr val="tx1">
                    <a:lumMod val="75000"/>
                    <a:lumOff val="25000"/>
                  </a:schemeClr>
                </a:solidFill>
                <a:effectLst/>
              </a:rPr>
              <a:t>For KL2 Awardees:  </a:t>
            </a:r>
            <a:r>
              <a:rPr lang="en-US" sz="1800" b="0" i="0" dirty="0">
                <a:solidFill>
                  <a:schemeClr val="tx1">
                    <a:lumMod val="75000"/>
                    <a:lumOff val="25000"/>
                  </a:schemeClr>
                </a:solidFill>
                <a:effectLst/>
              </a:rPr>
              <a:t>“This project was funded with support from the Indiana Clinical and Translational Sciences Institute which is funded in part by Award Number KL2TR002530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5504</TotalTime>
  <Words>354</Words>
  <Application>Microsoft Office PowerPoint</Application>
  <PresentationFormat>Widescreen</PresentationFormat>
  <Paragraphs>41</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Here’s what we found</vt:lpstr>
      <vt:lpstr>Here’s how we did it</vt:lpstr>
      <vt:lpstr>Future implications for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Osayame Ekhaguere</cp:lastModifiedBy>
  <cp:revision>286</cp:revision>
  <cp:lastPrinted>2019-06-12T19:20:56Z</cp:lastPrinted>
  <dcterms:created xsi:type="dcterms:W3CDTF">2017-12-05T19:51:19Z</dcterms:created>
  <dcterms:modified xsi:type="dcterms:W3CDTF">2023-08-18T16:32:56Z</dcterms:modified>
</cp:coreProperties>
</file>