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16"/>
    <p:restoredTop sz="95761"/>
  </p:normalViewPr>
  <p:slideViewPr>
    <p:cSldViewPr snapToGrid="0">
      <p:cViewPr varScale="1">
        <p:scale>
          <a:sx n="110" d="100"/>
          <a:sy n="110" d="100"/>
        </p:scale>
        <p:origin x="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DDBF1-143D-5E77-9557-F9F77CA212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3BCDA3-1E7E-EF89-4AF0-46128EAECE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F3B25-C4EE-20BA-CC87-F1BC6713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E0CC-34E9-FE49-8C62-3D6E13743A98}" type="datetimeFigureOut">
              <a:rPr lang="en-US" smtClean="0"/>
              <a:t>8/21/23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8D447C-4D24-FFD2-4450-26F9DB02E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31F2D-6A3B-0938-2268-C0D17847B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27D-14CA-9F47-A0C0-F9B9A52C3D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46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29941-B456-869E-C9EF-C377520ED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58FAE0-CD2C-B5D2-8B6C-30B1C3B0D2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12B11-FB36-70BD-351D-38ADC681B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E0CC-34E9-FE49-8C62-3D6E13743A98}" type="datetimeFigureOut">
              <a:rPr lang="en-US" smtClean="0"/>
              <a:t>8/21/23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101EF-4B5A-4A8A-C3D6-D51FE8EE2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9FAC4-1BE3-6154-61E0-625B8F72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27D-14CA-9F47-A0C0-F9B9A52C3D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270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AF73FC-BBAC-F76C-6FE8-5DC98BD54E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37CFA9-B51A-972A-4A86-980EF5240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0787B-B4C7-2B3F-6565-A3B32B125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E0CC-34E9-FE49-8C62-3D6E13743A98}" type="datetimeFigureOut">
              <a:rPr lang="en-US" smtClean="0"/>
              <a:t>8/21/23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2FA20-08CC-4D90-E057-4C1DCE143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E1742-D280-C7BD-A0BC-D83EB111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27D-14CA-9F47-A0C0-F9B9A52C3D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32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ACA08-7421-3EB9-F881-B70ACB628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A3323-CB6B-3648-AAB5-EBC682531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9A627-03BC-695F-CF31-DCEEB9BF5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E0CC-34E9-FE49-8C62-3D6E13743A98}" type="datetimeFigureOut">
              <a:rPr lang="en-US" smtClean="0"/>
              <a:t>8/21/23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F3E08-9688-62FA-C967-2C1F27A95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5030C-8F3F-7BDE-D949-E9B621A90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27D-14CA-9F47-A0C0-F9B9A52C3D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014E9-D921-279C-B221-A95AC3063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D201B-81AE-AB39-8243-F84A2C604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108C0-B6C4-D5B5-8F53-346B28E8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E0CC-34E9-FE49-8C62-3D6E13743A98}" type="datetimeFigureOut">
              <a:rPr lang="en-US" smtClean="0"/>
              <a:t>8/21/23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B9F83-BFED-71ED-13B1-2527D390D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8D852-CE57-F469-C1F9-F4C7539DE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27D-14CA-9F47-A0C0-F9B9A52C3D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5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8BCE9-F62B-3C49-4C66-F3B8DEF1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CE0D98-C7C6-7058-5C96-402601457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01D121-B969-B1DC-1B4A-B1E086FDE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A9D8DD-D9D6-7D0C-9228-5544ED83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E0CC-34E9-FE49-8C62-3D6E13743A98}" type="datetimeFigureOut">
              <a:rPr lang="en-US" smtClean="0"/>
              <a:t>8/21/23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DF94E-3A0F-16B6-C07F-26596DAD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32380B-0571-0E68-DFCD-80E888E39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27D-14CA-9F47-A0C0-F9B9A52C3D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55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8DF80-D948-C185-0849-62C5EBEC3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4A5A5-EEA5-37E9-A56E-64073D54A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36297-27CB-CF14-8A72-DE895234C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B96CBA-4D75-0A33-ECD2-6233F0D1EF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A85313-4783-B33E-1785-EC24D03CC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E72679-B7E3-697E-EFD4-6E483D7BD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E0CC-34E9-FE49-8C62-3D6E13743A98}" type="datetimeFigureOut">
              <a:rPr lang="en-US" smtClean="0"/>
              <a:t>8/21/23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FA6E805-622C-370D-9037-CBC639AD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54C5D6-2E93-A262-D624-89720C49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27D-14CA-9F47-A0C0-F9B9A52C3D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44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12C7B-9B6D-153D-B6DF-D87251028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C7AD59-6AA3-2BB5-0EC2-491A1CE56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E0CC-34E9-FE49-8C62-3D6E13743A98}" type="datetimeFigureOut">
              <a:rPr lang="en-US" smtClean="0"/>
              <a:t>8/21/23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1D6F37-D419-A1EA-51AA-68EB1245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DB1557-8FB6-BE1C-A9F1-780D9149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27D-14CA-9F47-A0C0-F9B9A52C3D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12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9DC40F-0D19-D348-D010-00A0B7C1D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E0CC-34E9-FE49-8C62-3D6E13743A98}" type="datetimeFigureOut">
              <a:rPr lang="en-US" smtClean="0"/>
              <a:t>8/21/23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0497AF-F328-F385-1C99-F2C8B46C7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C22217-4052-630D-5AB5-68810129F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27D-14CA-9F47-A0C0-F9B9A52C3D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29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B9DD3-5944-0BC5-ED65-72B85193B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F8212-F84B-5230-B09F-B001E24657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33E79-A4FB-AD11-5098-6321B243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AA9DD-83D9-C1D7-4ED9-406BB0D54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E0CC-34E9-FE49-8C62-3D6E13743A98}" type="datetimeFigureOut">
              <a:rPr lang="en-US" smtClean="0"/>
              <a:t>8/21/23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BBEBE9-8EA1-4380-8A49-1555CA8D7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D26A34-324E-4C19-39F3-6958CAB8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27D-14CA-9F47-A0C0-F9B9A52C3D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4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815F3-FA2E-18BF-DD3E-D329CDC86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DECFEA-498C-1779-F283-8622D0A012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266DC-DEF7-C8E5-7651-D2ED5D635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F50E6-3DAD-4378-CB29-43FE4E27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5E0CC-34E9-FE49-8C62-3D6E13743A98}" type="datetimeFigureOut">
              <a:rPr lang="en-US" smtClean="0"/>
              <a:t>8/21/23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3997E-B3D3-3EAC-57B0-95E9F9C05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187C0F-F48E-F3A4-8E9E-F7A40B554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2427D-14CA-9F47-A0C0-F9B9A52C3D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213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9D80B2-BE8F-7E7E-798D-964E552CA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209AC1-0134-D907-8E2C-BE7C91EE4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FEB57-BE5B-BA6F-E19B-BEA9CDF00B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5E0CC-34E9-FE49-8C62-3D6E13743A98}" type="datetimeFigureOut">
              <a:rPr lang="en-US" smtClean="0"/>
              <a:t>8/21/23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0CB80-77F0-672B-D74B-8B18DC52B7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97C21-35FA-A663-FDF9-058A7FB7E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2427D-14CA-9F47-A0C0-F9B9A52C3D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6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C8F9C-9B68-02F3-A710-AC7DB8FBD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290" y="895897"/>
            <a:ext cx="11557417" cy="23876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Neonatal Outcomes of Children who are HIV Exposed and Uninfected Compared with HIV Unexposed in Western Kenya 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2F6416-70BF-6883-2624-2E2FEBDF9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289" y="3121925"/>
            <a:ext cx="11557417" cy="288870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Mary Ann Etling</a:t>
            </a:r>
            <a:r>
              <a:rPr lang="en-US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Eren Oyungu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3,4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Ziyi Yang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Emily Abuonji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Carolyne Jerop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Roselyne Ombitsa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Cleophas Cherop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Wanzhu Tu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Megan S. McHenry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</a:p>
          <a:p>
            <a:b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Indiana University School of Medicine, Indianapolis, Indiana. 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Richard M. Fairbanks School of Public Health, Indianapolis, Indiana. 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Academic Model Providing Access to Healthcare (AMPATH), Eldoret, Kenya. </a:t>
            </a:r>
            <a:r>
              <a:rPr lang="en-US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Department of Child Health, College of Health Sciences, </a:t>
            </a:r>
            <a:b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Moi University School of Medicine, Eldoret, Kenya.</a:t>
            </a:r>
          </a:p>
        </p:txBody>
      </p:sp>
      <p:pic>
        <p:nvPicPr>
          <p:cNvPr id="4" name="Picture 8" descr="AMPATH Kenya | Master of Public Health | Vanderbilt University">
            <a:extLst>
              <a:ext uri="{FF2B5EF4-FFF2-40B4-BE49-F238E27FC236}">
                <a16:creationId xmlns:a16="http://schemas.microsoft.com/office/drawing/2014/main" id="{59DC0C22-B523-6414-09F9-D4D6530EB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225" y="5943600"/>
            <a:ext cx="3136687" cy="73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Moi Teaching and Referral Hospital (@MTRHofficial) / Twitter">
            <a:extLst>
              <a:ext uri="{FF2B5EF4-FFF2-40B4-BE49-F238E27FC236}">
                <a16:creationId xmlns:a16="http://schemas.microsoft.com/office/drawing/2014/main" id="{DE27AC34-6974-460F-65AC-96FBD3739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2"/>
          <a:stretch/>
        </p:blipFill>
        <p:spPr bwMode="auto">
          <a:xfrm>
            <a:off x="45720" y="5138611"/>
            <a:ext cx="1783080" cy="171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logo for a university&#10;&#10;Description automatically generated">
            <a:extLst>
              <a:ext uri="{FF2B5EF4-FFF2-40B4-BE49-F238E27FC236}">
                <a16:creationId xmlns:a16="http://schemas.microsoft.com/office/drawing/2014/main" id="{FE6BCE68-53B2-3775-CA31-D0A2C6BC2F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657"/>
          <a:stretch/>
        </p:blipFill>
        <p:spPr>
          <a:xfrm>
            <a:off x="9372600" y="5217077"/>
            <a:ext cx="2772094" cy="1515689"/>
          </a:xfrm>
          <a:prstGeom prst="rect">
            <a:avLst/>
          </a:prstGeom>
        </p:spPr>
      </p:pic>
      <p:pic>
        <p:nvPicPr>
          <p:cNvPr id="23" name="Audio 22">
            <a:extLst>
              <a:ext uri="{FF2B5EF4-FFF2-40B4-BE49-F238E27FC236}">
                <a16:creationId xmlns:a16="http://schemas.microsoft.com/office/drawing/2014/main" id="{CFEBA1E4-2E75-0700-6B43-9501DDB68B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5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146"/>
    </mc:Choice>
    <mc:Fallback>
      <p:transition spd="slow" advTm="391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1B66-E029-1101-A3CC-D4E45E77E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98D6A-DA87-0480-17D3-8D0865348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Nearly 16 million children are born to mothers with HIV globally each year.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 Kenya, an estimated 840,000 children are born to mothers with HIV.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Emerging literature suggests this population has </a:t>
            </a:r>
            <a:r>
              <a:rPr lang="en-US" sz="22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increased risk for adverse neonatal outcomes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compared to their HIV unexposed peers.</a:t>
            </a:r>
            <a:endParaRPr lang="en-US" sz="2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2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This study is among the first to further investigate whether maternal HIV exposure is associated with newborn unit (NBU) admission in Kenya. </a:t>
            </a:r>
            <a:endParaRPr lang="en-US" sz="2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Audio 42">
            <a:extLst>
              <a:ext uri="{FF2B5EF4-FFF2-40B4-BE49-F238E27FC236}">
                <a16:creationId xmlns:a16="http://schemas.microsoft.com/office/drawing/2014/main" id="{93431CEE-DCE7-7A16-9506-EE527961F7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25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237"/>
    </mc:Choice>
    <mc:Fallback>
      <p:transition spd="slow" advTm="372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786F5-023E-7BD7-F97E-14F8A9A45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51E9A-D7DA-1D38-8D50-1845A54DA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46823" cy="4351338"/>
          </a:xfrm>
        </p:spPr>
        <p:txBody>
          <a:bodyPr>
            <a:noAutofit/>
          </a:bodyPr>
          <a:lstStyle/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Interim analysis of a longitudinal, cohort study of infants born to women living with HIV who are maternally age-matched to those born unexposed to HIV in western Kenya.</a:t>
            </a: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Setting: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Moi Teaching and Referral Hospital in Eldoret, Kenya within the Academic Model for Providing Access to Healthcare (AMPATH) Partnership.</a:t>
            </a:r>
          </a:p>
          <a:p>
            <a:pPr>
              <a:defRPr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Maternal and infant characteristics were prospectively collected, and infants were followed for the first 28 days of life.</a:t>
            </a:r>
          </a:p>
        </p:txBody>
      </p:sp>
      <p:pic>
        <p:nvPicPr>
          <p:cNvPr id="4" name="Picture 3" descr="A map of the state of peru&#10;&#10;Description automatically generated">
            <a:extLst>
              <a:ext uri="{FF2B5EF4-FFF2-40B4-BE49-F238E27FC236}">
                <a16:creationId xmlns:a16="http://schemas.microsoft.com/office/drawing/2014/main" id="{77141318-46C4-6CDC-EBAD-42AAE73AB4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382" y="837387"/>
            <a:ext cx="4205831" cy="5339576"/>
          </a:xfrm>
          <a:prstGeom prst="rect">
            <a:avLst/>
          </a:prstGeom>
        </p:spPr>
      </p:pic>
      <p:sp>
        <p:nvSpPr>
          <p:cNvPr id="5" name="5-Point Star 4">
            <a:extLst>
              <a:ext uri="{FF2B5EF4-FFF2-40B4-BE49-F238E27FC236}">
                <a16:creationId xmlns:a16="http://schemas.microsoft.com/office/drawing/2014/main" id="{C53259C0-0C9B-FD03-CD89-619DEEC11AE5}"/>
              </a:ext>
            </a:extLst>
          </p:cNvPr>
          <p:cNvSpPr/>
          <p:nvPr/>
        </p:nvSpPr>
        <p:spPr>
          <a:xfrm>
            <a:off x="8398565" y="3224273"/>
            <a:ext cx="337359" cy="283557"/>
          </a:xfrm>
          <a:prstGeom prst="star5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7" name="Audio 56">
            <a:extLst>
              <a:ext uri="{FF2B5EF4-FFF2-40B4-BE49-F238E27FC236}">
                <a16:creationId xmlns:a16="http://schemas.microsoft.com/office/drawing/2014/main" id="{D181E81E-2727-CAE6-504D-EDB919257E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59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741"/>
    </mc:Choice>
    <mc:Fallback>
      <p:transition spd="slow" advTm="42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46EB5-9606-161B-E57E-8CF9E33D2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Results and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566E8-85A2-345C-5A83-327D8B0BF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kern="1200" dirty="0">
                <a:latin typeface="Arial" panose="020B0604020202020204" pitchFamily="34" charset="0"/>
                <a:cs typeface="Arial" panose="020B0604020202020204" pitchFamily="34" charset="0"/>
              </a:rPr>
              <a:t>A total of 511 infants and their mothers were included for analysis (253 HEU infants, 258 HUU infants).</a:t>
            </a:r>
          </a:p>
          <a:p>
            <a:pPr marL="0" indent="0">
              <a:buNone/>
            </a:pPr>
            <a:endParaRPr lang="en-US" sz="22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Infants born to mothers with HIV had higher rates of NBU admission compared to their HIV unexposed peers (13.0% vs. 2.7%, p&lt;0.001), as well as higher rates of low birthweight (&lt;2500 g), preterm birth (&lt;37 weeks gestation), supportive care in 24 hours, and respiratory distress (21.3% vs. 10.9%, p=0.002; 23.7% vs. 13.2%, p&lt;0.001; 10.3% vs. 3.9%, p&lt;0.001; 6.7% vs. 1.2%, p=0.003).</a:t>
            </a: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adjusting for birth weight, </a:t>
            </a:r>
            <a:r>
              <a:rPr lang="en-U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odds of NBU admission remained significantly higher </a:t>
            </a:r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infants who were born to mothers living with HIV (aOR=4.55, 95% CI 2.06-11.5, p&lt;0.001).</a:t>
            </a:r>
          </a:p>
        </p:txBody>
      </p:sp>
      <p:pic>
        <p:nvPicPr>
          <p:cNvPr id="48" name="Audio 47">
            <a:extLst>
              <a:ext uri="{FF2B5EF4-FFF2-40B4-BE49-F238E27FC236}">
                <a16:creationId xmlns:a16="http://schemas.microsoft.com/office/drawing/2014/main" id="{0784C860-DC38-8910-2562-80A40BB576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2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603"/>
    </mc:Choice>
    <mc:Fallback>
      <p:transition spd="slow" advTm="63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413</Words>
  <Application>Microsoft Macintosh PowerPoint</Application>
  <PresentationFormat>Widescreen</PresentationFormat>
  <Paragraphs>23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Neonatal Outcomes of Children who are HIV Exposed and Uninfected Compared with HIV Unexposed in Western Kenya  </vt:lpstr>
      <vt:lpstr>Background</vt:lpstr>
      <vt:lpstr>Methodology</vt:lpstr>
      <vt:lpstr>Results and 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Neonatal Outcomes of Children who are HIV Exposed and Uninfected Compared with HIV Unexposed in Western Kenya  </dc:title>
  <dc:creator>Etling, Mary Ann</dc:creator>
  <cp:lastModifiedBy>Etling, Mary Ann</cp:lastModifiedBy>
  <cp:revision>2</cp:revision>
  <dcterms:created xsi:type="dcterms:W3CDTF">2023-08-21T13:03:56Z</dcterms:created>
  <dcterms:modified xsi:type="dcterms:W3CDTF">2023-08-21T17:03:39Z</dcterms:modified>
</cp:coreProperties>
</file>