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89252" autoAdjust="0"/>
  </p:normalViewPr>
  <p:slideViewPr>
    <p:cSldViewPr snapToGrid="0">
      <p:cViewPr>
        <p:scale>
          <a:sx n="105" d="100"/>
          <a:sy n="105" d="100"/>
        </p:scale>
        <p:origin x="1176" y="280"/>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8/7/23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8/7/23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stating the Super Big Results (state them in 3 key points, like an outline)</a:t>
            </a:r>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creating your 3 slides that will form your 2-minute video, think about how you would present your slides in a TWEET, and use that brief format to guide your points. Provide key takeaways for the most impact.</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8/7/23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Central Apnea Severity is Related to Changes in Natriuretic Peptide Levels During Decongestive Treatment of Acute Decompensated Heart Failure.</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3580249" y="3299100"/>
            <a:ext cx="4830553" cy="1200329"/>
          </a:xfrm>
          <a:prstGeom prst="rect">
            <a:avLst/>
          </a:prstGeom>
          <a:noFill/>
        </p:spPr>
        <p:txBody>
          <a:bodyPr wrap="none" rtlCol="0">
            <a:spAutoFit/>
          </a:bodyPr>
          <a:lstStyle/>
          <a:p>
            <a:endParaRPr lang="en-US" dirty="0">
              <a:solidFill>
                <a:srgbClr val="A90533"/>
              </a:solidFill>
            </a:endParaRPr>
          </a:p>
          <a:p>
            <a:pPr algn="ctr"/>
            <a:r>
              <a:rPr lang="en-US" dirty="0">
                <a:solidFill>
                  <a:srgbClr val="A90533"/>
                </a:solidFill>
              </a:rPr>
              <a:t>Nicholas Harrison MD, MSc</a:t>
            </a:r>
          </a:p>
          <a:p>
            <a:pPr algn="ctr"/>
            <a:r>
              <a:rPr lang="en-US" dirty="0">
                <a:solidFill>
                  <a:srgbClr val="A90533"/>
                </a:solidFill>
              </a:rPr>
              <a:t>Assistant Professor of Emergency Medicine, IUSM</a:t>
            </a:r>
          </a:p>
          <a:p>
            <a:pPr algn="ctr"/>
            <a:r>
              <a:rPr lang="en-US" dirty="0">
                <a:solidFill>
                  <a:srgbClr val="A90533"/>
                </a:solidFill>
              </a:rPr>
              <a:t>KL2 Scholar, Indiana CTSI 2022-2024</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pic>
        <p:nvPicPr>
          <p:cNvPr id="22" name="Audio 21">
            <a:extLst>
              <a:ext uri="{FF2B5EF4-FFF2-40B4-BE49-F238E27FC236}">
                <a16:creationId xmlns:a16="http://schemas.microsoft.com/office/drawing/2014/main" id="{28DC17A0-E44A-91F3-9409-9F63E146DB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41745966"/>
      </p:ext>
    </p:extLst>
  </p:cSld>
  <p:clrMapOvr>
    <a:masterClrMapping/>
  </p:clrMapOvr>
  <mc:AlternateContent xmlns:mc="http://schemas.openxmlformats.org/markup-compatibility/2006">
    <mc:Choice xmlns:p14="http://schemas.microsoft.com/office/powerpoint/2010/main" Requires="p14">
      <p:transition spd="slow" p14:dur="2000" advTm="17930"/>
    </mc:Choice>
    <mc:Fallback>
      <p:transition spd="slow" advTm="17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 we found</a:t>
            </a:r>
          </a:p>
        </p:txBody>
      </p:sp>
      <p:sp>
        <p:nvSpPr>
          <p:cNvPr id="3" name="Content Placeholder 2"/>
          <p:cNvSpPr>
            <a:spLocks noGrp="1"/>
          </p:cNvSpPr>
          <p:nvPr>
            <p:ph idx="1"/>
          </p:nvPr>
        </p:nvSpPr>
        <p:spPr>
          <a:xfrm>
            <a:off x="609428" y="1128889"/>
            <a:ext cx="10973153" cy="4775200"/>
          </a:xfrm>
        </p:spPr>
        <p:txBody>
          <a:bodyPr/>
          <a:lstStyle/>
          <a:p>
            <a:pPr marL="457200" indent="-457200">
              <a:buFont typeface="Arial" panose="020B0604020202020204" pitchFamily="34" charset="0"/>
              <a:buChar char="•"/>
            </a:pPr>
            <a:r>
              <a:rPr lang="en-US" sz="2000" dirty="0"/>
              <a:t>Despite a high prevalence (&gt;50%) and morbidity/mortality associated with CS-CA in heart failure patients, effective treatment modalities for CS-CA has remained elusive in clinical trials</a:t>
            </a:r>
          </a:p>
          <a:p>
            <a:pPr marL="457200" indent="-457200">
              <a:buFont typeface="Arial" panose="020B0604020202020204" pitchFamily="34" charset="0"/>
              <a:buChar char="•"/>
            </a:pPr>
            <a:r>
              <a:rPr lang="en-US" sz="2000" dirty="0"/>
              <a:t>We discovered – for the first time ever – evidence that the severity of Cheyne-Stokes central apnea (CS-CA) is correlated with a treatment-responsive biomarker of congestion severity in real patients with acute decompensated heart failure (B-type natriuretic peptide, BNP).</a:t>
            </a:r>
          </a:p>
          <a:p>
            <a:pPr marL="457200" indent="-457200">
              <a:buFont typeface="Arial" panose="020B0604020202020204" pitchFamily="34" charset="0"/>
              <a:buChar char="•"/>
            </a:pPr>
            <a:r>
              <a:rPr lang="en-US" sz="2000" dirty="0"/>
              <a:t>The association through time between central apnea index (CAI) and BNP remained significant after adjusting for other hypothesized physiologic drivers of CS-CA in heart failure (pulmonary edema severity, metabolic alkalosis, etc.) which were found to not be significant.</a:t>
            </a:r>
          </a:p>
          <a:p>
            <a:pPr marL="457200" indent="-457200">
              <a:buFont typeface="Arial" panose="020B0604020202020204" pitchFamily="34" charset="0"/>
              <a:buChar char="•"/>
            </a:pPr>
            <a:r>
              <a:rPr lang="en-US" sz="2000" dirty="0"/>
              <a:t>These findings suggest that CS-CA is related to the physiology of congestive myocardial dysfunction and elevated cardiac pressures on their own (possibly via cardiovascular stretch receptors or cardiac myocyte signaling under stress)</a:t>
            </a:r>
          </a:p>
        </p:txBody>
      </p:sp>
      <p:pic>
        <p:nvPicPr>
          <p:cNvPr id="42" name="Audio 41">
            <a:extLst>
              <a:ext uri="{FF2B5EF4-FFF2-40B4-BE49-F238E27FC236}">
                <a16:creationId xmlns:a16="http://schemas.microsoft.com/office/drawing/2014/main" id="{DE2C18A7-0CF9-756C-F22B-E2E82611FE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15115330"/>
      </p:ext>
    </p:extLst>
  </p:cSld>
  <p:clrMapOvr>
    <a:masterClrMapping/>
  </p:clrMapOvr>
  <mc:AlternateContent xmlns:mc="http://schemas.openxmlformats.org/markup-compatibility/2006">
    <mc:Choice xmlns:p14="http://schemas.microsoft.com/office/powerpoint/2010/main" Requires="p14">
      <p:transition spd="slow" p14:dur="2000" advTm="61130"/>
    </mc:Choice>
    <mc:Fallback>
      <p:transition spd="slow" advTm="61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we did it</a:t>
            </a:r>
          </a:p>
        </p:txBody>
      </p:sp>
      <p:sp>
        <p:nvSpPr>
          <p:cNvPr id="3" name="Content Placeholder 2"/>
          <p:cNvSpPr>
            <a:spLocks noGrp="1"/>
          </p:cNvSpPr>
          <p:nvPr>
            <p:ph idx="1"/>
          </p:nvPr>
        </p:nvSpPr>
        <p:spPr>
          <a:xfrm>
            <a:off x="609428" y="1128889"/>
            <a:ext cx="11348109" cy="4775200"/>
          </a:xfrm>
        </p:spPr>
        <p:txBody>
          <a:bodyPr/>
          <a:lstStyle/>
          <a:p>
            <a:pPr marL="457200" indent="-457200">
              <a:buFont typeface="Arial" panose="020B0604020202020204" pitchFamily="34" charset="0"/>
              <a:buChar char="•"/>
            </a:pPr>
            <a:r>
              <a:rPr lang="en-US" sz="1800" dirty="0"/>
              <a:t>83 daily observations of 30 patients hospitalized for acute heart failure (AHF) were obtained, each including:</a:t>
            </a:r>
          </a:p>
          <a:p>
            <a:pPr marL="855663" lvl="1" indent="-457200">
              <a:buFont typeface="Arial" panose="020B0604020202020204" pitchFamily="34" charset="0"/>
              <a:buChar char="•"/>
            </a:pPr>
            <a:r>
              <a:rPr lang="en-US" sz="1600" dirty="0"/>
              <a:t>Serum biomarkers (BNP, high-sensitivity troponin I, renal and hepatic function, electrolytes)</a:t>
            </a:r>
          </a:p>
          <a:p>
            <a:pPr marL="855663" lvl="1" indent="-457200">
              <a:buFont typeface="Arial" panose="020B0604020202020204" pitchFamily="34" charset="0"/>
              <a:buChar char="•"/>
            </a:pPr>
            <a:r>
              <a:rPr lang="en-US" sz="1600" dirty="0"/>
              <a:t>Lung ultrasonography (LUS) to quantify severity of pulmonary edema</a:t>
            </a:r>
          </a:p>
          <a:p>
            <a:pPr marL="855663" lvl="1" indent="-457200">
              <a:buFont typeface="Arial" panose="020B0604020202020204" pitchFamily="34" charset="0"/>
              <a:buChar char="•"/>
            </a:pPr>
            <a:r>
              <a:rPr lang="en-US" sz="1600" dirty="0"/>
              <a:t>Physical exams and patient questionnaires of congestion severity</a:t>
            </a:r>
          </a:p>
          <a:p>
            <a:pPr marL="855663" lvl="1" indent="-457200">
              <a:buFont typeface="Arial" panose="020B0604020202020204" pitchFamily="34" charset="0"/>
              <a:buChar char="•"/>
            </a:pPr>
            <a:r>
              <a:rPr lang="en-US" sz="1600" dirty="0"/>
              <a:t>Central apnea monitoring using a portable sleep monitoring device, read by a blinded Sleep Medicine Specialist.</a:t>
            </a:r>
          </a:p>
          <a:p>
            <a:pPr marL="457200" indent="-457200">
              <a:buFont typeface="Arial" panose="020B0604020202020204" pitchFamily="34" charset="0"/>
              <a:buChar char="•"/>
            </a:pPr>
            <a:r>
              <a:rPr lang="en-US" sz="1800" dirty="0"/>
              <a:t>The time-adjusted correlation of Central Apnea Index (CAI) with hypothesized contributors to CS-CA was modeled via a repeated measures linear mixed model (LMM).</a:t>
            </a:r>
          </a:p>
          <a:p>
            <a:pPr marL="457200" indent="-457200">
              <a:buFont typeface="Arial" panose="020B0604020202020204" pitchFamily="34" charset="0"/>
              <a:buChar char="•"/>
            </a:pPr>
            <a:r>
              <a:rPr lang="en-US" sz="1800" dirty="0"/>
              <a:t>Pulmonary edema severity by LUS, BNP, and multiple other treatment-responsive biomarkers significantly improved during each day of hospital heart failure treatment (primarily IV diuresis)</a:t>
            </a:r>
          </a:p>
          <a:p>
            <a:pPr marL="457200" indent="-457200">
              <a:buFont typeface="Arial" panose="020B0604020202020204" pitchFamily="34" charset="0"/>
              <a:buChar char="•"/>
            </a:pPr>
            <a:r>
              <a:rPr lang="en-US" sz="1800" dirty="0"/>
              <a:t>Adjusted for daily LUS severity, serum chemistries, demographics, level of oxygen support, and vital signs, only changes in BNP were significantly associated with changing CAI during treatment.</a:t>
            </a:r>
          </a:p>
        </p:txBody>
      </p:sp>
      <p:pic>
        <p:nvPicPr>
          <p:cNvPr id="76" name="Audio 75">
            <a:extLst>
              <a:ext uri="{FF2B5EF4-FFF2-40B4-BE49-F238E27FC236}">
                <a16:creationId xmlns:a16="http://schemas.microsoft.com/office/drawing/2014/main" id="{FE484B37-82ED-E9A5-DF4F-CB0D372AF6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pic>
        <p:nvPicPr>
          <p:cNvPr id="79" name="Picture 78">
            <a:extLst>
              <a:ext uri="{FF2B5EF4-FFF2-40B4-BE49-F238E27FC236}">
                <a16:creationId xmlns:a16="http://schemas.microsoft.com/office/drawing/2014/main" id="{804E96D7-7D1B-3DC9-12F4-D55566449521}"/>
              </a:ext>
            </a:extLst>
          </p:cNvPr>
          <p:cNvPicPr>
            <a:picLocks noChangeAspect="1"/>
          </p:cNvPicPr>
          <p:nvPr/>
        </p:nvPicPr>
        <p:blipFill rotWithShape="1">
          <a:blip r:embed="rId6">
            <a:extLst>
              <a:ext uri="{28A0092B-C50C-407E-A947-70E740481C1C}">
                <a14:useLocalDpi xmlns:a14="http://schemas.microsoft.com/office/drawing/2010/main" val="0"/>
              </a:ext>
            </a:extLst>
          </a:blip>
          <a:srcRect t="5100"/>
          <a:stretch/>
        </p:blipFill>
        <p:spPr>
          <a:xfrm>
            <a:off x="7932529" y="4399871"/>
            <a:ext cx="4255477" cy="2271644"/>
          </a:xfrm>
          <a:prstGeom prst="rect">
            <a:avLst/>
          </a:prstGeom>
        </p:spPr>
      </p:pic>
      <p:sp>
        <p:nvSpPr>
          <p:cNvPr id="80" name="Rectangle 79">
            <a:extLst>
              <a:ext uri="{FF2B5EF4-FFF2-40B4-BE49-F238E27FC236}">
                <a16:creationId xmlns:a16="http://schemas.microsoft.com/office/drawing/2014/main" id="{16FA9720-61A3-6BCE-0183-D370F14512DE}"/>
              </a:ext>
            </a:extLst>
          </p:cNvPr>
          <p:cNvSpPr/>
          <p:nvPr/>
        </p:nvSpPr>
        <p:spPr bwMode="auto">
          <a:xfrm>
            <a:off x="9454960" y="5059023"/>
            <a:ext cx="1335612" cy="7973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lang="en-US" sz="1200" dirty="0">
                <a:latin typeface="Arial" charset="0"/>
              </a:rPr>
              <a:t>B</a:t>
            </a:r>
            <a:r>
              <a:rPr kumimoji="0" lang="en-US" sz="1200" b="0" i="0" u="none" strike="noStrike" cap="none" normalizeH="0" baseline="0" dirty="0">
                <a:ln>
                  <a:noFill/>
                </a:ln>
                <a:solidFill>
                  <a:schemeClr val="tx1"/>
                </a:solidFill>
                <a:effectLst/>
                <a:latin typeface="Arial" charset="0"/>
              </a:rPr>
              <a:t>iomarkers of Extra-cardiac pathophysiology in AHF</a:t>
            </a:r>
          </a:p>
        </p:txBody>
      </p:sp>
      <p:sp>
        <p:nvSpPr>
          <p:cNvPr id="81" name="Rectangle 80">
            <a:extLst>
              <a:ext uri="{FF2B5EF4-FFF2-40B4-BE49-F238E27FC236}">
                <a16:creationId xmlns:a16="http://schemas.microsoft.com/office/drawing/2014/main" id="{22379C5F-18B9-623E-76A9-DF891DE5289F}"/>
              </a:ext>
            </a:extLst>
          </p:cNvPr>
          <p:cNvSpPr/>
          <p:nvPr/>
        </p:nvSpPr>
        <p:spPr bwMode="auto">
          <a:xfrm>
            <a:off x="3599698" y="5133249"/>
            <a:ext cx="746258" cy="4250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CAI</a:t>
            </a:r>
          </a:p>
        </p:txBody>
      </p:sp>
      <p:sp>
        <p:nvSpPr>
          <p:cNvPr id="82" name="Up Arrow 81">
            <a:extLst>
              <a:ext uri="{FF2B5EF4-FFF2-40B4-BE49-F238E27FC236}">
                <a16:creationId xmlns:a16="http://schemas.microsoft.com/office/drawing/2014/main" id="{B397AC22-3099-BA73-6217-BD89A7B757BA}"/>
              </a:ext>
            </a:extLst>
          </p:cNvPr>
          <p:cNvSpPr/>
          <p:nvPr/>
        </p:nvSpPr>
        <p:spPr bwMode="auto">
          <a:xfrm rot="10800000">
            <a:off x="3240648" y="4978516"/>
            <a:ext cx="292903" cy="8206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87" name="TextBox 86">
            <a:extLst>
              <a:ext uri="{FF2B5EF4-FFF2-40B4-BE49-F238E27FC236}">
                <a16:creationId xmlns:a16="http://schemas.microsoft.com/office/drawing/2014/main" id="{9AB73381-F039-48D0-26E5-A493645C8F1E}"/>
              </a:ext>
            </a:extLst>
          </p:cNvPr>
          <p:cNvSpPr txBox="1"/>
          <p:nvPr/>
        </p:nvSpPr>
        <p:spPr>
          <a:xfrm>
            <a:off x="4594460" y="5166361"/>
            <a:ext cx="1783946" cy="369332"/>
          </a:xfrm>
          <a:prstGeom prst="rect">
            <a:avLst/>
          </a:prstGeom>
          <a:noFill/>
        </p:spPr>
        <p:txBody>
          <a:bodyPr wrap="square" rtlCol="0">
            <a:spAutoFit/>
          </a:bodyPr>
          <a:lstStyle/>
          <a:p>
            <a:r>
              <a:rPr lang="en-US" dirty="0"/>
              <a:t>…Adjusted for….</a:t>
            </a:r>
          </a:p>
        </p:txBody>
      </p:sp>
      <p:sp>
        <p:nvSpPr>
          <p:cNvPr id="88" name="Frame 87">
            <a:extLst>
              <a:ext uri="{FF2B5EF4-FFF2-40B4-BE49-F238E27FC236}">
                <a16:creationId xmlns:a16="http://schemas.microsoft.com/office/drawing/2014/main" id="{0C0C335C-2ACD-3113-B564-1247437069B7}"/>
              </a:ext>
            </a:extLst>
          </p:cNvPr>
          <p:cNvSpPr/>
          <p:nvPr/>
        </p:nvSpPr>
        <p:spPr bwMode="auto">
          <a:xfrm>
            <a:off x="152400" y="4547616"/>
            <a:ext cx="4407408" cy="1682496"/>
          </a:xfrm>
          <a:prstGeom prst="frame">
            <a:avLst>
              <a:gd name="adj1" fmla="val 30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1026" name="Picture 2" descr="Infinity Instruments Round Wall Clock, 19 15/16&quot;, Black/White">
            <a:extLst>
              <a:ext uri="{FF2B5EF4-FFF2-40B4-BE49-F238E27FC236}">
                <a16:creationId xmlns:a16="http://schemas.microsoft.com/office/drawing/2014/main" id="{4ACCD6A8-B89A-B7D5-A672-5DF95B19B5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160" y="4826109"/>
            <a:ext cx="1066691" cy="1066691"/>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A73013EB-9E21-1377-4CB4-C63B46379993}"/>
              </a:ext>
            </a:extLst>
          </p:cNvPr>
          <p:cNvSpPr txBox="1"/>
          <p:nvPr/>
        </p:nvSpPr>
        <p:spPr>
          <a:xfrm>
            <a:off x="7600208" y="5019882"/>
            <a:ext cx="364202"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t>+</a:t>
            </a:r>
          </a:p>
        </p:txBody>
      </p:sp>
      <p:sp>
        <p:nvSpPr>
          <p:cNvPr id="92" name="Rectangle 91">
            <a:extLst>
              <a:ext uri="{FF2B5EF4-FFF2-40B4-BE49-F238E27FC236}">
                <a16:creationId xmlns:a16="http://schemas.microsoft.com/office/drawing/2014/main" id="{6235EB6B-CF1A-5AE8-C700-D3B79CFCB1EC}"/>
              </a:ext>
            </a:extLst>
          </p:cNvPr>
          <p:cNvSpPr/>
          <p:nvPr/>
        </p:nvSpPr>
        <p:spPr bwMode="auto">
          <a:xfrm>
            <a:off x="534164" y="4719411"/>
            <a:ext cx="1451484" cy="13476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Myocyte specific biomarkers</a:t>
            </a:r>
          </a:p>
          <a:p>
            <a:pPr marL="0" marR="0" indent="0" algn="l" defTabSz="4389438" rtl="0" eaLnBrk="1" fontAlgn="base" latinLnBrk="0" hangingPunct="1">
              <a:lnSpc>
                <a:spcPct val="100000"/>
              </a:lnSpc>
              <a:spcBef>
                <a:spcPct val="0"/>
              </a:spcBef>
              <a:spcAft>
                <a:spcPct val="0"/>
              </a:spcAft>
              <a:buClrTx/>
              <a:buSzTx/>
              <a:buFontTx/>
              <a:buNone/>
              <a:tabLst/>
            </a:pPr>
            <a:r>
              <a:rPr lang="en-US" sz="2000" dirty="0">
                <a:latin typeface="Arial" charset="0"/>
              </a:rPr>
              <a:t>(BNP, </a:t>
            </a:r>
            <a:r>
              <a:rPr lang="en-US" sz="2000" dirty="0" err="1">
                <a:latin typeface="Arial" charset="0"/>
              </a:rPr>
              <a:t>cTn</a:t>
            </a:r>
            <a:r>
              <a:rPr lang="en-US" sz="2000" dirty="0">
                <a:latin typeface="Arial" charset="0"/>
              </a:rPr>
              <a:t>)</a:t>
            </a:r>
            <a:endParaRPr kumimoji="0" lang="en-US" sz="2000" b="0" i="0" u="none" strike="noStrike" cap="none" normalizeH="0" baseline="0" dirty="0">
              <a:ln>
                <a:noFill/>
              </a:ln>
              <a:solidFill>
                <a:schemeClr val="tx1"/>
              </a:solidFill>
              <a:effectLst/>
              <a:latin typeface="Arial" charset="0"/>
            </a:endParaRPr>
          </a:p>
        </p:txBody>
      </p:sp>
      <p:sp>
        <p:nvSpPr>
          <p:cNvPr id="93" name="Up Arrow 92">
            <a:extLst>
              <a:ext uri="{FF2B5EF4-FFF2-40B4-BE49-F238E27FC236}">
                <a16:creationId xmlns:a16="http://schemas.microsoft.com/office/drawing/2014/main" id="{CA67F502-B9F5-2A72-8CAE-5EE384BFDCCC}"/>
              </a:ext>
            </a:extLst>
          </p:cNvPr>
          <p:cNvSpPr/>
          <p:nvPr/>
        </p:nvSpPr>
        <p:spPr bwMode="auto">
          <a:xfrm rot="10800000">
            <a:off x="220745" y="4962147"/>
            <a:ext cx="292903" cy="820695"/>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86" name="Picture 85">
            <a:extLst>
              <a:ext uri="{FF2B5EF4-FFF2-40B4-BE49-F238E27FC236}">
                <a16:creationId xmlns:a16="http://schemas.microsoft.com/office/drawing/2014/main" id="{152612A4-99B6-9E3A-52B0-A1E7AA9C3D1D}"/>
              </a:ext>
            </a:extLst>
          </p:cNvPr>
          <p:cNvPicPr>
            <a:picLocks noChangeAspect="1"/>
          </p:cNvPicPr>
          <p:nvPr/>
        </p:nvPicPr>
        <p:blipFill rotWithShape="1">
          <a:blip r:embed="rId6">
            <a:extLst>
              <a:ext uri="{28A0092B-C50C-407E-A947-70E740481C1C}">
                <a14:useLocalDpi xmlns:a14="http://schemas.microsoft.com/office/drawing/2010/main" val="0"/>
              </a:ext>
            </a:extLst>
          </a:blip>
          <a:srcRect l="47468" t="41145" r="45643" b="42946"/>
          <a:stretch/>
        </p:blipFill>
        <p:spPr>
          <a:xfrm>
            <a:off x="1600902" y="4923648"/>
            <a:ext cx="293204" cy="380809"/>
          </a:xfrm>
          <a:prstGeom prst="rect">
            <a:avLst/>
          </a:prstGeom>
        </p:spPr>
      </p:pic>
      <p:sp>
        <p:nvSpPr>
          <p:cNvPr id="94" name="Right Arrow 93">
            <a:extLst>
              <a:ext uri="{FF2B5EF4-FFF2-40B4-BE49-F238E27FC236}">
                <a16:creationId xmlns:a16="http://schemas.microsoft.com/office/drawing/2014/main" id="{7759C664-B49C-3E7D-ACC2-6C26E643DE43}"/>
              </a:ext>
            </a:extLst>
          </p:cNvPr>
          <p:cNvSpPr/>
          <p:nvPr/>
        </p:nvSpPr>
        <p:spPr bwMode="auto">
          <a:xfrm>
            <a:off x="2133600" y="5133249"/>
            <a:ext cx="950976" cy="42500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04201780"/>
      </p:ext>
    </p:extLst>
  </p:cSld>
  <p:clrMapOvr>
    <a:masterClrMapping/>
  </p:clrMapOvr>
  <mc:AlternateContent xmlns:mc="http://schemas.openxmlformats.org/markup-compatibility/2006">
    <mc:Choice xmlns:p14="http://schemas.microsoft.com/office/powerpoint/2010/main" Requires="p14">
      <p:transition spd="slow" p14:dur="2000" advTm="67146"/>
    </mc:Choice>
    <mc:Fallback>
      <p:transition spd="slow" advTm="67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or the community/ or next steps</a:t>
            </a:r>
          </a:p>
        </p:txBody>
      </p:sp>
      <p:sp>
        <p:nvSpPr>
          <p:cNvPr id="3" name="Content Placeholder 2"/>
          <p:cNvSpPr>
            <a:spLocks noGrp="1"/>
          </p:cNvSpPr>
          <p:nvPr>
            <p:ph idx="1"/>
          </p:nvPr>
        </p:nvSpPr>
        <p:spPr>
          <a:xfrm>
            <a:off x="609428" y="1128889"/>
            <a:ext cx="10973153" cy="4775200"/>
          </a:xfrm>
        </p:spPr>
        <p:txBody>
          <a:bodyPr/>
          <a:lstStyle/>
          <a:p>
            <a:pPr marL="457200" indent="-457200">
              <a:buFont typeface="Arial" panose="020B0604020202020204" pitchFamily="34" charset="0"/>
              <a:buChar char="•"/>
            </a:pPr>
            <a:r>
              <a:rPr lang="en-US" sz="2400" dirty="0"/>
              <a:t>These findings suggest that the etiology of CS-CA in heart failure is directly related to cardiomyocyte dysfunction in congestion, via unknown means.</a:t>
            </a:r>
          </a:p>
          <a:p>
            <a:pPr marL="457200" indent="-457200">
              <a:buFont typeface="Arial" panose="020B0604020202020204" pitchFamily="34" charset="0"/>
              <a:buChar char="•"/>
            </a:pPr>
            <a:r>
              <a:rPr lang="en-US" sz="2400" dirty="0"/>
              <a:t>Furthermore, this casts doubt on previously hypothesized pathophysiologic mechanisms of CS-CA including the effects of chronic pulmonary congestion on gas-exchange, metabolic acid-base disturbances, and others.</a:t>
            </a:r>
          </a:p>
          <a:p>
            <a:pPr marL="457200" indent="-457200">
              <a:buFont typeface="Arial" panose="020B0604020202020204" pitchFamily="34" charset="0"/>
              <a:buChar char="•"/>
            </a:pPr>
            <a:r>
              <a:rPr lang="en-US" sz="2400" dirty="0"/>
              <a:t>This explains why treatment strategies for CS-CA in heart failure based on ventilatory modulation (adaptive </a:t>
            </a:r>
            <a:r>
              <a:rPr lang="en-US" sz="2400" dirty="0" err="1"/>
              <a:t>servoventilation</a:t>
            </a:r>
            <a:r>
              <a:rPr lang="en-US" sz="2400" dirty="0"/>
              <a:t>, CPAP) have not been found useful in prior clinical trials.</a:t>
            </a:r>
          </a:p>
          <a:p>
            <a:pPr marL="457200" indent="-457200">
              <a:buFont typeface="Arial" panose="020B0604020202020204" pitchFamily="34" charset="0"/>
              <a:buChar char="•"/>
            </a:pPr>
            <a:r>
              <a:rPr lang="en-US" sz="2400" dirty="0"/>
              <a:t>Treatment of the underlying heart failure, with aggressive diuresis for acute congestion and optimization of guideline-directed medical therapy, may be the key to solving CS-CA in heart failure patients.</a:t>
            </a:r>
          </a:p>
          <a:p>
            <a:pPr marL="0" indent="0">
              <a:buNone/>
            </a:pPr>
            <a:endParaRPr lang="en-US" sz="2400" dirty="0"/>
          </a:p>
        </p:txBody>
      </p:sp>
      <p:pic>
        <p:nvPicPr>
          <p:cNvPr id="37" name="Audio 36">
            <a:extLst>
              <a:ext uri="{FF2B5EF4-FFF2-40B4-BE49-F238E27FC236}">
                <a16:creationId xmlns:a16="http://schemas.microsoft.com/office/drawing/2014/main" id="{48A24DAC-8D39-E23E-47D1-CB3323C267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31534858"/>
      </p:ext>
    </p:extLst>
  </p:cSld>
  <p:clrMapOvr>
    <a:masterClrMapping/>
  </p:clrMapOvr>
  <mc:AlternateContent xmlns:mc="http://schemas.openxmlformats.org/markup-compatibility/2006">
    <mc:Choice xmlns:p14="http://schemas.microsoft.com/office/powerpoint/2010/main" Requires="p14">
      <p:transition spd="slow" p14:dur="2000" advTm="32522"/>
    </mc:Choice>
    <mc:Fallback>
      <p:transition spd="slow" advTm="32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128889"/>
            <a:ext cx="10973153" cy="4736652"/>
          </a:xfrm>
        </p:spPr>
        <p:txBody>
          <a:bodyPr/>
          <a:lstStyle/>
          <a:p>
            <a:pPr>
              <a:spcBef>
                <a:spcPts val="0"/>
              </a:spcBef>
              <a:spcAft>
                <a:spcPts val="0"/>
              </a:spcAft>
            </a:pPr>
            <a:r>
              <a:rPr lang="en-US" sz="1200" b="0" i="0" dirty="0">
                <a:solidFill>
                  <a:schemeClr val="tx1">
                    <a:lumMod val="75000"/>
                    <a:lumOff val="25000"/>
                  </a:schemeClr>
                </a:solidFill>
                <a:effectLst/>
              </a:rPr>
              <a:t>“This project was funded with support from the Indiana Clinical and Translational Sciences Institute which is funded in part by Award Number KL2TR002530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a:p>
            <a:pPr>
              <a:spcBef>
                <a:spcPts val="0"/>
              </a:spcBef>
              <a:spcAft>
                <a:spcPts val="0"/>
              </a:spcAft>
            </a:pPr>
            <a:r>
              <a:rPr lang="en-US" sz="1200" b="0" i="0" dirty="0">
                <a:solidFill>
                  <a:schemeClr val="tx1">
                    <a:lumMod val="75000"/>
                    <a:lumOff val="25000"/>
                  </a:schemeClr>
                </a:solidFill>
                <a:effectLst/>
              </a:rPr>
              <a:t>“This project was funded with support from the Indiana Clinical and Translational Sciences Institute which is funded in part by Award Number UL1TR002529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a:p>
            <a:pPr>
              <a:spcBef>
                <a:spcPts val="0"/>
              </a:spcBef>
              <a:spcAft>
                <a:spcPts val="0"/>
              </a:spcAft>
            </a:pPr>
            <a:r>
              <a:rPr lang="en-US" sz="1200" b="0" i="0" dirty="0">
                <a:solidFill>
                  <a:schemeClr val="tx1">
                    <a:lumMod val="75000"/>
                    <a:lumOff val="25000"/>
                  </a:schemeClr>
                </a:solidFill>
                <a:effectLst/>
              </a:rPr>
              <a:t>This project was supported by an award from the Indiana University School of Medicine.  The content is solely the responsibility of the authors and does not necessarily represent the official views of the Indiana University School of Medicine.</a:t>
            </a:r>
          </a:p>
          <a:p>
            <a:pPr>
              <a:spcBef>
                <a:spcPts val="0"/>
              </a:spcBef>
              <a:spcAft>
                <a:spcPts val="0"/>
              </a:spcAft>
            </a:pPr>
            <a:r>
              <a:rPr lang="en-US" sz="1200" b="0" i="0" dirty="0">
                <a:solidFill>
                  <a:schemeClr val="tx1">
                    <a:lumMod val="75000"/>
                    <a:lumOff val="25000"/>
                  </a:schemeClr>
                </a:solidFill>
                <a:effectLst/>
              </a:rPr>
              <a:t>"This work was supported by Grant 2021258 from the Doris Duke Charitable Foundation through the COVID-19 Fund to Retain Clinical Scientists collaborative grant program and support from the IU School of Medicine Department of Emergency Medicine. The opinions expressed in this publication are those of the author(s) and do not necessarily reflect the view of the John Templeton Foundation."</a:t>
            </a:r>
          </a:p>
          <a:p>
            <a:pPr marL="0" indent="0">
              <a:spcBef>
                <a:spcPts val="0"/>
              </a:spcBef>
              <a:spcAft>
                <a:spcPts val="0"/>
              </a:spcAft>
              <a:buNone/>
            </a:pPr>
            <a:endParaRPr lang="en-US" sz="1200" b="0" i="0" dirty="0">
              <a:solidFill>
                <a:schemeClr val="tx1">
                  <a:lumMod val="75000"/>
                  <a:lumOff val="25000"/>
                </a:schemeClr>
              </a:solidFill>
              <a:effectLst/>
            </a:endParaRPr>
          </a:p>
          <a:p>
            <a:pPr>
              <a:spcBef>
                <a:spcPts val="0"/>
              </a:spcBef>
              <a:spcAft>
                <a:spcPts val="0"/>
              </a:spcAft>
            </a:pPr>
            <a:endParaRPr lang="en-US" sz="1200" b="0" i="0" dirty="0">
              <a:solidFill>
                <a:schemeClr val="tx1">
                  <a:lumMod val="75000"/>
                  <a:lumOff val="25000"/>
                </a:schemeClr>
              </a:solidFill>
              <a:effectLst/>
            </a:endParaRPr>
          </a:p>
          <a:p>
            <a:pPr>
              <a:spcBef>
                <a:spcPts val="0"/>
              </a:spcBef>
              <a:spcAft>
                <a:spcPts val="0"/>
              </a:spcAft>
            </a:pPr>
            <a:endParaRPr lang="en-US" sz="1200" b="0" i="0" dirty="0">
              <a:solidFill>
                <a:schemeClr val="tx1">
                  <a:lumMod val="75000"/>
                  <a:lumOff val="25000"/>
                </a:schemeClr>
              </a:solidFill>
              <a:effectLst/>
            </a:endParaRPr>
          </a:p>
          <a:p>
            <a:pPr>
              <a:spcBef>
                <a:spcPts val="0"/>
              </a:spcBef>
              <a:spcAft>
                <a:spcPts val="0"/>
              </a:spcAft>
            </a:pPr>
            <a:endParaRPr lang="en-US" sz="1200" b="0" i="0" dirty="0">
              <a:solidFill>
                <a:schemeClr val="tx1">
                  <a:lumMod val="75000"/>
                  <a:lumOff val="25000"/>
                </a:schemeClr>
              </a:solidFill>
              <a:effectLst/>
            </a:endParaRPr>
          </a:p>
          <a:p>
            <a:pPr marL="0" indent="0" algn="l">
              <a:buNone/>
            </a:pPr>
            <a:endParaRPr lang="en-US" sz="1800" dirty="0">
              <a:solidFill>
                <a:srgbClr val="000000"/>
              </a:solidFill>
            </a:endParaRPr>
          </a:p>
        </p:txBody>
      </p:sp>
      <p:pic>
        <p:nvPicPr>
          <p:cNvPr id="24" name="Audio 23">
            <a:extLst>
              <a:ext uri="{FF2B5EF4-FFF2-40B4-BE49-F238E27FC236}">
                <a16:creationId xmlns:a16="http://schemas.microsoft.com/office/drawing/2014/main" id="{FD8DB6C8-F133-814B-670D-39E0215643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05540406"/>
      </p:ext>
    </p:extLst>
  </p:cSld>
  <p:clrMapOvr>
    <a:masterClrMapping/>
  </p:clrMapOvr>
  <mc:AlternateContent xmlns:mc="http://schemas.openxmlformats.org/markup-compatibility/2006">
    <mc:Choice xmlns:p14="http://schemas.microsoft.com/office/powerpoint/2010/main" Requires="p14">
      <p:transition spd="slow" p14:dur="2000" advTm="2102"/>
    </mc:Choice>
    <mc:Fallback>
      <p:transition spd="slow" advTm="2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19741</TotalTime>
  <Words>919</Words>
  <Application>Microsoft Macintosh PowerPoint</Application>
  <PresentationFormat>Widescreen</PresentationFormat>
  <Paragraphs>52</Paragraphs>
  <Slides>5</Slides>
  <Notes>5</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Here’s what we found</vt:lpstr>
      <vt:lpstr>Here’s we did it</vt:lpstr>
      <vt:lpstr>Future implications for patients or the community/ or next steps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Ashley Harrison</cp:lastModifiedBy>
  <cp:revision>288</cp:revision>
  <cp:lastPrinted>2019-06-12T19:20:56Z</cp:lastPrinted>
  <dcterms:created xsi:type="dcterms:W3CDTF">2017-12-05T19:51:19Z</dcterms:created>
  <dcterms:modified xsi:type="dcterms:W3CDTF">2023-08-17T17:33:19Z</dcterms:modified>
</cp:coreProperties>
</file>