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Lst>
  <p:notesMasterIdLst>
    <p:notesMasterId r:id="rId8"/>
  </p:notesMasterIdLst>
  <p:handoutMasterIdLst>
    <p:handoutMasterId r:id="rId9"/>
  </p:handoutMasterIdLst>
  <p:sldIdLst>
    <p:sldId id="256" r:id="rId3"/>
    <p:sldId id="359" r:id="rId4"/>
    <p:sldId id="360" r:id="rId5"/>
    <p:sldId id="361" r:id="rId6"/>
    <p:sldId id="363"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0533"/>
    <a:srgbClr val="CCECFF"/>
    <a:srgbClr val="99CCFF"/>
    <a:srgbClr val="CCFFFF"/>
    <a:srgbClr val="0099FF"/>
    <a:srgbClr val="3399FF"/>
    <a:srgbClr val="66CCFF"/>
    <a:srgbClr val="0C23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82" autoAdjust="0"/>
    <p:restoredTop sz="94930" autoAdjust="0"/>
  </p:normalViewPr>
  <p:slideViewPr>
    <p:cSldViewPr snapToGrid="0">
      <p:cViewPr varScale="1">
        <p:scale>
          <a:sx n="117" d="100"/>
          <a:sy n="117" d="100"/>
        </p:scale>
        <p:origin x="264" y="176"/>
      </p:cViewPr>
      <p:guideLst/>
    </p:cSldViewPr>
  </p:slideViewPr>
  <p:outlineViewPr>
    <p:cViewPr>
      <p:scale>
        <a:sx n="33" d="100"/>
        <a:sy n="33" d="100"/>
      </p:scale>
      <p:origin x="0" y="-27523"/>
    </p:cViewPr>
  </p:outlineViewPr>
  <p:notesTextViewPr>
    <p:cViewPr>
      <p:scale>
        <a:sx n="3" d="2"/>
        <a:sy n="3" d="2"/>
      </p:scale>
      <p:origin x="0" y="0"/>
    </p:cViewPr>
  </p:notesTextViewPr>
  <p:sorterViewPr>
    <p:cViewPr>
      <p:scale>
        <a:sx n="100" d="100"/>
        <a:sy n="100" d="100"/>
      </p:scale>
      <p:origin x="0" y="-3115"/>
    </p:cViewPr>
  </p:sorterViewPr>
  <p:notesViewPr>
    <p:cSldViewPr snapToGrid="0">
      <p:cViewPr varScale="1">
        <p:scale>
          <a:sx n="66" d="100"/>
          <a:sy n="66" d="100"/>
        </p:scale>
        <p:origin x="310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4B359B7-BFC4-4AD4-A053-0E478061A69E}" type="datetimeFigureOut">
              <a:rPr lang="en-US" smtClean="0"/>
              <a:t>8/18/23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9826D61-1F2C-4E92-8181-1D603ACC5DCB}" type="slidenum">
              <a:rPr lang="en-US" smtClean="0"/>
              <a:t>‹#›</a:t>
            </a:fld>
            <a:endParaRPr lang="en-US" dirty="0"/>
          </a:p>
        </p:txBody>
      </p:sp>
    </p:spTree>
    <p:extLst>
      <p:ext uri="{BB962C8B-B14F-4D97-AF65-F5344CB8AC3E}">
        <p14:creationId xmlns:p14="http://schemas.microsoft.com/office/powerpoint/2010/main" val="997447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6E067F1-D140-4293-8129-1B3AA4107C31}" type="datetimeFigureOut">
              <a:rPr lang="en-US" smtClean="0"/>
              <a:t>8/18/23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F25542A-9E4E-4CBE-A1BD-CF535B76B973}" type="slidenum">
              <a:rPr lang="en-US" smtClean="0"/>
              <a:t>‹#›</a:t>
            </a:fld>
            <a:endParaRPr lang="en-US" dirty="0"/>
          </a:p>
        </p:txBody>
      </p:sp>
    </p:spTree>
    <p:extLst>
      <p:ext uri="{BB962C8B-B14F-4D97-AF65-F5344CB8AC3E}">
        <p14:creationId xmlns:p14="http://schemas.microsoft.com/office/powerpoint/2010/main" val="2689118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25542A-9E4E-4CBE-A1BD-CF535B76B973}" type="slidenum">
              <a:rPr lang="en-US" smtClean="0"/>
              <a:t>1</a:t>
            </a:fld>
            <a:endParaRPr lang="en-US" dirty="0"/>
          </a:p>
        </p:txBody>
      </p:sp>
    </p:spTree>
    <p:extLst>
      <p:ext uri="{BB962C8B-B14F-4D97-AF65-F5344CB8AC3E}">
        <p14:creationId xmlns:p14="http://schemas.microsoft.com/office/powerpoint/2010/main" val="4107049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Begin by stating the Super Big Results (state them in 3 key points, like an outline)</a:t>
            </a:r>
          </a:p>
        </p:txBody>
      </p:sp>
      <p:sp>
        <p:nvSpPr>
          <p:cNvPr id="4" name="Slide Number Placeholder 3"/>
          <p:cNvSpPr>
            <a:spLocks noGrp="1"/>
          </p:cNvSpPr>
          <p:nvPr>
            <p:ph type="sldNum" sz="quarter" idx="5"/>
          </p:nvPr>
        </p:nvSpPr>
        <p:spPr/>
        <p:txBody>
          <a:bodyPr/>
          <a:lstStyle/>
          <a:p>
            <a:fld id="{5F25542A-9E4E-4CBE-A1BD-CF535B76B973}" type="slidenum">
              <a:rPr lang="en-US" smtClean="0"/>
              <a:t>2</a:t>
            </a:fld>
            <a:endParaRPr lang="en-US" dirty="0"/>
          </a:p>
        </p:txBody>
      </p:sp>
    </p:spTree>
    <p:extLst>
      <p:ext uri="{BB962C8B-B14F-4D97-AF65-F5344CB8AC3E}">
        <p14:creationId xmlns:p14="http://schemas.microsoft.com/office/powerpoint/2010/main" val="2465766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3</a:t>
            </a:fld>
            <a:endParaRPr lang="en-US" dirty="0"/>
          </a:p>
        </p:txBody>
      </p:sp>
    </p:spTree>
    <p:extLst>
      <p:ext uri="{BB962C8B-B14F-4D97-AF65-F5344CB8AC3E}">
        <p14:creationId xmlns:p14="http://schemas.microsoft.com/office/powerpoint/2010/main" val="4030664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creating your 3 slides that will form your 2-minute video, think about how you would present your slides in a TWEET, and use that brief format to guide your points. Provide key takeaways for the most impact.</a:t>
            </a:r>
          </a:p>
        </p:txBody>
      </p:sp>
      <p:sp>
        <p:nvSpPr>
          <p:cNvPr id="4" name="Slide Number Placeholder 3"/>
          <p:cNvSpPr>
            <a:spLocks noGrp="1"/>
          </p:cNvSpPr>
          <p:nvPr>
            <p:ph type="sldNum" sz="quarter" idx="5"/>
          </p:nvPr>
        </p:nvSpPr>
        <p:spPr/>
        <p:txBody>
          <a:bodyPr/>
          <a:lstStyle/>
          <a:p>
            <a:fld id="{5F25542A-9E4E-4CBE-A1BD-CF535B76B973}" type="slidenum">
              <a:rPr lang="en-US" smtClean="0"/>
              <a:t>4</a:t>
            </a:fld>
            <a:endParaRPr lang="en-US" dirty="0"/>
          </a:p>
        </p:txBody>
      </p:sp>
    </p:spTree>
    <p:extLst>
      <p:ext uri="{BB962C8B-B14F-4D97-AF65-F5344CB8AC3E}">
        <p14:creationId xmlns:p14="http://schemas.microsoft.com/office/powerpoint/2010/main" val="2642606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r>
              <a:rPr lang="en-US" sz="1200" b="0" i="0" dirty="0">
                <a:solidFill>
                  <a:srgbClr val="000000"/>
                </a:solidFill>
                <a:effectLst/>
              </a:rPr>
              <a:t>If your project or training has been supported by the Indiana CTSI, your poster and PowerPoint presentation should include acknowledgement of the appropriate Indiana CTSI grant.</a:t>
            </a:r>
          </a:p>
          <a:p>
            <a:pPr marL="0" indent="0" algn="l">
              <a:buNone/>
            </a:pPr>
            <a:endParaRPr lang="en-US" sz="1200" b="0" i="0" dirty="0">
              <a:solidFill>
                <a:srgbClr val="000000"/>
              </a:solidFill>
              <a:effectLst/>
            </a:endParaRPr>
          </a:p>
          <a:p>
            <a:pPr marL="0" indent="0" algn="l">
              <a:buNone/>
            </a:pPr>
            <a:r>
              <a:rPr lang="en-US" sz="1200" b="0" i="0" dirty="0">
                <a:solidFill>
                  <a:srgbClr val="000000"/>
                </a:solidFill>
                <a:effectLst/>
              </a:rPr>
              <a:t>For your convenience, we have added this list of award sources to the last slide of the PowerPoint template. Please review the list of award sources and delete those that did not contribute to the conduct of the research reported in your presentation.</a:t>
            </a:r>
          </a:p>
          <a:p>
            <a:pPr marL="0" indent="0" algn="l">
              <a:buNone/>
            </a:pPr>
            <a:endParaRPr lang="en-US" sz="1200" b="0" i="0" dirty="0">
              <a:solidFill>
                <a:srgbClr val="000000"/>
              </a:solidFill>
              <a:effectLst/>
            </a:endParaRPr>
          </a:p>
          <a:p>
            <a:pPr marL="0" indent="0" algn="l">
              <a:buNone/>
            </a:pPr>
            <a:r>
              <a:rPr lang="en-US" sz="1200" b="0" i="0" dirty="0">
                <a:solidFill>
                  <a:srgbClr val="000000"/>
                </a:solidFill>
                <a:effectLst/>
              </a:rPr>
              <a:t>If your project or training was supported by other grants, please remember to acknowledge those grants as well.</a:t>
            </a:r>
          </a:p>
          <a:p>
            <a:pPr marL="0" indent="0" algn="l">
              <a:buNone/>
            </a:pPr>
            <a:endParaRPr lang="en-US" sz="1200" dirty="0">
              <a:solidFill>
                <a:srgbClr val="000000"/>
              </a:solidFill>
            </a:endParaRPr>
          </a:p>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5</a:t>
            </a:fld>
            <a:endParaRPr lang="en-US" dirty="0"/>
          </a:p>
        </p:txBody>
      </p:sp>
    </p:spTree>
    <p:extLst>
      <p:ext uri="{BB962C8B-B14F-4D97-AF65-F5344CB8AC3E}">
        <p14:creationId xmlns:p14="http://schemas.microsoft.com/office/powerpoint/2010/main" val="175257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581" y="2130559"/>
            <a:ext cx="10362847" cy="1469760"/>
          </a:xfrm>
          <a:prstGeom prst="rect">
            <a:avLst/>
          </a:prstGeom>
        </p:spPr>
        <p:txBody>
          <a:bodyPr lIns="19047" tIns="9523" rIns="19047" bIns="9523"/>
          <a:lstStyle/>
          <a:p>
            <a:r>
              <a:rPr lang="en-US" dirty="0"/>
              <a:t>Click to edit Master title style</a:t>
            </a:r>
          </a:p>
        </p:txBody>
      </p:sp>
      <p:sp>
        <p:nvSpPr>
          <p:cNvPr id="3" name="Subtitle 2"/>
          <p:cNvSpPr>
            <a:spLocks noGrp="1"/>
          </p:cNvSpPr>
          <p:nvPr>
            <p:ph type="subTitle" idx="1"/>
          </p:nvPr>
        </p:nvSpPr>
        <p:spPr>
          <a:xfrm>
            <a:off x="1828712" y="3886070"/>
            <a:ext cx="8534576" cy="1752865"/>
          </a:xfrm>
          <a:prstGeom prst="rect">
            <a:avLst/>
          </a:prstGeom>
        </p:spPr>
        <p:txBody>
          <a:bodyPr lIns="19047" tIns="9523" rIns="19047" bIns="9523"/>
          <a:lstStyle>
            <a:lvl1pPr marL="0" indent="0" algn="ctr">
              <a:buNone/>
              <a:defRPr/>
            </a:lvl1pPr>
            <a:lvl2pPr marL="95235" indent="0" algn="ctr">
              <a:buNone/>
              <a:defRPr/>
            </a:lvl2pPr>
            <a:lvl3pPr marL="190470" indent="0" algn="ctr">
              <a:buNone/>
              <a:defRPr/>
            </a:lvl3pPr>
            <a:lvl4pPr marL="285704" indent="0" algn="ctr">
              <a:buNone/>
              <a:defRPr/>
            </a:lvl4pPr>
            <a:lvl5pPr marL="380939" indent="0" algn="ctr">
              <a:buNone/>
              <a:defRPr/>
            </a:lvl5pPr>
            <a:lvl6pPr marL="476174" indent="0" algn="ctr">
              <a:buNone/>
              <a:defRPr/>
            </a:lvl6pPr>
            <a:lvl7pPr marL="571409" indent="0" algn="ctr">
              <a:buNone/>
              <a:defRPr/>
            </a:lvl7pPr>
            <a:lvl8pPr marL="666643" indent="0" algn="ctr">
              <a:buNone/>
              <a:defRPr/>
            </a:lvl8pPr>
            <a:lvl9pPr marL="761878" indent="0" algn="ctr">
              <a:buNone/>
              <a:defRPr/>
            </a:lvl9pPr>
          </a:lstStyle>
          <a:p>
            <a:r>
              <a:rPr lang="en-US" dirty="0"/>
              <a:t>Click to edit Master subtitle style</a:t>
            </a:r>
          </a:p>
        </p:txBody>
      </p:sp>
    </p:spTree>
    <p:extLst>
      <p:ext uri="{BB962C8B-B14F-4D97-AF65-F5344CB8AC3E}">
        <p14:creationId xmlns:p14="http://schemas.microsoft.com/office/powerpoint/2010/main" val="12826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E686AA-D197-4DC9-87E4-22B244C33152}" type="datetimeFigureOut">
              <a:rPr lang="en-US" smtClean="0"/>
              <a:t>8/18/23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28369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E686AA-D197-4DC9-87E4-22B244C33152}" type="datetimeFigureOut">
              <a:rPr lang="en-US" smtClean="0"/>
              <a:t>8/18/23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2877816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686AA-D197-4DC9-87E4-22B244C33152}" type="datetimeFigureOut">
              <a:rPr lang="en-US" smtClean="0"/>
              <a:t>8/18/23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4022612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821980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313440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64125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90959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76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27" y="284948"/>
            <a:ext cx="10973154" cy="616125"/>
          </a:xfrm>
          <a:prstGeom prst="rect">
            <a:avLst/>
          </a:prstGeom>
          <a:solidFill>
            <a:srgbClr val="A90533"/>
          </a:solidFill>
        </p:spPr>
        <p:txBody>
          <a:bodyPr lIns="19047" tIns="9523" rIns="19047" bIns="9523"/>
          <a:lstStyle>
            <a:lvl1pPr algn="ctr">
              <a:defRPr sz="3200" b="1" baseline="0">
                <a:solidFill>
                  <a:schemeClr val="bg1"/>
                </a:solidFill>
              </a:defRPr>
            </a:lvl1pPr>
          </a:lstStyle>
          <a:p>
            <a:r>
              <a:rPr lang="en-US" dirty="0"/>
              <a:t>Click to edit Master title style</a:t>
            </a:r>
          </a:p>
        </p:txBody>
      </p:sp>
      <p:sp>
        <p:nvSpPr>
          <p:cNvPr id="3"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54258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w/subheading">
    <p:spTree>
      <p:nvGrpSpPr>
        <p:cNvPr id="1" name=""/>
        <p:cNvGrpSpPr/>
        <p:nvPr/>
      </p:nvGrpSpPr>
      <p:grpSpPr>
        <a:xfrm>
          <a:off x="0" y="0"/>
          <a:ext cx="0" cy="0"/>
          <a:chOff x="0" y="0"/>
          <a:chExt cx="0" cy="0"/>
        </a:xfrm>
      </p:grpSpPr>
      <p:sp>
        <p:nvSpPr>
          <p:cNvPr id="3" name="Title 1"/>
          <p:cNvSpPr>
            <a:spLocks noGrp="1"/>
          </p:cNvSpPr>
          <p:nvPr>
            <p:ph type="title"/>
          </p:nvPr>
        </p:nvSpPr>
        <p:spPr>
          <a:xfrm>
            <a:off x="609427" y="284948"/>
            <a:ext cx="7563728" cy="616125"/>
          </a:xfrm>
          <a:prstGeom prst="rect">
            <a:avLst/>
          </a:prstGeom>
          <a:solidFill>
            <a:srgbClr val="A90533"/>
          </a:solidFill>
        </p:spPr>
        <p:txBody>
          <a:bodyPr lIns="19047" tIns="9523" rIns="19047" bIns="9523"/>
          <a:lstStyle>
            <a:lvl1pPr marL="182880" algn="l">
              <a:defRPr sz="3200" b="1" baseline="0">
                <a:solidFill>
                  <a:schemeClr val="bg1"/>
                </a:solidFill>
              </a:defRPr>
            </a:lvl1pPr>
          </a:lstStyle>
          <a:p>
            <a:r>
              <a:rPr lang="en-US" dirty="0"/>
              <a:t>Click to edit Master title style</a:t>
            </a:r>
          </a:p>
        </p:txBody>
      </p:sp>
      <p:sp>
        <p:nvSpPr>
          <p:cNvPr id="4"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19"/>
          <p:cNvSpPr>
            <a:spLocks noGrp="1"/>
          </p:cNvSpPr>
          <p:nvPr>
            <p:ph type="body" sz="quarter" idx="10"/>
          </p:nvPr>
        </p:nvSpPr>
        <p:spPr>
          <a:xfrm>
            <a:off x="8173155" y="284947"/>
            <a:ext cx="3206068" cy="252412"/>
          </a:xfrm>
          <a:prstGeom prst="rect">
            <a:avLst/>
          </a:prstGeom>
        </p:spPr>
        <p:txBody>
          <a:bodyPr>
            <a:noAutofit/>
          </a:bodyPr>
          <a:lstStyle>
            <a:lvl1pPr marL="0" indent="0" algn="r">
              <a:buNone/>
              <a:defRPr sz="1100" b="0" i="0" spc="0" baseline="0">
                <a:solidFill>
                  <a:srgbClr val="A6A6A6"/>
                </a:solidFill>
                <a:latin typeface="Arial"/>
                <a:cs typeface="Arial"/>
              </a:defRPr>
            </a:lvl1pPr>
          </a:lstStyle>
          <a:p>
            <a:pPr lvl="0"/>
            <a:r>
              <a:rPr lang="en-US"/>
              <a:t>Edit Master text styles</a:t>
            </a:r>
          </a:p>
        </p:txBody>
      </p:sp>
    </p:spTree>
    <p:extLst>
      <p:ext uri="{BB962C8B-B14F-4D97-AF65-F5344CB8AC3E}">
        <p14:creationId xmlns:p14="http://schemas.microsoft.com/office/powerpoint/2010/main" val="1479977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748765" y="2208084"/>
            <a:ext cx="10973153" cy="1214385"/>
          </a:xfrm>
          <a:prstGeom prst="rect">
            <a:avLst/>
          </a:prstGeom>
          <a:solidFill>
            <a:srgbClr val="A90533"/>
          </a:solidFill>
        </p:spPr>
        <p:txBody>
          <a:bodyPr lIns="19047" tIns="9523" rIns="19047" bIns="9523"/>
          <a:lstStyle>
            <a:lvl1pPr>
              <a:lnSpc>
                <a:spcPct val="150000"/>
              </a:lnSpc>
              <a:spcBef>
                <a:spcPts val="3000"/>
              </a:spcBef>
              <a:defRPr b="1">
                <a:solidFill>
                  <a:schemeClr val="bg1"/>
                </a:solidFill>
              </a:defRPr>
            </a:lvl1pPr>
          </a:lstStyle>
          <a:p>
            <a:r>
              <a:rPr lang="en-US" dirty="0"/>
              <a:t>Click to edit Closing Slide</a:t>
            </a:r>
          </a:p>
        </p:txBody>
      </p:sp>
    </p:spTree>
    <p:extLst>
      <p:ext uri="{BB962C8B-B14F-4D97-AF65-F5344CB8AC3E}">
        <p14:creationId xmlns:p14="http://schemas.microsoft.com/office/powerpoint/2010/main" val="1792710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E686AA-D197-4DC9-87E4-22B244C33152}" type="datetimeFigureOut">
              <a:rPr lang="en-US" smtClean="0"/>
              <a:t>8/18/23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65502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50376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E686AA-D197-4DC9-87E4-22B244C33152}" type="datetimeFigureOut">
              <a:rPr lang="en-US" smtClean="0"/>
              <a:t>8/18/23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9545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E686AA-D197-4DC9-87E4-22B244C33152}" type="datetimeFigureOut">
              <a:rPr lang="en-US" smtClean="0"/>
              <a:t>8/18/23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296736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37"/>
          <p:cNvSpPr txBox="1">
            <a:spLocks noChangeArrowheads="1"/>
          </p:cNvSpPr>
          <p:nvPr userDrawn="1"/>
        </p:nvSpPr>
        <p:spPr bwMode="auto">
          <a:xfrm>
            <a:off x="7373910" y="6318251"/>
            <a:ext cx="4457700" cy="157163"/>
          </a:xfrm>
          <a:prstGeom prst="rect">
            <a:avLst/>
          </a:prstGeom>
          <a:noFill/>
          <a:ln>
            <a:noFill/>
          </a:ln>
        </p:spPr>
        <p:txBody>
          <a:bodyPr lIns="19047" tIns="9523" rIns="19047" bIns="9523">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900" cap="all" dirty="0">
                <a:solidFill>
                  <a:schemeClr val="bg2"/>
                </a:solidFill>
                <a:latin typeface="Calibri" charset="0"/>
                <a:cs typeface="Calibri" charset="0"/>
              </a:rPr>
              <a:t>Improving Health through</a:t>
            </a:r>
            <a:r>
              <a:rPr lang="en-US" sz="900" cap="all" baseline="0" dirty="0">
                <a:solidFill>
                  <a:schemeClr val="bg2"/>
                </a:solidFill>
                <a:latin typeface="Calibri" charset="0"/>
                <a:cs typeface="Calibri" charset="0"/>
              </a:rPr>
              <a:t> Research</a:t>
            </a:r>
            <a:endParaRPr lang="en-US" sz="900" cap="all" dirty="0">
              <a:solidFill>
                <a:schemeClr val="bg2"/>
              </a:solidFill>
              <a:latin typeface="Calibri" charset="0"/>
              <a:cs typeface="Calibri" charset="0"/>
            </a:endParaRPr>
          </a:p>
        </p:txBody>
      </p:sp>
      <p:sp>
        <p:nvSpPr>
          <p:cNvPr id="1063" name="Line 39"/>
          <p:cNvSpPr>
            <a:spLocks noChangeShapeType="1"/>
          </p:cNvSpPr>
          <p:nvPr userDrawn="1"/>
        </p:nvSpPr>
        <p:spPr bwMode="auto">
          <a:xfrm>
            <a:off x="0" y="6126163"/>
            <a:ext cx="12192000" cy="0"/>
          </a:xfrm>
          <a:prstGeom prst="line">
            <a:avLst/>
          </a:prstGeom>
          <a:noFill/>
          <a:ln w="9525" cap="flat" cmpd="sng" algn="ctr">
            <a:solidFill>
              <a:schemeClr val="accent6">
                <a:lumMod val="75000"/>
              </a:schemeClr>
            </a:solidFill>
            <a:prstDash val="solid"/>
            <a:round/>
            <a:headEnd type="none" w="med" len="med"/>
            <a:tailEnd type="none" w="med" len="med"/>
          </a:ln>
          <a:effectLst/>
        </p:spPr>
        <p:txBody>
          <a:bodyPr lIns="19047" tIns="9523" rIns="19047" bIns="9523"/>
          <a:lstStyle/>
          <a:p>
            <a:pPr eaLnBrk="1" hangingPunct="1">
              <a:defRPr/>
            </a:pPr>
            <a:endParaRPr lang="en-US" sz="1800" dirty="0">
              <a:latin typeface="Arial" charset="0"/>
              <a:ea typeface="+mn-ea"/>
            </a:endParaRPr>
          </a:p>
        </p:txBody>
      </p:sp>
      <p:sp>
        <p:nvSpPr>
          <p:cNvPr id="1028" name="Rectangle 13"/>
          <p:cNvSpPr>
            <a:spLocks noChangeArrowheads="1"/>
          </p:cNvSpPr>
          <p:nvPr userDrawn="1"/>
        </p:nvSpPr>
        <p:spPr bwMode="auto">
          <a:xfrm>
            <a:off x="10366878" y="6484939"/>
            <a:ext cx="1464734"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7" tIns="9523" rIns="19047" bIns="9523">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defRPr/>
            </a:pPr>
            <a:r>
              <a:rPr lang="en-US" altLang="en-US" sz="1000" u="sng" dirty="0">
                <a:solidFill>
                  <a:schemeClr val="accent2"/>
                </a:solidFill>
                <a:latin typeface="Calibri" charset="0"/>
              </a:rPr>
              <a:t>indianactsi.org</a:t>
            </a:r>
          </a:p>
        </p:txBody>
      </p:sp>
      <p:pic>
        <p:nvPicPr>
          <p:cNvPr id="7" name="Picture 6" descr="ctsi_ppt.pn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321680" y="6234907"/>
            <a:ext cx="1581003" cy="55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2959217"/>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86" r:id="rId3"/>
    <p:sldLayoutId id="2147483705" r:id="rId4"/>
    <p:sldLayoutId id="2147483706" r:id="rId5"/>
  </p:sldLayoutIdLst>
  <p:txStyles>
    <p:titleStyle>
      <a:lvl1pPr algn="ctr" defTabSz="912813"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charset="-128"/>
        </a:defRPr>
      </a:lvl1pPr>
      <a:lvl2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2pPr>
      <a:lvl3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3pPr>
      <a:lvl4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4pPr>
      <a:lvl5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5pPr>
      <a:lvl6pPr marL="95235" algn="ctr" defTabSz="914320" rtl="0" fontAlgn="base">
        <a:spcBef>
          <a:spcPct val="0"/>
        </a:spcBef>
        <a:spcAft>
          <a:spcPct val="0"/>
        </a:spcAft>
        <a:defRPr sz="4400">
          <a:solidFill>
            <a:schemeClr val="tx2"/>
          </a:solidFill>
          <a:latin typeface="Arial" charset="0"/>
        </a:defRPr>
      </a:lvl6pPr>
      <a:lvl7pPr marL="190470" algn="ctr" defTabSz="914320" rtl="0" fontAlgn="base">
        <a:spcBef>
          <a:spcPct val="0"/>
        </a:spcBef>
        <a:spcAft>
          <a:spcPct val="0"/>
        </a:spcAft>
        <a:defRPr sz="4400">
          <a:solidFill>
            <a:schemeClr val="tx2"/>
          </a:solidFill>
          <a:latin typeface="Arial" charset="0"/>
        </a:defRPr>
      </a:lvl7pPr>
      <a:lvl8pPr marL="285704" algn="ctr" defTabSz="914320" rtl="0" fontAlgn="base">
        <a:spcBef>
          <a:spcPct val="0"/>
        </a:spcBef>
        <a:spcAft>
          <a:spcPct val="0"/>
        </a:spcAft>
        <a:defRPr sz="4400">
          <a:solidFill>
            <a:schemeClr val="tx2"/>
          </a:solidFill>
          <a:latin typeface="Arial" charset="0"/>
        </a:defRPr>
      </a:lvl8pPr>
      <a:lvl9pPr marL="380939" algn="ctr" defTabSz="914320" rtl="0" fontAlgn="base">
        <a:spcBef>
          <a:spcPct val="0"/>
        </a:spcBef>
        <a:spcAft>
          <a:spcPct val="0"/>
        </a:spcAft>
        <a:defRPr sz="4400">
          <a:solidFill>
            <a:schemeClr val="tx2"/>
          </a:solidFill>
          <a:latin typeface="Arial" charset="0"/>
        </a:defRPr>
      </a:lvl9pPr>
    </p:titleStyle>
    <p:bodyStyle>
      <a:lvl1pPr marL="342900" indent="-342900" algn="l" defTabSz="912813"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128"/>
        </a:defRPr>
      </a:lvl1pPr>
      <a:lvl2pPr marL="741363" indent="-284163" algn="l" defTabSz="912813"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1413" indent="-227013" algn="l" defTabSz="912813"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5986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58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152372" indent="-228497" algn="l" defTabSz="914320" rtl="0" fontAlgn="base">
        <a:spcBef>
          <a:spcPct val="20000"/>
        </a:spcBef>
        <a:spcAft>
          <a:spcPct val="0"/>
        </a:spcAft>
        <a:buChar char="»"/>
        <a:defRPr sz="2000">
          <a:solidFill>
            <a:schemeClr val="tx1"/>
          </a:solidFill>
          <a:latin typeface="+mn-lt"/>
        </a:defRPr>
      </a:lvl6pPr>
      <a:lvl7pPr marL="2247607" indent="-228497" algn="l" defTabSz="914320" rtl="0" fontAlgn="base">
        <a:spcBef>
          <a:spcPct val="20000"/>
        </a:spcBef>
        <a:spcAft>
          <a:spcPct val="0"/>
        </a:spcAft>
        <a:buChar char="»"/>
        <a:defRPr sz="2000">
          <a:solidFill>
            <a:schemeClr val="tx1"/>
          </a:solidFill>
          <a:latin typeface="+mn-lt"/>
        </a:defRPr>
      </a:lvl7pPr>
      <a:lvl8pPr marL="2342841" indent="-228497" algn="l" defTabSz="914320" rtl="0" fontAlgn="base">
        <a:spcBef>
          <a:spcPct val="20000"/>
        </a:spcBef>
        <a:spcAft>
          <a:spcPct val="0"/>
        </a:spcAft>
        <a:buChar char="»"/>
        <a:defRPr sz="2000">
          <a:solidFill>
            <a:schemeClr val="tx1"/>
          </a:solidFill>
          <a:latin typeface="+mn-lt"/>
        </a:defRPr>
      </a:lvl8pPr>
      <a:lvl9pPr marL="2438076" indent="-228497" algn="l" defTabSz="914320" rtl="0" fontAlgn="base">
        <a:spcBef>
          <a:spcPct val="20000"/>
        </a:spcBef>
        <a:spcAft>
          <a:spcPct val="0"/>
        </a:spcAft>
        <a:buChar char="»"/>
        <a:defRPr sz="2000">
          <a:solidFill>
            <a:schemeClr val="tx1"/>
          </a:solidFill>
          <a:latin typeface="+mn-lt"/>
        </a:defRPr>
      </a:lvl9pPr>
    </p:bodyStyle>
    <p:otherStyle>
      <a:defPPr>
        <a:defRPr lang="en-US"/>
      </a:defPPr>
      <a:lvl1pPr marL="0" algn="l" defTabSz="190470" rtl="0" eaLnBrk="1" latinLnBrk="0" hangingPunct="1">
        <a:defRPr sz="400" kern="1200">
          <a:solidFill>
            <a:schemeClr val="tx1"/>
          </a:solidFill>
          <a:latin typeface="+mn-lt"/>
          <a:ea typeface="+mn-ea"/>
          <a:cs typeface="+mn-cs"/>
        </a:defRPr>
      </a:lvl1pPr>
      <a:lvl2pPr marL="95235" algn="l" defTabSz="190470" rtl="0" eaLnBrk="1" latinLnBrk="0" hangingPunct="1">
        <a:defRPr sz="400" kern="1200">
          <a:solidFill>
            <a:schemeClr val="tx1"/>
          </a:solidFill>
          <a:latin typeface="+mn-lt"/>
          <a:ea typeface="+mn-ea"/>
          <a:cs typeface="+mn-cs"/>
        </a:defRPr>
      </a:lvl2pPr>
      <a:lvl3pPr marL="190470" algn="l" defTabSz="190470" rtl="0" eaLnBrk="1" latinLnBrk="0" hangingPunct="1">
        <a:defRPr sz="400" kern="1200">
          <a:solidFill>
            <a:schemeClr val="tx1"/>
          </a:solidFill>
          <a:latin typeface="+mn-lt"/>
          <a:ea typeface="+mn-ea"/>
          <a:cs typeface="+mn-cs"/>
        </a:defRPr>
      </a:lvl3pPr>
      <a:lvl4pPr marL="285704" algn="l" defTabSz="190470" rtl="0" eaLnBrk="1" latinLnBrk="0" hangingPunct="1">
        <a:defRPr sz="400" kern="1200">
          <a:solidFill>
            <a:schemeClr val="tx1"/>
          </a:solidFill>
          <a:latin typeface="+mn-lt"/>
          <a:ea typeface="+mn-ea"/>
          <a:cs typeface="+mn-cs"/>
        </a:defRPr>
      </a:lvl4pPr>
      <a:lvl5pPr marL="380939" algn="l" defTabSz="190470" rtl="0" eaLnBrk="1" latinLnBrk="0" hangingPunct="1">
        <a:defRPr sz="400" kern="1200">
          <a:solidFill>
            <a:schemeClr val="tx1"/>
          </a:solidFill>
          <a:latin typeface="+mn-lt"/>
          <a:ea typeface="+mn-ea"/>
          <a:cs typeface="+mn-cs"/>
        </a:defRPr>
      </a:lvl5pPr>
      <a:lvl6pPr marL="476174" algn="l" defTabSz="190470" rtl="0" eaLnBrk="1" latinLnBrk="0" hangingPunct="1">
        <a:defRPr sz="400" kern="1200">
          <a:solidFill>
            <a:schemeClr val="tx1"/>
          </a:solidFill>
          <a:latin typeface="+mn-lt"/>
          <a:ea typeface="+mn-ea"/>
          <a:cs typeface="+mn-cs"/>
        </a:defRPr>
      </a:lvl6pPr>
      <a:lvl7pPr marL="571409" algn="l" defTabSz="190470" rtl="0" eaLnBrk="1" latinLnBrk="0" hangingPunct="1">
        <a:defRPr sz="400" kern="1200">
          <a:solidFill>
            <a:schemeClr val="tx1"/>
          </a:solidFill>
          <a:latin typeface="+mn-lt"/>
          <a:ea typeface="+mn-ea"/>
          <a:cs typeface="+mn-cs"/>
        </a:defRPr>
      </a:lvl7pPr>
      <a:lvl8pPr marL="666643" algn="l" defTabSz="190470" rtl="0" eaLnBrk="1" latinLnBrk="0" hangingPunct="1">
        <a:defRPr sz="400" kern="1200">
          <a:solidFill>
            <a:schemeClr val="tx1"/>
          </a:solidFill>
          <a:latin typeface="+mn-lt"/>
          <a:ea typeface="+mn-ea"/>
          <a:cs typeface="+mn-cs"/>
        </a:defRPr>
      </a:lvl8pPr>
      <a:lvl9pPr marL="761878" algn="l" defTabSz="190470" rtl="0" eaLnBrk="1" latinLnBrk="0" hangingPunct="1">
        <a:defRPr sz="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686AA-D197-4DC9-87E4-22B244C33152}" type="datetimeFigureOut">
              <a:rPr lang="en-US" smtClean="0"/>
              <a:t>8/18/23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FA912-7305-420C-A467-1AF4AA7B297E}" type="slidenum">
              <a:rPr lang="en-US" smtClean="0"/>
              <a:t>‹#›</a:t>
            </a:fld>
            <a:endParaRPr lang="en-US" dirty="0"/>
          </a:p>
        </p:txBody>
      </p:sp>
    </p:spTree>
    <p:extLst>
      <p:ext uri="{BB962C8B-B14F-4D97-AF65-F5344CB8AC3E}">
        <p14:creationId xmlns:p14="http://schemas.microsoft.com/office/powerpoint/2010/main" val="387282875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75133" y="2175586"/>
            <a:ext cx="8946525" cy="110895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spc="200" dirty="0">
                <a:solidFill>
                  <a:srgbClr val="A90533"/>
                </a:solidFill>
              </a:rPr>
              <a:t>Exploring the DNA repair Function of the APE1/Ref-1 Protein</a:t>
            </a:r>
            <a:endParaRPr lang="en-US" sz="3600" b="1" i="1" dirty="0">
              <a:solidFill>
                <a:srgbClr val="A90533"/>
              </a:solidFill>
              <a:latin typeface="+mn-lt"/>
            </a:endParaRPr>
          </a:p>
        </p:txBody>
      </p:sp>
      <p:sp>
        <p:nvSpPr>
          <p:cNvPr id="5" name="Subtitle 2"/>
          <p:cNvSpPr txBox="1">
            <a:spLocks/>
          </p:cNvSpPr>
          <p:nvPr/>
        </p:nvSpPr>
        <p:spPr>
          <a:xfrm>
            <a:off x="573879" y="679485"/>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Indiana Clinical and Translational Sciences Institute</a:t>
            </a:r>
          </a:p>
          <a:p>
            <a:pPr>
              <a:spcBef>
                <a:spcPts val="0"/>
              </a:spcBef>
            </a:pPr>
            <a:endParaRPr lang="en-US" sz="2000" b="1" dirty="0">
              <a:solidFill>
                <a:srgbClr val="0C2340"/>
              </a:solidFill>
            </a:endParaRPr>
          </a:p>
        </p:txBody>
      </p:sp>
      <p:cxnSp>
        <p:nvCxnSpPr>
          <p:cNvPr id="8" name="Straight Connector 7"/>
          <p:cNvCxnSpPr/>
          <p:nvPr/>
        </p:nvCxnSpPr>
        <p:spPr>
          <a:xfrm flipV="1">
            <a:off x="0" y="4577897"/>
            <a:ext cx="12192000" cy="35780"/>
          </a:xfrm>
          <a:prstGeom prst="line">
            <a:avLst/>
          </a:prstGeom>
          <a:ln w="63500">
            <a:solidFill>
              <a:srgbClr val="0C234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3580249" y="4826037"/>
            <a:ext cx="5031501" cy="1750249"/>
          </a:xfrm>
          <a:prstGeom prst="rect">
            <a:avLst/>
          </a:prstGeom>
        </p:spPr>
      </p:pic>
      <p:sp>
        <p:nvSpPr>
          <p:cNvPr id="6" name="Title 1"/>
          <p:cNvSpPr txBox="1">
            <a:spLocks/>
          </p:cNvSpPr>
          <p:nvPr/>
        </p:nvSpPr>
        <p:spPr>
          <a:xfrm>
            <a:off x="1622734" y="3675347"/>
            <a:ext cx="8946525" cy="58774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800" dirty="0">
              <a:solidFill>
                <a:srgbClr val="A90533"/>
              </a:solidFill>
              <a:latin typeface="+mn-lt"/>
            </a:endParaRPr>
          </a:p>
        </p:txBody>
      </p:sp>
      <p:sp>
        <p:nvSpPr>
          <p:cNvPr id="2" name="TextBox 1"/>
          <p:cNvSpPr txBox="1"/>
          <p:nvPr/>
        </p:nvSpPr>
        <p:spPr>
          <a:xfrm>
            <a:off x="5261650" y="3548387"/>
            <a:ext cx="1973490" cy="923330"/>
          </a:xfrm>
          <a:prstGeom prst="rect">
            <a:avLst/>
          </a:prstGeom>
          <a:noFill/>
        </p:spPr>
        <p:txBody>
          <a:bodyPr wrap="none" rtlCol="0">
            <a:spAutoFit/>
          </a:bodyPr>
          <a:lstStyle/>
          <a:p>
            <a:endParaRPr lang="en-US" dirty="0">
              <a:solidFill>
                <a:srgbClr val="A90533"/>
              </a:solidFill>
            </a:endParaRPr>
          </a:p>
          <a:p>
            <a:pPr algn="ctr"/>
            <a:r>
              <a:rPr lang="en-US" dirty="0">
                <a:solidFill>
                  <a:srgbClr val="A90533"/>
                </a:solidFill>
              </a:rPr>
              <a:t>Eyram Kpenu</a:t>
            </a:r>
          </a:p>
          <a:p>
            <a:pPr algn="ctr"/>
            <a:r>
              <a:rPr lang="en-US" dirty="0">
                <a:solidFill>
                  <a:srgbClr val="A90533"/>
                </a:solidFill>
              </a:rPr>
              <a:t>MD/PhD candidate</a:t>
            </a:r>
          </a:p>
        </p:txBody>
      </p:sp>
      <p:sp>
        <p:nvSpPr>
          <p:cNvPr id="10" name="Subtitle 2"/>
          <p:cNvSpPr txBox="1">
            <a:spLocks/>
          </p:cNvSpPr>
          <p:nvPr/>
        </p:nvSpPr>
        <p:spPr>
          <a:xfrm>
            <a:off x="726278" y="1477712"/>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2023 Annual Meeting </a:t>
            </a:r>
            <a:endParaRPr lang="en-US" sz="2000" b="1" dirty="0">
              <a:solidFill>
                <a:srgbClr val="0C2340"/>
              </a:solidFill>
            </a:endParaRPr>
          </a:p>
        </p:txBody>
      </p:sp>
    </p:spTree>
    <p:extLst>
      <p:ext uri="{BB962C8B-B14F-4D97-AF65-F5344CB8AC3E}">
        <p14:creationId xmlns:p14="http://schemas.microsoft.com/office/powerpoint/2010/main" val="841745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Findings</a:t>
            </a:r>
          </a:p>
        </p:txBody>
      </p:sp>
      <p:sp>
        <p:nvSpPr>
          <p:cNvPr id="3" name="Content Placeholder 2"/>
          <p:cNvSpPr>
            <a:spLocks noGrp="1"/>
          </p:cNvSpPr>
          <p:nvPr>
            <p:ph idx="1"/>
          </p:nvPr>
        </p:nvSpPr>
        <p:spPr>
          <a:xfrm>
            <a:off x="609427" y="1128889"/>
            <a:ext cx="10973155" cy="4973404"/>
          </a:xfrm>
        </p:spPr>
        <p:txBody>
          <a:bodyPr/>
          <a:lstStyle/>
          <a:p>
            <a:r>
              <a:rPr lang="en-US" sz="2400" dirty="0"/>
              <a:t>Our lab generated three novel clone cell lines within which we mutated the APE1 protein resulting in a 30-fold reduction in its DNA repair capability</a:t>
            </a:r>
          </a:p>
          <a:p>
            <a:endParaRPr lang="en-US" sz="2400" dirty="0"/>
          </a:p>
          <a:p>
            <a:r>
              <a:rPr lang="en-US" sz="2400" dirty="0"/>
              <a:t>Preliminary tests confirmed the reduction in DNA repair capability while also showing that the cells did not differ phenotypically with respect to APE1’s protein expression or its redox function. Moreover, the growth rate of the cells did not appear to be affected.</a:t>
            </a:r>
          </a:p>
          <a:p>
            <a:endParaRPr lang="en-US" sz="2400" dirty="0"/>
          </a:p>
          <a:p>
            <a:r>
              <a:rPr lang="en-US" sz="2400" dirty="0"/>
              <a:t>Further testing appears to indicate that the cells are not more susceptible to DNA damaging agents with testing still being conducted to fully elucidate the possible phenotypic differences which may exist</a:t>
            </a:r>
          </a:p>
          <a:p>
            <a:endParaRPr lang="en-US" sz="2400" dirty="0"/>
          </a:p>
        </p:txBody>
      </p:sp>
    </p:spTree>
    <p:extLst>
      <p:ext uri="{BB962C8B-B14F-4D97-AF65-F5344CB8AC3E}">
        <p14:creationId xmlns:p14="http://schemas.microsoft.com/office/powerpoint/2010/main" val="1815115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a:t>
            </a:r>
          </a:p>
        </p:txBody>
      </p:sp>
      <p:sp>
        <p:nvSpPr>
          <p:cNvPr id="3" name="Content Placeholder 2"/>
          <p:cNvSpPr>
            <a:spLocks noGrp="1"/>
          </p:cNvSpPr>
          <p:nvPr>
            <p:ph idx="1"/>
          </p:nvPr>
        </p:nvSpPr>
        <p:spPr>
          <a:xfrm>
            <a:off x="609428" y="1128889"/>
            <a:ext cx="10973153" cy="4775200"/>
          </a:xfrm>
        </p:spPr>
        <p:txBody>
          <a:bodyPr/>
          <a:lstStyle/>
          <a:p>
            <a:r>
              <a:rPr lang="en-US" sz="2400" dirty="0"/>
              <a:t>The cell lines were generated via a CRIPSR mutation which altered a key glutamate residue which normally facilitates critical Mg2+ ion interactions which stabilize the protein. Removing this residue decreased the enzymatic stability of the protein and in turn decreased the rate of its DNA repair function.</a:t>
            </a:r>
          </a:p>
          <a:p>
            <a:endParaRPr lang="en-US" sz="2400" dirty="0"/>
          </a:p>
          <a:p>
            <a:r>
              <a:rPr lang="en-US" sz="2400" dirty="0"/>
              <a:t>The effect of the mutation on the protein’s DNA repair capability was experimentally determined using a luciferase-based DNA repair assay with results consistent with prior invitro biochemical analysis. </a:t>
            </a:r>
          </a:p>
          <a:p>
            <a:endParaRPr lang="en-US" sz="2400" dirty="0"/>
          </a:p>
          <a:p>
            <a:r>
              <a:rPr lang="en-US" sz="2400" dirty="0"/>
              <a:t>The protein levels within the clones were determined via western blot and the susceptibility of the clones was assessed via cytotoxic assays</a:t>
            </a:r>
          </a:p>
        </p:txBody>
      </p:sp>
    </p:spTree>
    <p:extLst>
      <p:ext uri="{BB962C8B-B14F-4D97-AF65-F5344CB8AC3E}">
        <p14:creationId xmlns:p14="http://schemas.microsoft.com/office/powerpoint/2010/main" val="3204201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implications and next steps</a:t>
            </a:r>
          </a:p>
        </p:txBody>
      </p:sp>
      <p:sp>
        <p:nvSpPr>
          <p:cNvPr id="3" name="Content Placeholder 2"/>
          <p:cNvSpPr>
            <a:spLocks noGrp="1"/>
          </p:cNvSpPr>
          <p:nvPr>
            <p:ph idx="1"/>
          </p:nvPr>
        </p:nvSpPr>
        <p:spPr>
          <a:xfrm>
            <a:off x="609428" y="1128889"/>
            <a:ext cx="10973153" cy="4775200"/>
          </a:xfrm>
        </p:spPr>
        <p:txBody>
          <a:bodyPr/>
          <a:lstStyle/>
          <a:p>
            <a:r>
              <a:rPr lang="en-US" sz="2400" dirty="0"/>
              <a:t>Progress in the treatment of pancreatic cancer over the past several decades has been incremental. Our lab’s focus on the disease has established APE1 as a viable drug target with specific focus on its redox function.</a:t>
            </a:r>
          </a:p>
          <a:p>
            <a:r>
              <a:rPr lang="en-US" sz="2400" dirty="0"/>
              <a:t>Our current results present a plethora of questions with respect to the nature of the DNA repair function of APE1. The lack of a phenotypic effect given the massive decrease in DNA repair activity has led us to hypothesize that either the amount of APE1 present is still adequate to protect the cells or there are backup pathways which are providing elevated activity to protect the cells</a:t>
            </a:r>
          </a:p>
          <a:p>
            <a:r>
              <a:rPr lang="en-US" sz="2400"/>
              <a:t>These </a:t>
            </a:r>
            <a:r>
              <a:rPr lang="en-US" sz="2400" dirty="0"/>
              <a:t>results allow </a:t>
            </a:r>
            <a:r>
              <a:rPr lang="en-US" sz="2400"/>
              <a:t>for a more </a:t>
            </a:r>
            <a:r>
              <a:rPr lang="en-US" sz="2400" dirty="0"/>
              <a:t>comprehensive characterization of the APE1 protein which will aid the future development of drugs which can more effectively target the protein. </a:t>
            </a:r>
          </a:p>
        </p:txBody>
      </p:sp>
    </p:spTree>
    <p:extLst>
      <p:ext uri="{BB962C8B-B14F-4D97-AF65-F5344CB8AC3E}">
        <p14:creationId xmlns:p14="http://schemas.microsoft.com/office/powerpoint/2010/main" val="3331534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dirty="0">
                <a:effectLst/>
              </a:rPr>
              <a:t> Grant Acknowledgement</a:t>
            </a:r>
            <a:endParaRPr lang="en-US" dirty="0"/>
          </a:p>
        </p:txBody>
      </p:sp>
      <p:sp>
        <p:nvSpPr>
          <p:cNvPr id="3" name="Content Placeholder 2"/>
          <p:cNvSpPr>
            <a:spLocks noGrp="1"/>
          </p:cNvSpPr>
          <p:nvPr>
            <p:ph idx="1"/>
          </p:nvPr>
        </p:nvSpPr>
        <p:spPr>
          <a:xfrm>
            <a:off x="609428" y="1128889"/>
            <a:ext cx="10973153" cy="4736652"/>
          </a:xfrm>
        </p:spPr>
        <p:txBody>
          <a:bodyPr/>
          <a:lstStyle/>
          <a:p>
            <a:pPr marL="0" indent="0">
              <a:spcBef>
                <a:spcPts val="0"/>
              </a:spcBef>
              <a:spcAft>
                <a:spcPts val="0"/>
              </a:spcAft>
              <a:buNone/>
            </a:pPr>
            <a:r>
              <a:rPr lang="en-US" sz="1600" b="0" i="0" dirty="0">
                <a:effectLst/>
              </a:rPr>
              <a:t>This publication was made possible with support from Grant Number, UL1TR002529 (Sharon M. Moe and Sarah E. </a:t>
            </a:r>
            <a:r>
              <a:rPr lang="en-US" sz="1600" b="0" i="0" dirty="0" err="1">
                <a:effectLst/>
              </a:rPr>
              <a:t>Wiehe</a:t>
            </a:r>
            <a:r>
              <a:rPr lang="en-US" sz="1600" b="0" i="0" dirty="0">
                <a:effectLst/>
              </a:rPr>
              <a:t>, co-PIs) from the National Institutes of Health, National Center for Advancing Translational Sciences, Clinical and Translational Sciences Award. The content is solely the responsibility of the authors and does not necessarily represent the official views of the National Institutes of Health.</a:t>
            </a:r>
          </a:p>
          <a:p>
            <a:pPr marL="0" indent="0" algn="l">
              <a:buNone/>
            </a:pPr>
            <a:endParaRPr lang="en-US" sz="1800" dirty="0">
              <a:solidFill>
                <a:srgbClr val="000000"/>
              </a:solidFill>
            </a:endParaRPr>
          </a:p>
        </p:txBody>
      </p:sp>
    </p:spTree>
    <p:extLst>
      <p:ext uri="{BB962C8B-B14F-4D97-AF65-F5344CB8AC3E}">
        <p14:creationId xmlns:p14="http://schemas.microsoft.com/office/powerpoint/2010/main" val="390554040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5825</TotalTime>
  <Words>602</Words>
  <Application>Microsoft Macintosh PowerPoint</Application>
  <PresentationFormat>Widescreen</PresentationFormat>
  <Paragraphs>36</Paragraphs>
  <Slides>5</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Wingdings</vt:lpstr>
      <vt:lpstr>Default Design</vt:lpstr>
      <vt:lpstr>Office Theme</vt:lpstr>
      <vt:lpstr>PowerPoint Presentation</vt:lpstr>
      <vt:lpstr>Research Findings</vt:lpstr>
      <vt:lpstr>Methods</vt:lpstr>
      <vt:lpstr>Future implications and next steps</vt:lpstr>
      <vt:lpstr> Grant Acknowledgement</vt:lpstr>
    </vt:vector>
  </TitlesOfParts>
  <Company>Indiana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Scahill, Samantha L</dc:creator>
  <cp:lastModifiedBy>Kpenu, Eyram Kwaku</cp:lastModifiedBy>
  <cp:revision>308</cp:revision>
  <cp:lastPrinted>2019-06-12T19:20:56Z</cp:lastPrinted>
  <dcterms:created xsi:type="dcterms:W3CDTF">2017-12-05T19:51:19Z</dcterms:created>
  <dcterms:modified xsi:type="dcterms:W3CDTF">2023-08-18T20:20:49Z</dcterms:modified>
</cp:coreProperties>
</file>