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0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6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5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7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5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84C4-5C6E-4CC0-A5BC-8E12A022B0AA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1491-0E42-421F-A0AC-5E13EA0A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050" y="42163"/>
            <a:ext cx="6811864" cy="9092308"/>
            <a:chOff x="0" y="80263"/>
            <a:chExt cx="6811864" cy="9092308"/>
          </a:xfrm>
        </p:grpSpPr>
        <p:grpSp>
          <p:nvGrpSpPr>
            <p:cNvPr id="12" name="Group 11"/>
            <p:cNvGrpSpPr/>
            <p:nvPr/>
          </p:nvGrpSpPr>
          <p:grpSpPr>
            <a:xfrm>
              <a:off x="9525" y="80263"/>
              <a:ext cx="6802339" cy="3132078"/>
              <a:chOff x="112437" y="85442"/>
              <a:chExt cx="6689048" cy="301601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12437" y="85442"/>
                <a:ext cx="6689048" cy="3016010"/>
                <a:chOff x="112437" y="85442"/>
                <a:chExt cx="6689048" cy="3016010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2437" y="1533431"/>
                  <a:ext cx="6689048" cy="1568021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142609" y="96343"/>
                  <a:ext cx="6630409" cy="1423405"/>
                </a:xfrm>
                <a:prstGeom prst="rect">
                  <a:avLst/>
                </a:prstGeom>
                <a:solidFill>
                  <a:srgbClr val="C00000"/>
                </a:solidFill>
                <a:ln w="571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72275" y="85442"/>
                  <a:ext cx="6516528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Medical Neurosciences </a:t>
                  </a:r>
                  <a:endPara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US" sz="24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Undergraduate Summer Research Program</a:t>
                  </a:r>
                  <a:endPara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8" name="Picture 2" descr=" 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4917" y="875143"/>
                  <a:ext cx="550651" cy="6280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1" name="TextBox 10"/>
              <p:cNvSpPr txBox="1"/>
              <p:nvPr/>
            </p:nvSpPr>
            <p:spPr>
              <a:xfrm>
                <a:off x="1981766" y="920962"/>
                <a:ext cx="44449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SCHOOL OF MEDICINE</a:t>
                </a:r>
              </a:p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STARK NEUROSCIENCES RESEARCH INSTITUTE</a:t>
                </a:r>
                <a:endPara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678486" y="400547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25" y="3194685"/>
              <a:ext cx="6802339" cy="1874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dirty="0" smtClean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OVERVIEW</a:t>
              </a:r>
              <a:endParaRPr lang="en-US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 Medical Neuroscience Undergraduate Summer Research (</a:t>
              </a:r>
              <a:r>
                <a:rPr lang="en-US" sz="1100" dirty="0" err="1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MNUSR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Program at the Indiana University School of Medicine in Indianapolis and the Stark Neurosciences Research Institute (</a:t>
              </a:r>
              <a:r>
                <a:rPr lang="en-US" sz="1100" dirty="0" err="1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SNRI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is an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intense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9 week program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designed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to provide a strong foundation for developing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and fostering research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skills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 the field of Neuroscience.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There are more than 75 faculty members to serve as research mentors for the </a:t>
              </a:r>
              <a:r>
                <a:rPr lang="en-US" sz="1100" dirty="0" err="1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MNUSR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Program at </a:t>
              </a:r>
              <a:r>
                <a:rPr lang="en-US" sz="1100" dirty="0" err="1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SNRI</a:t>
              </a:r>
              <a:r>
                <a:rPr lang="en-US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whose interests span broadly on the biology of the nervous system with a focus on its disorders, disease, injury, and repair. 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Basic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and translational research specialties of our 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faculty mentors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include </a:t>
              </a:r>
              <a:r>
                <a:rPr lang="en-US" sz="1100" dirty="0" err="1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neuroimmunology</a:t>
              </a:r>
              <a:r>
                <a:rPr lang="en-US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pain </a:t>
              </a:r>
              <a:r>
                <a:rPr lang="en-US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and sensor systems, spinal cord and brain injury, as well as a number of developmental, affective, mood, movement, neurodegenerative and addictive disorders.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5012087"/>
              <a:ext cx="6728633" cy="2922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dirty="0" smtClean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PROGRAM</a:t>
              </a: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Summer 2019 – dates and additional information to follow</a:t>
              </a: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Neuroscience Research: Conduct laboratory </a:t>
              </a:r>
              <a:r>
                <a:rPr lang="en-US" sz="1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</a:t>
              </a:r>
              <a:r>
                <a:rPr lang="en-US" sz="1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esearch in a </a:t>
              </a:r>
              <a:r>
                <a:rPr lang="en-US" sz="1200" dirty="0" err="1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SNRI</a:t>
              </a:r>
              <a:r>
                <a:rPr lang="en-US" sz="1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research </a:t>
              </a:r>
              <a:r>
                <a:rPr lang="en-US" sz="1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</a:t>
              </a:r>
              <a:r>
                <a:rPr lang="en-US" sz="1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entor’s laboratory.</a:t>
              </a: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Weekly Course</a:t>
              </a:r>
              <a:r>
                <a: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Receive training in biosafety, research ethics, and animal models in the course </a:t>
              </a:r>
              <a:r>
                <a:rPr lang="en-US" sz="12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Laboratory Research Foundations</a:t>
              </a:r>
              <a:r>
                <a: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endPara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Poster Presentation: </a:t>
              </a:r>
              <a:r>
                <a: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Develop </a:t>
              </a: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presentation </a:t>
              </a:r>
              <a:r>
                <a: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and </a:t>
              </a: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organizational skills</a:t>
              </a: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Stipend:  $3000</a:t>
              </a:r>
            </a:p>
            <a:p>
              <a:pPr marL="171450" indent="-1714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en-U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525" y="7029139"/>
              <a:ext cx="6728633" cy="923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Application period opens November 9, 2018  </a:t>
              </a:r>
              <a:r>
                <a:rPr lang="en-U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Deadline </a:t>
              </a:r>
              <a:r>
                <a:rPr lang="en-U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is January 4, 2019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Apply at: https://starkmedneuro.org         Questions may be directed to: stark1@iupui.edu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0395" y="7619514"/>
              <a:ext cx="6793819" cy="1553057"/>
              <a:chOff x="-34743" y="7395310"/>
              <a:chExt cx="6797497" cy="158179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9252" y="7395311"/>
                <a:ext cx="1968638" cy="1574872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67890" y="7395311"/>
                <a:ext cx="2494864" cy="1574872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4743" y="7395310"/>
                <a:ext cx="2333995" cy="1581793"/>
              </a:xfrm>
              <a:prstGeom prst="rect">
                <a:avLst/>
              </a:prstGeom>
            </p:spPr>
          </p:pic>
        </p:grpSp>
        <p:grpSp>
          <p:nvGrpSpPr>
            <p:cNvPr id="2" name="Group 1"/>
            <p:cNvGrpSpPr/>
            <p:nvPr/>
          </p:nvGrpSpPr>
          <p:grpSpPr>
            <a:xfrm>
              <a:off x="65733" y="5415170"/>
              <a:ext cx="79848" cy="1460135"/>
              <a:chOff x="65733" y="5453270"/>
              <a:chExt cx="79848" cy="146013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7819" y="5453270"/>
                <a:ext cx="77762" cy="7445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7819" y="5758070"/>
                <a:ext cx="77762" cy="7445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7819" y="6053345"/>
                <a:ext cx="77762" cy="7445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7819" y="6548645"/>
                <a:ext cx="77762" cy="7445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5733" y="6838950"/>
                <a:ext cx="77762" cy="7445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235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Block, Michelle L</dc:creator>
  <cp:lastModifiedBy>Belton, Nastassia</cp:lastModifiedBy>
  <cp:revision>35</cp:revision>
  <cp:lastPrinted>2018-10-19T14:53:23Z</cp:lastPrinted>
  <dcterms:created xsi:type="dcterms:W3CDTF">2017-12-18T19:20:28Z</dcterms:created>
  <dcterms:modified xsi:type="dcterms:W3CDTF">2018-12-04T17:12:37Z</dcterms:modified>
</cp:coreProperties>
</file>