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"/>
  </p:notesMasterIdLst>
  <p:sldIdLst>
    <p:sldId id="273" r:id="rId2"/>
    <p:sldId id="274" r:id="rId3"/>
    <p:sldId id="256" r:id="rId4"/>
    <p:sldId id="275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4" autoAdjust="0"/>
    <p:restoredTop sz="94635" autoAdjust="0"/>
  </p:normalViewPr>
  <p:slideViewPr>
    <p:cSldViewPr snapToGrid="0">
      <p:cViewPr varScale="1">
        <p:scale>
          <a:sx n="62" d="100"/>
          <a:sy n="62" d="100"/>
        </p:scale>
        <p:origin x="828" y="5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80D0C0-5671-44D7-9292-AA4239C4FE7C}" type="datetimeFigureOut">
              <a:rPr lang="en-US" smtClean="0"/>
              <a:t>8/21/2023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3A4D8B-DDE3-4F48-B713-BA930D2C4D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30697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9575" y="698500"/>
            <a:ext cx="6200775" cy="34893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646707-6BBD-41A9-B4DF-0C76A73A2D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29194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3A4D8B-DDE3-4F48-B713-BA930D2C4DB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8457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ATSBs exploit the sugar feeding behavior of adult mosquitoes by attracting them to a source containing an insecticidal ingredient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3A4D8B-DDE3-4F48-B713-BA930D2C4DB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39511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40BFFD-FFD2-B33B-16B3-D67AD89305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0F8E676-BBF8-1E3D-CBD7-9100E5EB08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4A6601-D790-42E2-A49F-2C18004134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FEEFA-5AC1-487E-A8CC-30C690317DA7}" type="datetimeFigureOut">
              <a:rPr lang="en-US" smtClean="0"/>
              <a:t>8/21/2023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328067-32DE-75C1-1F4E-D0B20E64CB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531072-8CCA-BF16-8FC7-7C9468C471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8EF73-EE44-42F4-B9B7-241B390A87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05253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2C7F24-C0F7-71E9-7B40-89705D77E9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435A325-9549-41E9-F78D-8A85246F51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C9DF7A-C273-6DF1-BA28-0744728754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FEEFA-5AC1-487E-A8CC-30C690317DA7}" type="datetimeFigureOut">
              <a:rPr lang="en-US" smtClean="0"/>
              <a:t>8/21/2023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6E7879-FE29-1DBC-80D6-EA88EFF0AE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075C20-9327-5B03-4A1E-940E00549A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8EF73-EE44-42F4-B9B7-241B390A87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91948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851B1AF-A29E-6929-427B-E291CD9B2CF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80596C-4A85-EC4F-F1F4-3094BE96E4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7E973C-0FD3-AE42-8065-0B3EF464F1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FEEFA-5AC1-487E-A8CC-30C690317DA7}" type="datetimeFigureOut">
              <a:rPr lang="en-US" smtClean="0"/>
              <a:t>8/21/2023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AF157E-CE92-D5BB-846A-DB4BCF0A70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C789FA-6151-6B16-76CA-F4F6BD0CD7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8EF73-EE44-42F4-B9B7-241B390A87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3703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F4BA83-9E32-2E4D-154D-95950B518B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F32DBC-B125-E8AF-C320-F0BAF4FFF9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7CB4DA-F2BF-A562-0B67-DD01CF1E0D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FEEFA-5AC1-487E-A8CC-30C690317DA7}" type="datetimeFigureOut">
              <a:rPr lang="en-US" smtClean="0"/>
              <a:t>8/21/2023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13B220-917C-2DD8-5E21-592ED30055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93C42C-C481-E0FE-22B4-11A26A1BF5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8EF73-EE44-42F4-B9B7-241B390A87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4343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422867-9BCF-F363-E61F-2B2C8974FD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50B8E6-613A-C846-6F7C-CCD159FEA8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51DD6C-C0EE-3BDF-5D5C-5AF90C7B6C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FEEFA-5AC1-487E-A8CC-30C690317DA7}" type="datetimeFigureOut">
              <a:rPr lang="en-US" smtClean="0"/>
              <a:t>8/21/2023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C5BA59-EA13-DFF0-68C7-DB145122DF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9D8828-5611-B3AB-FCCF-5BAAFD497F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8EF73-EE44-42F4-B9B7-241B390A87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3506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4E3064-ACAD-BBE0-CB60-8B0D867242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9410B0-7F7F-4909-0748-B28F2C5A8C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DA4B464-9E8B-F4EC-4B8E-701FFD7996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6772070-B206-FE14-E1DF-D3D4BD63D3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FEEFA-5AC1-487E-A8CC-30C690317DA7}" type="datetimeFigureOut">
              <a:rPr lang="en-US" smtClean="0"/>
              <a:t>8/21/2023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17CB7D-27A9-9D09-EB0D-3812B8685F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C395C9-4D13-1385-3088-0A81B6608F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8EF73-EE44-42F4-B9B7-241B390A87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2088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3BD56D-2A4E-91F5-63C1-994AF6FCF1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73E106-32C7-5D9F-2727-F1369674F8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A28081A-C5AC-1F40-FB98-FBBCA385BA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9FD87F9-593C-53EB-72E2-7E61A84B215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4DF25C2-FB30-30DE-36D6-BE58E88D585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B1D5DA0-3DFC-99E0-35EE-80321B5A69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FEEFA-5AC1-487E-A8CC-30C690317DA7}" type="datetimeFigureOut">
              <a:rPr lang="en-US" smtClean="0"/>
              <a:t>8/21/2023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8466D03-4FB0-B058-1E44-FCD2513071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390C637-BB53-45EB-9414-B26DD0033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8EF73-EE44-42F4-B9B7-241B390A87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97111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D353B6-3EED-5E49-261B-85177C81DF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00EBD23-D531-964F-7F87-52B1F54F23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FEEFA-5AC1-487E-A8CC-30C690317DA7}" type="datetimeFigureOut">
              <a:rPr lang="en-US" smtClean="0"/>
              <a:t>8/21/2023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1F95443-752C-E929-C2F1-10A2BD6165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D129C07-D244-C314-1D70-F775AF163E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8EF73-EE44-42F4-B9B7-241B390A87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4494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46ADD56-34D9-BE11-D646-73AE1BB122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FEEFA-5AC1-487E-A8CC-30C690317DA7}" type="datetimeFigureOut">
              <a:rPr lang="en-US" smtClean="0"/>
              <a:t>8/21/2023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E4EF2C2-F147-1B4F-1790-8D2A34D9AA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845DA6-CAD0-A599-9E9D-128BC9102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8EF73-EE44-42F4-B9B7-241B390A87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3709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2E5AD7-1F38-214A-33DD-BE3D71850B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95546E-0D37-3676-45C2-67E87FE7E7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433C87C-1CFD-3794-AC8E-B1B710BB57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BD2372-0C26-9075-A57E-5924959223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FEEFA-5AC1-487E-A8CC-30C690317DA7}" type="datetimeFigureOut">
              <a:rPr lang="en-US" smtClean="0"/>
              <a:t>8/21/2023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82EC00-26D9-A2C1-2B7D-1B04CF9A6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7445B9D-D2A6-2A47-3AAB-5A42F47986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8EF73-EE44-42F4-B9B7-241B390A87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9277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7F8915-CD8F-79A9-B11B-1B84E50A27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B3F9EC5-B1F5-5E43-C3E5-2AF43AEC158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FAF8E1-BC1A-7374-71BF-A5708207AF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0A5481-4C2E-7ABF-4792-4BD510E64B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FEEFA-5AC1-487E-A8CC-30C690317DA7}" type="datetimeFigureOut">
              <a:rPr lang="en-US" smtClean="0"/>
              <a:t>8/21/2023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57D3E0-F551-6532-B34C-4DD1E17F88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E02A74-3E5A-70B5-795F-69792133BF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8EF73-EE44-42F4-B9B7-241B390A87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4186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A12E377-F9B8-763B-1F0F-4E0C19F61F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BA4672-6373-6613-A732-8430752A8E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BB19FF-8622-5FC8-C4E4-C9291C22C05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CFEEFA-5AC1-487E-A8CC-30C690317DA7}" type="datetimeFigureOut">
              <a:rPr lang="en-US" smtClean="0"/>
              <a:t>8/21/2023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3499F7-D7C4-E507-AF5B-85DE689E0E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65982E-D13A-69F9-0D9E-D7DC2A421B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68EF73-EE44-42F4-B9B7-241B390A87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64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tiff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12" Type="http://schemas.openxmlformats.org/officeDocument/2006/relationships/image" Target="../media/image31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tiff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3090" y="2336857"/>
            <a:ext cx="10350919" cy="1024417"/>
          </a:xfrm>
        </p:spPr>
        <p:txBody>
          <a:bodyPr>
            <a:noAutofit/>
          </a:bodyPr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Aptos" panose="020B0004020202020204" pitchFamily="34" charset="0"/>
                <a:cs typeface="Arial" panose="020B0604020202020204" pitchFamily="34" charset="0"/>
              </a:rPr>
              <a:t>Yeast RNAi-based Attractive Targeted Sugar Baits (ATSBs) for Mosquito Control</a:t>
            </a:r>
            <a:endParaRPr lang="en-US" sz="3600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5981" y="3646384"/>
            <a:ext cx="11445138" cy="2898254"/>
          </a:xfrm>
        </p:spPr>
        <p:txBody>
          <a:bodyPr>
            <a:noAutofit/>
          </a:bodyPr>
          <a:lstStyle/>
          <a:p>
            <a:pPr algn="ctr"/>
            <a:endParaRPr lang="en-US" sz="1867" b="1" dirty="0"/>
          </a:p>
          <a:p>
            <a:pPr algn="ctr"/>
            <a:r>
              <a:rPr lang="en-US" sz="2800" b="1" dirty="0">
                <a:solidFill>
                  <a:srgbClr val="7030A0"/>
                </a:solidFill>
                <a:latin typeface="Aptos" panose="020B0004020202020204" pitchFamily="34" charset="0"/>
              </a:rPr>
              <a:t>Teresia Njoroge, PhD</a:t>
            </a:r>
            <a:endParaRPr lang="en-US" sz="2800" dirty="0">
              <a:solidFill>
                <a:srgbClr val="7030A0"/>
              </a:solidFill>
              <a:latin typeface="Aptos" panose="020B0004020202020204" pitchFamily="34" charset="0"/>
            </a:endParaRPr>
          </a:p>
          <a:p>
            <a:pPr algn="ctr"/>
            <a:r>
              <a:rPr lang="en-US" sz="2800" b="1" dirty="0">
                <a:solidFill>
                  <a:srgbClr val="7030A0"/>
                </a:solidFill>
                <a:latin typeface="Aptos" panose="020B0004020202020204" pitchFamily="34" charset="0"/>
              </a:rPr>
              <a:t>Postdoctoral  Research Associate</a:t>
            </a:r>
          </a:p>
          <a:p>
            <a:endParaRPr lang="en-US" sz="1867" b="1" dirty="0"/>
          </a:p>
          <a:p>
            <a:pPr algn="ctr"/>
            <a:r>
              <a:rPr lang="en-US" sz="1867" b="1" dirty="0">
                <a:solidFill>
                  <a:schemeClr val="tx1"/>
                </a:solidFill>
              </a:rPr>
              <a:t>Department of Medical and Molecular Genetics, </a:t>
            </a:r>
          </a:p>
          <a:p>
            <a:pPr algn="ctr"/>
            <a:r>
              <a:rPr lang="en-US" sz="1867" b="1" dirty="0">
                <a:solidFill>
                  <a:schemeClr val="tx1"/>
                </a:solidFill>
              </a:rPr>
              <a:t>Indiana University School of Medicine-South Bend  and</a:t>
            </a:r>
          </a:p>
          <a:p>
            <a:pPr algn="ctr"/>
            <a:r>
              <a:rPr lang="en-US" sz="1867" b="1" dirty="0">
                <a:solidFill>
                  <a:schemeClr val="tx1"/>
                </a:solidFill>
              </a:rPr>
              <a:t>Eck Institute for Global Health, Notre Dame</a:t>
            </a:r>
          </a:p>
          <a:p>
            <a:endParaRPr lang="en-US" sz="1867" b="1" dirty="0"/>
          </a:p>
          <a:p>
            <a:endParaRPr lang="en-US" sz="1867" b="1" dirty="0">
              <a:solidFill>
                <a:schemeClr val="accent2">
                  <a:lumMod val="50000"/>
                </a:schemeClr>
              </a:solidFill>
            </a:endParaRPr>
          </a:p>
          <a:p>
            <a:endParaRPr lang="en-US" sz="1867" dirty="0"/>
          </a:p>
        </p:txBody>
      </p:sp>
      <p:pic>
        <p:nvPicPr>
          <p:cNvPr id="15" name="Picture 9"/>
          <p:cNvPicPr>
            <a:picLocks noChangeAspect="1" noChangeArrowheads="1"/>
          </p:cNvPicPr>
          <p:nvPr/>
        </p:nvPicPr>
        <p:blipFill rotWithShape="1">
          <a:blip r:embed="rId3"/>
          <a:srcRect t="11933" b="12238"/>
          <a:stretch/>
        </p:blipFill>
        <p:spPr bwMode="auto">
          <a:xfrm>
            <a:off x="10112628" y="4862197"/>
            <a:ext cx="1738491" cy="1058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D957A35F-2018-C848-B55A-3B5E15136495}"/>
              </a:ext>
            </a:extLst>
          </p:cNvPr>
          <p:cNvGrpSpPr/>
          <p:nvPr/>
        </p:nvGrpSpPr>
        <p:grpSpPr>
          <a:xfrm>
            <a:off x="160249" y="611616"/>
            <a:ext cx="609600" cy="381011"/>
            <a:chOff x="155575" y="6673"/>
            <a:chExt cx="457200" cy="285758"/>
          </a:xfrm>
        </p:grpSpPr>
        <p:sp>
          <p:nvSpPr>
            <p:cNvPr id="25" name="AutoShape 2" descr="Displaying Baby with microcephaly held by medical professional.jpg"/>
            <p:cNvSpPr>
              <a:spLocks noChangeAspect="1" noChangeArrowheads="1"/>
            </p:cNvSpPr>
            <p:nvPr/>
          </p:nvSpPr>
          <p:spPr bwMode="auto">
            <a:xfrm>
              <a:off x="155575" y="6673"/>
              <a:ext cx="304800" cy="254001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>
                <a:defRPr/>
              </a:pPr>
              <a:endParaRPr lang="en-US" sz="2400" dirty="0">
                <a:solidFill>
                  <a:prstClr val="black"/>
                </a:solidFill>
                <a:latin typeface="Georgia"/>
              </a:endParaRPr>
            </a:p>
          </p:txBody>
        </p:sp>
        <p:sp>
          <p:nvSpPr>
            <p:cNvPr id="26" name="AutoShape 4" descr="http://drrajivdesaimd.com/wp-content/uploads/2010/03/ximage004-300x225.jpg.pagespeed.ic.Fv7JO0S_NT.webp"/>
            <p:cNvSpPr>
              <a:spLocks noChangeAspect="1" noChangeArrowheads="1"/>
            </p:cNvSpPr>
            <p:nvPr/>
          </p:nvSpPr>
          <p:spPr bwMode="auto">
            <a:xfrm>
              <a:off x="307975" y="38430"/>
              <a:ext cx="304800" cy="254001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>
                <a:defRPr/>
              </a:pPr>
              <a:endParaRPr lang="en-US" sz="2400" dirty="0">
                <a:solidFill>
                  <a:prstClr val="black"/>
                </a:solidFill>
                <a:latin typeface="Georgia"/>
              </a:endParaRPr>
            </a:p>
          </p:txBody>
        </p:sp>
      </p:grpSp>
      <p:pic>
        <p:nvPicPr>
          <p:cNvPr id="6" name="Picture 5" descr="A white letter with red border&#10;&#10;Description automatically generated">
            <a:extLst>
              <a:ext uri="{FF2B5EF4-FFF2-40B4-BE49-F238E27FC236}">
                <a16:creationId xmlns:a16="http://schemas.microsoft.com/office/drawing/2014/main" id="{87E974CB-A7E0-8CA1-1679-3E17A9BD5C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6806" y="4705503"/>
            <a:ext cx="1371719" cy="137171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A8571DB-C038-D4EC-8EBA-A6FDD771322D}"/>
              </a:ext>
            </a:extLst>
          </p:cNvPr>
          <p:cNvSpPr txBox="1"/>
          <p:nvPr/>
        </p:nvSpPr>
        <p:spPr>
          <a:xfrm>
            <a:off x="9133323" y="6359972"/>
            <a:ext cx="29746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C000"/>
                </a:solidFill>
              </a:rPr>
              <a:t>I-CTSI 2023 Annual Meeting 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58F2AB4-3B32-D04C-4C90-164D5B20FB04}"/>
              </a:ext>
            </a:extLst>
          </p:cNvPr>
          <p:cNvGrpSpPr/>
          <p:nvPr/>
        </p:nvGrpSpPr>
        <p:grpSpPr>
          <a:xfrm>
            <a:off x="160249" y="12842"/>
            <a:ext cx="11452663" cy="1620902"/>
            <a:chOff x="160249" y="545195"/>
            <a:chExt cx="11452663" cy="1620902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B29D65F-53A5-911D-FC6B-3B1D473AB63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60249" y="2120378"/>
              <a:ext cx="11452663" cy="45719"/>
            </a:xfrm>
            <a:prstGeom prst="rect">
              <a:avLst/>
            </a:prstGeom>
            <a:ln>
              <a:solidFill>
                <a:srgbClr val="FFC000"/>
              </a:solidFill>
            </a:ln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BBA138AF-7066-DDB0-BF27-9F67F2FD12F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05981" y="545195"/>
              <a:ext cx="10949365" cy="155461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101868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E74ADB-794E-4ECC-80A6-F95FDB9122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377" y="115340"/>
            <a:ext cx="10992839" cy="624220"/>
          </a:xfrm>
          <a:solidFill>
            <a:schemeClr val="accent6">
              <a:lumMod val="40000"/>
              <a:lumOff val="60000"/>
            </a:schemeClr>
          </a:solidFill>
          <a:ln>
            <a:solidFill>
              <a:srgbClr val="C00000"/>
            </a:solidFill>
          </a:ln>
        </p:spPr>
        <p:txBody>
          <a:bodyPr>
            <a:noAutofit/>
          </a:bodyPr>
          <a:lstStyle/>
          <a:p>
            <a:r>
              <a:rPr lang="en-US" sz="2400" b="1" dirty="0">
                <a:latin typeface="Aptos" panose="020B0004020202020204" pitchFamily="34" charset="0"/>
              </a:rPr>
              <a:t>Development of Yeast RNA interference (RNAi) pesticides for mosquito control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C71A815-5AD2-F8B3-F4BB-6BF2C895F27B}"/>
              </a:ext>
            </a:extLst>
          </p:cNvPr>
          <p:cNvGrpSpPr/>
          <p:nvPr/>
        </p:nvGrpSpPr>
        <p:grpSpPr>
          <a:xfrm>
            <a:off x="875739" y="1182683"/>
            <a:ext cx="11048550" cy="4314060"/>
            <a:chOff x="873421" y="806722"/>
            <a:chExt cx="11048550" cy="4314060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13F85F32-4CB0-0C9A-02E0-1FE64157C343}"/>
                </a:ext>
              </a:extLst>
            </p:cNvPr>
            <p:cNvGrpSpPr/>
            <p:nvPr/>
          </p:nvGrpSpPr>
          <p:grpSpPr>
            <a:xfrm>
              <a:off x="6096000" y="806722"/>
              <a:ext cx="5825971" cy="4314060"/>
              <a:chOff x="168441" y="1715239"/>
              <a:chExt cx="5825971" cy="4314060"/>
            </a:xfrm>
          </p:grpSpPr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E064C821-9F25-8228-A42E-2E7432D7B288}"/>
                  </a:ext>
                </a:extLst>
              </p:cNvPr>
              <p:cNvSpPr txBox="1"/>
              <p:nvPr/>
            </p:nvSpPr>
            <p:spPr>
              <a:xfrm>
                <a:off x="1128667" y="1715239"/>
                <a:ext cx="4091033" cy="400110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rgbClr val="00B050"/>
                </a:solidFill>
              </a:ln>
            </p:spPr>
            <p:txBody>
              <a:bodyPr wrap="square">
                <a:spAutoFit/>
              </a:bodyPr>
              <a:lstStyle/>
              <a:p>
                <a:r>
                  <a:rPr lang="en-US" sz="2000" b="1" dirty="0">
                    <a:solidFill>
                      <a:srgbClr val="C00000"/>
                    </a:solidFill>
                  </a:rPr>
                  <a:t>RNA interference (RNAi) mechanism</a:t>
                </a:r>
              </a:p>
            </p:txBody>
          </p:sp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B47EFC8D-E894-6BE8-06EE-47E3C13FE4F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9847"/>
              <a:stretch/>
            </p:blipFill>
            <p:spPr>
              <a:xfrm>
                <a:off x="168441" y="2523795"/>
                <a:ext cx="5825971" cy="3505504"/>
              </a:xfrm>
              <a:prstGeom prst="rect">
                <a:avLst/>
              </a:prstGeom>
            </p:spPr>
          </p:pic>
        </p:grp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CD4AB450-B85E-8DFF-6FB5-6879E91664DE}"/>
                </a:ext>
              </a:extLst>
            </p:cNvPr>
            <p:cNvSpPr txBox="1"/>
            <p:nvPr/>
          </p:nvSpPr>
          <p:spPr>
            <a:xfrm>
              <a:off x="873421" y="1266972"/>
              <a:ext cx="5422140" cy="20313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§"/>
              </a:pPr>
              <a:r>
                <a:rPr lang="en-US" dirty="0">
                  <a:latin typeface="Aptos" panose="020B0004020202020204" pitchFamily="34" charset="0"/>
                </a:rPr>
                <a:t>Current mosquito control methods are insufficient</a:t>
              </a:r>
            </a:p>
            <a:p>
              <a:pPr marL="742950" lvl="1" indent="-285750">
                <a:buFont typeface="Wingdings" panose="05000000000000000000" pitchFamily="2" charset="2"/>
                <a:buChar char="§"/>
              </a:pPr>
              <a:r>
                <a:rPr lang="en-US" dirty="0">
                  <a:latin typeface="Aptos" panose="020B0004020202020204" pitchFamily="34" charset="0"/>
                </a:rPr>
                <a:t>Due to widespread insecticide resistance</a:t>
              </a:r>
            </a:p>
            <a:p>
              <a:pPr marL="742950" lvl="1" indent="-285750">
                <a:buFont typeface="Wingdings" panose="05000000000000000000" pitchFamily="2" charset="2"/>
                <a:buChar char="§"/>
              </a:pPr>
              <a:r>
                <a:rPr lang="en-US" dirty="0">
                  <a:latin typeface="Aptos" panose="020B0004020202020204" pitchFamily="34" charset="0"/>
                </a:rPr>
                <a:t>Public health &amp; environmental safety concerns regarding chemical insecticides</a:t>
              </a:r>
            </a:p>
            <a:p>
              <a:pPr marL="285750" indent="-285750">
                <a:buFont typeface="Wingdings" panose="05000000000000000000" pitchFamily="2" charset="2"/>
                <a:buChar char="§"/>
              </a:pPr>
              <a:r>
                <a:rPr lang="en-US" dirty="0">
                  <a:latin typeface="Aptos" panose="020B0004020202020204" pitchFamily="34" charset="0"/>
                </a:rPr>
                <a:t>Urgent need to discover new effective &amp; environmentally safe interventions</a:t>
              </a:r>
            </a:p>
            <a:p>
              <a:pPr marL="285750" indent="-285750">
                <a:buFont typeface="Wingdings" panose="05000000000000000000" pitchFamily="2" charset="2"/>
                <a:buChar char="§"/>
              </a:pPr>
              <a:r>
                <a:rPr lang="en-US" dirty="0">
                  <a:latin typeface="Aptos" panose="020B0004020202020204" pitchFamily="34" charset="0"/>
                </a:rPr>
                <a:t>Focus on </a:t>
              </a:r>
              <a:r>
                <a:rPr lang="en-US" dirty="0">
                  <a:solidFill>
                    <a:srgbClr val="C00000"/>
                  </a:solidFill>
                  <a:latin typeface="Aptos" panose="020B0004020202020204" pitchFamily="34" charset="0"/>
                </a:rPr>
                <a:t>Yeast RNA interference (RNAi) pesticides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B4DBA99A-B38A-6DEA-1A27-938E7F9B7DD7}"/>
              </a:ext>
            </a:extLst>
          </p:cNvPr>
          <p:cNvGrpSpPr/>
          <p:nvPr/>
        </p:nvGrpSpPr>
        <p:grpSpPr>
          <a:xfrm>
            <a:off x="347377" y="1379386"/>
            <a:ext cx="11664981" cy="3321820"/>
            <a:chOff x="173122" y="2437211"/>
            <a:chExt cx="11845755" cy="3363571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8F8127EC-2EAC-FAD5-E6FD-8E6073EA6792}"/>
                </a:ext>
              </a:extLst>
            </p:cNvPr>
            <p:cNvGrpSpPr/>
            <p:nvPr/>
          </p:nvGrpSpPr>
          <p:grpSpPr>
            <a:xfrm>
              <a:off x="173122" y="2437211"/>
              <a:ext cx="11845755" cy="3363571"/>
              <a:chOff x="135728" y="2646810"/>
              <a:chExt cx="11845755" cy="3363571"/>
            </a:xfrm>
          </p:grpSpPr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9FB48B35-8E27-1FB4-B03A-88498D7569B9}"/>
                  </a:ext>
                </a:extLst>
              </p:cNvPr>
              <p:cNvGrpSpPr/>
              <p:nvPr/>
            </p:nvGrpSpPr>
            <p:grpSpPr>
              <a:xfrm>
                <a:off x="135728" y="2646810"/>
                <a:ext cx="3370910" cy="3363571"/>
                <a:chOff x="7572277" y="1884516"/>
                <a:chExt cx="4834197" cy="4136230"/>
              </a:xfrm>
            </p:grpSpPr>
            <p:pic>
              <p:nvPicPr>
                <p:cNvPr id="11" name="Picture 10">
                  <a:extLst>
                    <a:ext uri="{FF2B5EF4-FFF2-40B4-BE49-F238E27FC236}">
                      <a16:creationId xmlns:a16="http://schemas.microsoft.com/office/drawing/2014/main" id="{3E1ED11C-1C9B-7259-AB30-D0AFE06F3F7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7572277" y="2204319"/>
                  <a:ext cx="4834197" cy="3816427"/>
                </a:xfrm>
                <a:prstGeom prst="rect">
                  <a:avLst/>
                </a:prstGeom>
              </p:spPr>
            </p:pic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7E19FFCD-AB77-55F5-BCDF-B320174AEEA6}"/>
                    </a:ext>
                  </a:extLst>
                </p:cNvPr>
                <p:cNvSpPr txBox="1"/>
                <p:nvPr/>
              </p:nvSpPr>
              <p:spPr>
                <a:xfrm>
                  <a:off x="7679531" y="1884516"/>
                  <a:ext cx="4309870" cy="492021"/>
                </a:xfrm>
                <a:prstGeom prst="rect">
                  <a:avLst/>
                </a:prstGeom>
                <a:solidFill>
                  <a:schemeClr val="accent4">
                    <a:lumMod val="40000"/>
                    <a:lumOff val="60000"/>
                  </a:schemeClr>
                </a:solidFill>
                <a:ln>
                  <a:solidFill>
                    <a:srgbClr val="00B050"/>
                  </a:solidFill>
                </a:ln>
              </p:spPr>
              <p:txBody>
                <a:bodyPr wrap="square">
                  <a:spAutoFit/>
                </a:bodyPr>
                <a:lstStyle/>
                <a:p>
                  <a:r>
                    <a:rPr lang="en-US" sz="2000" b="1" dirty="0">
                      <a:solidFill>
                        <a:srgbClr val="C00000"/>
                      </a:solidFill>
                    </a:rPr>
                    <a:t>RNAi Screens</a:t>
                  </a:r>
                </a:p>
              </p:txBody>
            </p:sp>
          </p:grpSp>
          <p:grpSp>
            <p:nvGrpSpPr>
              <p:cNvPr id="52" name="Group 51">
                <a:extLst>
                  <a:ext uri="{FF2B5EF4-FFF2-40B4-BE49-F238E27FC236}">
                    <a16:creationId xmlns:a16="http://schemas.microsoft.com/office/drawing/2014/main" id="{6B8EAFBF-A39B-3F9A-2DF4-54246CA668BF}"/>
                  </a:ext>
                </a:extLst>
              </p:cNvPr>
              <p:cNvGrpSpPr/>
              <p:nvPr/>
            </p:nvGrpSpPr>
            <p:grpSpPr>
              <a:xfrm>
                <a:off x="3942285" y="2815976"/>
                <a:ext cx="8039198" cy="3194405"/>
                <a:chOff x="-74891" y="3304977"/>
                <a:chExt cx="9147074" cy="3440359"/>
              </a:xfrm>
            </p:grpSpPr>
            <p:pic>
              <p:nvPicPr>
                <p:cNvPr id="29" name="Picture 28">
                  <a:extLst>
                    <a:ext uri="{FF2B5EF4-FFF2-40B4-BE49-F238E27FC236}">
                      <a16:creationId xmlns:a16="http://schemas.microsoft.com/office/drawing/2014/main" id="{992843EC-4E94-2933-D132-F2D83265F3E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135681" y="3941820"/>
                  <a:ext cx="2907684" cy="1869225"/>
                </a:xfrm>
                <a:prstGeom prst="rect">
                  <a:avLst/>
                </a:prstGeom>
              </p:spPr>
            </p:pic>
            <p:pic>
              <p:nvPicPr>
                <p:cNvPr id="30" name="Picture 29">
                  <a:extLst>
                    <a:ext uri="{FF2B5EF4-FFF2-40B4-BE49-F238E27FC236}">
                      <a16:creationId xmlns:a16="http://schemas.microsoft.com/office/drawing/2014/main" id="{D4FA9E28-B05A-7256-F150-9AFB6B70506C}"/>
                    </a:ext>
                  </a:extLst>
                </p:cNvPr>
                <p:cNvPicPr>
                  <a:picLocks/>
                </p:cNvPicPr>
                <p:nvPr/>
              </p:nvPicPr>
              <p:blipFill rotWithShape="1">
                <a:blip r:embed="rId6"/>
                <a:srcRect l="20975" t="20444" r="16109" b="12822"/>
                <a:stretch/>
              </p:blipFill>
              <p:spPr>
                <a:xfrm>
                  <a:off x="3674892" y="4000895"/>
                  <a:ext cx="1730871" cy="1458752"/>
                </a:xfrm>
                <a:prstGeom prst="rect">
                  <a:avLst/>
                </a:prstGeom>
              </p:spPr>
            </p:pic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43638D3E-F6FD-28CA-2ED1-E7887392F663}"/>
                    </a:ext>
                  </a:extLst>
                </p:cNvPr>
                <p:cNvSpPr txBox="1"/>
                <p:nvPr/>
              </p:nvSpPr>
              <p:spPr>
                <a:xfrm>
                  <a:off x="-74891" y="6097254"/>
                  <a:ext cx="3202543" cy="5847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dirty="0"/>
                    <a:t>Cloned in </a:t>
                  </a:r>
                  <a:r>
                    <a:rPr lang="en-US" sz="1600" i="1" dirty="0"/>
                    <a:t>Saccharomyces cerevisiae</a:t>
                  </a:r>
                </a:p>
                <a:p>
                  <a:r>
                    <a:rPr lang="en-US" sz="1600" dirty="0"/>
                    <a:t>(baker’s yeast)</a:t>
                  </a:r>
                </a:p>
              </p:txBody>
            </p:sp>
            <p:sp>
              <p:nvSpPr>
                <p:cNvPr id="35" name="Arrow: Up 34">
                  <a:extLst>
                    <a:ext uri="{FF2B5EF4-FFF2-40B4-BE49-F238E27FC236}">
                      <a16:creationId xmlns:a16="http://schemas.microsoft.com/office/drawing/2014/main" id="{F0DD02E5-A6E6-F8CB-F949-7755C10FA2D5}"/>
                    </a:ext>
                  </a:extLst>
                </p:cNvPr>
                <p:cNvSpPr/>
                <p:nvPr/>
              </p:nvSpPr>
              <p:spPr>
                <a:xfrm>
                  <a:off x="1249655" y="5811045"/>
                  <a:ext cx="276726" cy="362496"/>
                </a:xfrm>
                <a:prstGeom prst="upArrow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7" name="Arrow: Up 36">
                  <a:extLst>
                    <a:ext uri="{FF2B5EF4-FFF2-40B4-BE49-F238E27FC236}">
                      <a16:creationId xmlns:a16="http://schemas.microsoft.com/office/drawing/2014/main" id="{907ADAA3-93CB-5A61-705F-0A4E99341026}"/>
                    </a:ext>
                  </a:extLst>
                </p:cNvPr>
                <p:cNvSpPr/>
                <p:nvPr/>
              </p:nvSpPr>
              <p:spPr>
                <a:xfrm rot="5400000">
                  <a:off x="3109449" y="4415540"/>
                  <a:ext cx="304949" cy="585672"/>
                </a:xfrm>
                <a:prstGeom prst="upArrow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4A569D48-AC08-F5C7-494B-1ECD3EC8847E}"/>
                    </a:ext>
                  </a:extLst>
                </p:cNvPr>
                <p:cNvSpPr txBox="1"/>
                <p:nvPr/>
              </p:nvSpPr>
              <p:spPr>
                <a:xfrm>
                  <a:off x="3674892" y="5626379"/>
                  <a:ext cx="1525003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US" dirty="0"/>
                    <a:t>RNAi</a:t>
                  </a:r>
                  <a:r>
                    <a:rPr lang="en-US" sz="1800" dirty="0"/>
                    <a:t> yeast</a:t>
                  </a:r>
                  <a:endParaRPr lang="en-US" dirty="0"/>
                </a:p>
              </p:txBody>
            </p:sp>
            <p:pic>
              <p:nvPicPr>
                <p:cNvPr id="40" name="Picture 39">
                  <a:extLst>
                    <a:ext uri="{FF2B5EF4-FFF2-40B4-BE49-F238E27FC236}">
                      <a16:creationId xmlns:a16="http://schemas.microsoft.com/office/drawing/2014/main" id="{2DDDB33C-493C-1274-D68E-05F9545EE57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6794475" y="3304977"/>
                  <a:ext cx="1158111" cy="1072720"/>
                </a:xfrm>
                <a:prstGeom prst="rect">
                  <a:avLst/>
                </a:prstGeom>
              </p:spPr>
            </p:pic>
            <p:pic>
              <p:nvPicPr>
                <p:cNvPr id="41" name="Picture 40">
                  <a:extLst>
                    <a:ext uri="{FF2B5EF4-FFF2-40B4-BE49-F238E27FC236}">
                      <a16:creationId xmlns:a16="http://schemas.microsoft.com/office/drawing/2014/main" id="{80940722-081E-3666-283D-CE62EA179BE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8"/>
                <a:srcRect t="13520"/>
                <a:stretch/>
              </p:blipFill>
              <p:spPr>
                <a:xfrm>
                  <a:off x="6818448" y="4580511"/>
                  <a:ext cx="1158111" cy="1103871"/>
                </a:xfrm>
                <a:prstGeom prst="rect">
                  <a:avLst/>
                </a:prstGeom>
              </p:spPr>
            </p:pic>
            <p:pic>
              <p:nvPicPr>
                <p:cNvPr id="43" name="Picture 42">
                  <a:extLst>
                    <a:ext uri="{FF2B5EF4-FFF2-40B4-BE49-F238E27FC236}">
                      <a16:creationId xmlns:a16="http://schemas.microsoft.com/office/drawing/2014/main" id="{D04B036B-AF80-2EF5-05B0-94935CFAAD9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6297663" y="5719413"/>
                  <a:ext cx="1970221" cy="1025923"/>
                </a:xfrm>
                <a:prstGeom prst="rect">
                  <a:avLst/>
                </a:prstGeom>
              </p:spPr>
            </p:pic>
            <p:sp>
              <p:nvSpPr>
                <p:cNvPr id="44" name="Arrow: Up 43">
                  <a:extLst>
                    <a:ext uri="{FF2B5EF4-FFF2-40B4-BE49-F238E27FC236}">
                      <a16:creationId xmlns:a16="http://schemas.microsoft.com/office/drawing/2014/main" id="{827354B5-0937-86DD-D071-63954A661B9C}"/>
                    </a:ext>
                  </a:extLst>
                </p:cNvPr>
                <p:cNvSpPr/>
                <p:nvPr/>
              </p:nvSpPr>
              <p:spPr>
                <a:xfrm rot="3720000">
                  <a:off x="6077761" y="3492616"/>
                  <a:ext cx="207037" cy="1201559"/>
                </a:xfrm>
                <a:prstGeom prst="upArrow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47" name="Picture 46">
                  <a:extLst>
                    <a:ext uri="{FF2B5EF4-FFF2-40B4-BE49-F238E27FC236}">
                      <a16:creationId xmlns:a16="http://schemas.microsoft.com/office/drawing/2014/main" id="{7C6A9F74-D6F0-3A80-3FD7-98AA9297866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 rot="3300000">
                  <a:off x="5567642" y="5547787"/>
                  <a:ext cx="1088927" cy="431706"/>
                </a:xfrm>
                <a:prstGeom prst="rect">
                  <a:avLst/>
                </a:prstGeom>
              </p:spPr>
            </p:pic>
            <p:pic>
              <p:nvPicPr>
                <p:cNvPr id="48" name="Picture 47">
                  <a:extLst>
                    <a:ext uri="{FF2B5EF4-FFF2-40B4-BE49-F238E27FC236}">
                      <a16:creationId xmlns:a16="http://schemas.microsoft.com/office/drawing/2014/main" id="{76303A6C-BC70-3D6C-3DD7-F3CF8A0C82A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 rot="1200000">
                  <a:off x="5577544" y="4655706"/>
                  <a:ext cx="983364" cy="475424"/>
                </a:xfrm>
                <a:prstGeom prst="rect">
                  <a:avLst/>
                </a:prstGeom>
              </p:spPr>
            </p:pic>
            <p:pic>
              <p:nvPicPr>
                <p:cNvPr id="50" name="Picture 49">
                  <a:extLst>
                    <a:ext uri="{FF2B5EF4-FFF2-40B4-BE49-F238E27FC236}">
                      <a16:creationId xmlns:a16="http://schemas.microsoft.com/office/drawing/2014/main" id="{33A1065E-6679-2AD6-C3DA-8AE9143E32E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7994747" y="3366114"/>
                  <a:ext cx="1061549" cy="883360"/>
                </a:xfrm>
                <a:prstGeom prst="rect">
                  <a:avLst/>
                </a:prstGeom>
              </p:spPr>
            </p:pic>
            <p:pic>
              <p:nvPicPr>
                <p:cNvPr id="51" name="Picture 50">
                  <a:extLst>
                    <a:ext uri="{FF2B5EF4-FFF2-40B4-BE49-F238E27FC236}">
                      <a16:creationId xmlns:a16="http://schemas.microsoft.com/office/drawing/2014/main" id="{5B611A7E-1F61-6C2B-5CF0-E904CB3EFC1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8059685" y="4860851"/>
                  <a:ext cx="1012498" cy="872843"/>
                </a:xfrm>
                <a:prstGeom prst="rect">
                  <a:avLst/>
                </a:prstGeom>
              </p:spPr>
            </p:pic>
          </p:grpSp>
        </p:grp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942D9E09-5EB3-C655-2701-0AF9A88067A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3413816" y="4260619"/>
              <a:ext cx="536494" cy="32311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60207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5F3E809-10AB-5EE2-7B9B-C749AFDB2B2D}"/>
              </a:ext>
            </a:extLst>
          </p:cNvPr>
          <p:cNvSpPr txBox="1"/>
          <p:nvPr/>
        </p:nvSpPr>
        <p:spPr>
          <a:xfrm>
            <a:off x="515856" y="323507"/>
            <a:ext cx="8987787" cy="46166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ptos" panose="020B0004020202020204" pitchFamily="34" charset="0"/>
              </a:rPr>
              <a:t>Yeast RNAi pesticides  kill multiple disease vector mosquitoes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C62D223-723F-D647-D6D9-796A41148BEB}"/>
              </a:ext>
            </a:extLst>
          </p:cNvPr>
          <p:cNvGrpSpPr/>
          <p:nvPr/>
        </p:nvGrpSpPr>
        <p:grpSpPr>
          <a:xfrm>
            <a:off x="598206" y="1292367"/>
            <a:ext cx="11359735" cy="3886833"/>
            <a:chOff x="795024" y="1236427"/>
            <a:chExt cx="11981305" cy="3009057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609A7FA8-6E7D-ADEC-38AB-C6C6C6AE9F6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95024" y="1236427"/>
              <a:ext cx="6885626" cy="1282874"/>
            </a:xfrm>
            <a:prstGeom prst="rect">
              <a:avLst/>
            </a:prstGeom>
          </p:spPr>
        </p:pic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34BCB911-C6AD-E79A-6F55-426B2DCE7E50}"/>
                </a:ext>
              </a:extLst>
            </p:cNvPr>
            <p:cNvGrpSpPr/>
            <p:nvPr/>
          </p:nvGrpSpPr>
          <p:grpSpPr>
            <a:xfrm>
              <a:off x="7785594" y="1551024"/>
              <a:ext cx="4990735" cy="2042920"/>
              <a:chOff x="8023963" y="1236534"/>
              <a:chExt cx="4990735" cy="2042920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FF42831C-B126-0DF1-857D-1BDEB09BBB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113306" y="1236534"/>
                <a:ext cx="4812050" cy="1819335"/>
              </a:xfrm>
              <a:prstGeom prst="rect">
                <a:avLst/>
              </a:prstGeom>
            </p:spPr>
          </p:pic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81FB6EC-B0EF-720E-BD77-799B7697DED8}"/>
                  </a:ext>
                </a:extLst>
              </p:cNvPr>
              <p:cNvSpPr txBox="1"/>
              <p:nvPr/>
            </p:nvSpPr>
            <p:spPr>
              <a:xfrm>
                <a:off x="8023963" y="2973051"/>
                <a:ext cx="4990735" cy="3064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b="1" dirty="0">
                    <a:solidFill>
                      <a:srgbClr val="C00000"/>
                    </a:solidFill>
                  </a:rPr>
                  <a:t>*RNAi yeast does not kill non-target arthropods</a:t>
                </a:r>
              </a:p>
            </p:txBody>
          </p:sp>
        </p:grp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7E3475AB-E1B3-D393-4D61-30D36E871F1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95024" y="2636001"/>
              <a:ext cx="6847042" cy="1609483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ED3C2898-D08A-888F-F021-8182B356ED29}"/>
              </a:ext>
            </a:extLst>
          </p:cNvPr>
          <p:cNvGrpSpPr/>
          <p:nvPr/>
        </p:nvGrpSpPr>
        <p:grpSpPr>
          <a:xfrm>
            <a:off x="185016" y="1292367"/>
            <a:ext cx="11821968" cy="4273265"/>
            <a:chOff x="328772" y="3088790"/>
            <a:chExt cx="11633742" cy="4026013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6C4B36D4-B6F1-EF1A-0B18-DF3E5C8B617D}"/>
                </a:ext>
              </a:extLst>
            </p:cNvPr>
            <p:cNvGrpSpPr/>
            <p:nvPr/>
          </p:nvGrpSpPr>
          <p:grpSpPr>
            <a:xfrm>
              <a:off x="9154762" y="3687225"/>
              <a:ext cx="2704940" cy="2443376"/>
              <a:chOff x="297227" y="2014187"/>
              <a:chExt cx="1796540" cy="1992137"/>
            </a:xfrm>
          </p:grpSpPr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4180371D-8AEA-5982-61A2-ECC32D5793B1}"/>
                  </a:ext>
                </a:extLst>
              </p:cNvPr>
              <p:cNvSpPr txBox="1"/>
              <p:nvPr/>
            </p:nvSpPr>
            <p:spPr>
              <a:xfrm>
                <a:off x="297227" y="2014187"/>
                <a:ext cx="1779288" cy="211929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i="1" dirty="0" err="1"/>
                  <a:t>A.gambiae</a:t>
                </a:r>
                <a:r>
                  <a:rPr lang="en-US" sz="1400" b="1" i="1" dirty="0"/>
                  <a:t> Shaker </a:t>
                </a:r>
                <a:r>
                  <a:rPr lang="en-US" sz="1400" b="1" dirty="0"/>
                  <a:t>transcripts</a:t>
                </a:r>
              </a:p>
            </p:txBody>
          </p:sp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D3CAA036-9C14-BA5F-802C-5DC0CB712CD2}"/>
                  </a:ext>
                </a:extLst>
              </p:cNvPr>
              <p:cNvGrpSpPr/>
              <p:nvPr/>
            </p:nvGrpSpPr>
            <p:grpSpPr>
              <a:xfrm>
                <a:off x="314480" y="2274125"/>
                <a:ext cx="1779287" cy="1732199"/>
                <a:chOff x="400740" y="2274125"/>
                <a:chExt cx="1779287" cy="1732199"/>
              </a:xfrm>
            </p:grpSpPr>
            <p:pic>
              <p:nvPicPr>
                <p:cNvPr id="7" name="Picture 6">
                  <a:extLst>
                    <a:ext uri="{FF2B5EF4-FFF2-40B4-BE49-F238E27FC236}">
                      <a16:creationId xmlns:a16="http://schemas.microsoft.com/office/drawing/2014/main" id="{FEB4D453-F8FA-67F3-D085-C33FB550A1A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400740" y="2274125"/>
                  <a:ext cx="1779287" cy="1732199"/>
                </a:xfrm>
                <a:prstGeom prst="rect">
                  <a:avLst/>
                </a:prstGeom>
              </p:spPr>
            </p:pic>
            <p:sp>
              <p:nvSpPr>
                <p:cNvPr id="8" name="Rectangle 7">
                  <a:extLst>
                    <a:ext uri="{FF2B5EF4-FFF2-40B4-BE49-F238E27FC236}">
                      <a16:creationId xmlns:a16="http://schemas.microsoft.com/office/drawing/2014/main" id="{D86B8D21-A9C8-1918-8066-8A5C0E78134D}"/>
                    </a:ext>
                  </a:extLst>
                </p:cNvPr>
                <p:cNvSpPr/>
                <p:nvPr/>
              </p:nvSpPr>
              <p:spPr>
                <a:xfrm>
                  <a:off x="400740" y="2301559"/>
                  <a:ext cx="211400" cy="257714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B1926C4-E18E-5B4E-070F-3DC5E14DE7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r="31587"/>
            <a:stretch/>
          </p:blipFill>
          <p:spPr>
            <a:xfrm>
              <a:off x="5045287" y="3407260"/>
              <a:ext cx="4294598" cy="2711490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842F165-ED42-BCD1-5AEA-8CDF6A0CD09E}"/>
                </a:ext>
              </a:extLst>
            </p:cNvPr>
            <p:cNvSpPr txBox="1"/>
            <p:nvPr/>
          </p:nvSpPr>
          <p:spPr>
            <a:xfrm>
              <a:off x="5486400" y="3221099"/>
              <a:ext cx="3236360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600" b="1" dirty="0">
                  <a:latin typeface="Aptos" panose="020B0004020202020204" pitchFamily="34" charset="0"/>
                </a:rPr>
                <a:t>Sh.463 Neural Mode of Action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0A9568F-347F-B831-BDB1-46041D420766}"/>
                </a:ext>
              </a:extLst>
            </p:cNvPr>
            <p:cNvSpPr txBox="1"/>
            <p:nvPr/>
          </p:nvSpPr>
          <p:spPr>
            <a:xfrm>
              <a:off x="908888" y="3088790"/>
              <a:ext cx="2835667" cy="369332"/>
            </a:xfrm>
            <a:prstGeom prst="rect">
              <a:avLst/>
            </a:prstGeom>
            <a:ln w="28575">
              <a:solidFill>
                <a:srgbClr val="0070C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r>
                <a:rPr lang="en-US" b="1" dirty="0">
                  <a:solidFill>
                    <a:srgbClr val="C00000"/>
                  </a:solidFill>
                  <a:highlight>
                    <a:srgbClr val="FFFF00"/>
                  </a:highlight>
                </a:rPr>
                <a:t>Sh.463 RNAi yeast pesticide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A02F2F5-E2FD-EA6B-E573-BE30E47813FE}"/>
                </a:ext>
              </a:extLst>
            </p:cNvPr>
            <p:cNvSpPr txBox="1"/>
            <p:nvPr/>
          </p:nvSpPr>
          <p:spPr>
            <a:xfrm>
              <a:off x="4697440" y="6189485"/>
              <a:ext cx="5539388" cy="338554"/>
            </a:xfrm>
            <a:prstGeom prst="rect">
              <a:avLst/>
            </a:prstGeom>
            <a:noFill/>
            <a:ln w="19050">
              <a:solidFill>
                <a:schemeClr val="accent6">
                  <a:lumMod val="75000"/>
                </a:schemeClr>
              </a:solidFill>
            </a:ln>
          </p:spPr>
          <p:txBody>
            <a:bodyPr wrap="square">
              <a:spAutoFit/>
            </a:bodyPr>
            <a:lstStyle/>
            <a:p>
              <a:r>
                <a:rPr lang="en-US" sz="1600" b="1" dirty="0">
                  <a:latin typeface="Aptos" panose="020B0004020202020204" pitchFamily="34" charset="0"/>
                </a:rPr>
                <a:t>Silencing the </a:t>
              </a:r>
              <a:r>
                <a:rPr lang="en-US" sz="1600" b="1" i="1" dirty="0">
                  <a:latin typeface="Aptos" panose="020B0004020202020204" pitchFamily="34" charset="0"/>
                </a:rPr>
                <a:t>Shaker</a:t>
              </a:r>
              <a:r>
                <a:rPr lang="en-US" sz="1600" b="1" dirty="0">
                  <a:latin typeface="Aptos" panose="020B0004020202020204" pitchFamily="34" charset="0"/>
                </a:rPr>
                <a:t> gene results in loss of neural activity</a:t>
              </a:r>
            </a:p>
          </p:txBody>
        </p: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DDDCFA8C-C267-1A35-9D72-AE0307ECE55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28772" y="3870155"/>
              <a:ext cx="4368667" cy="3243047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FB0E170A-9715-71B8-F0A6-95123CDDB09D}"/>
                </a:ext>
              </a:extLst>
            </p:cNvPr>
            <p:cNvSpPr txBox="1"/>
            <p:nvPr/>
          </p:nvSpPr>
          <p:spPr>
            <a:xfrm>
              <a:off x="9586465" y="6853193"/>
              <a:ext cx="2376049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it-IT" sz="1100" dirty="0"/>
                <a:t>Mysore et al., 2020, 2021a,b,  in prep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48319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 32">
            <a:extLst>
              <a:ext uri="{FF2B5EF4-FFF2-40B4-BE49-F238E27FC236}">
                <a16:creationId xmlns:a16="http://schemas.microsoft.com/office/drawing/2014/main" id="{9DEC1FBB-9265-9E2F-29BA-F2E0E9841F8E}"/>
              </a:ext>
            </a:extLst>
          </p:cNvPr>
          <p:cNvGrpSpPr/>
          <p:nvPr/>
        </p:nvGrpSpPr>
        <p:grpSpPr>
          <a:xfrm>
            <a:off x="1859959" y="916018"/>
            <a:ext cx="6606951" cy="2845811"/>
            <a:chOff x="919584" y="26333"/>
            <a:chExt cx="6606951" cy="2845811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75A7FF0-6738-5846-22D3-C5BC52272F41}"/>
                </a:ext>
              </a:extLst>
            </p:cNvPr>
            <p:cNvSpPr txBox="1"/>
            <p:nvPr/>
          </p:nvSpPr>
          <p:spPr>
            <a:xfrm>
              <a:off x="1545605" y="26333"/>
              <a:ext cx="4297268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000" b="1" dirty="0">
                  <a:solidFill>
                    <a:srgbClr val="C00000"/>
                  </a:solidFill>
                </a:rPr>
                <a:t>Attractive targeted Sugar Baits (ATSBs)</a:t>
              </a:r>
              <a:endParaRPr lang="en-US" sz="2000" dirty="0"/>
            </a:p>
          </p:txBody>
        </p: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10384340-D88D-20BF-CA51-9E92FB479E35}"/>
                </a:ext>
              </a:extLst>
            </p:cNvPr>
            <p:cNvGrpSpPr/>
            <p:nvPr/>
          </p:nvGrpSpPr>
          <p:grpSpPr>
            <a:xfrm>
              <a:off x="919584" y="479381"/>
              <a:ext cx="6606951" cy="2392763"/>
              <a:chOff x="613699" y="586886"/>
              <a:chExt cx="6606951" cy="2392763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F459E39D-5332-A80B-D2ED-8DAC9EC66C6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23383" y="793299"/>
                <a:ext cx="4297267" cy="1935857"/>
              </a:xfrm>
              <a:prstGeom prst="rect">
                <a:avLst/>
              </a:prstGeom>
            </p:spPr>
          </p:pic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AFD5E44F-3F9C-51CC-774D-839C40E442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13699" y="586886"/>
                <a:ext cx="1778542" cy="2392763"/>
              </a:xfrm>
              <a:prstGeom prst="rect">
                <a:avLst/>
              </a:prstGeom>
            </p:spPr>
          </p:pic>
        </p:grp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65A04CA-940C-3DD0-8CC7-1E2A5B5596CF}"/>
              </a:ext>
            </a:extLst>
          </p:cNvPr>
          <p:cNvGrpSpPr/>
          <p:nvPr/>
        </p:nvGrpSpPr>
        <p:grpSpPr>
          <a:xfrm>
            <a:off x="1124933" y="4012770"/>
            <a:ext cx="9930840" cy="2653443"/>
            <a:chOff x="506585" y="3982950"/>
            <a:chExt cx="10152962" cy="2943265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682D93FC-4D62-19DB-A18C-A3C61B977B71}"/>
                </a:ext>
              </a:extLst>
            </p:cNvPr>
            <p:cNvGrpSpPr/>
            <p:nvPr/>
          </p:nvGrpSpPr>
          <p:grpSpPr>
            <a:xfrm>
              <a:off x="506585" y="4352331"/>
              <a:ext cx="10152962" cy="2573884"/>
              <a:chOff x="846985" y="3851067"/>
              <a:chExt cx="10152962" cy="2573884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2046D214-03E1-7303-E482-62A5D377D91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341861" y="3878881"/>
                <a:ext cx="2658086" cy="1140051"/>
              </a:xfrm>
              <a:prstGeom prst="rect">
                <a:avLst/>
              </a:prstGeom>
            </p:spPr>
          </p:pic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7272DFC6-9F71-63CC-792F-35B1DC2F340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t="11629" r="1839" b="-1"/>
              <a:stretch/>
            </p:blipFill>
            <p:spPr>
              <a:xfrm>
                <a:off x="846985" y="3902232"/>
                <a:ext cx="2436403" cy="1914112"/>
              </a:xfrm>
              <a:prstGeom prst="rect">
                <a:avLst/>
              </a:prstGeom>
            </p:spPr>
          </p:pic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2F0C80FE-6621-58EF-E6A3-CABCA8BDD94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321645" y="3851067"/>
                <a:ext cx="2361885" cy="1965277"/>
              </a:xfrm>
              <a:prstGeom prst="rect">
                <a:avLst/>
              </a:prstGeom>
            </p:spPr>
          </p:pic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1D4764A-6BE0-E139-E0D4-F1595B2F847F}"/>
                  </a:ext>
                </a:extLst>
              </p:cNvPr>
              <p:cNvSpPr txBox="1"/>
              <p:nvPr/>
            </p:nvSpPr>
            <p:spPr>
              <a:xfrm>
                <a:off x="2356122" y="5963286"/>
                <a:ext cx="3458305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800" dirty="0"/>
                  <a:t>https://endmalaria.org/sites/default/files/7_Gunter%20Mueller.pdf</a:t>
                </a:r>
              </a:p>
              <a:p>
                <a:r>
                  <a:rPr lang="en-US" sz="800" dirty="0"/>
                  <a:t>https://www.ivcc.com/research-development/atsb/</a:t>
                </a:r>
              </a:p>
              <a:p>
                <a:r>
                  <a:rPr lang="en-US" sz="800" dirty="0"/>
                  <a:t>https://www.ivcc.com/mosquito-factory-new-outdoor-biting-invention-tool/</a:t>
                </a:r>
              </a:p>
            </p:txBody>
          </p:sp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92D06A77-0BAE-798A-0687-45C354C3D55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979028" y="5061174"/>
                <a:ext cx="1176783" cy="1155309"/>
              </a:xfrm>
              <a:prstGeom prst="rect">
                <a:avLst/>
              </a:prstGeom>
            </p:spPr>
          </p:pic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251D4257-2DFC-7C71-1291-33794624641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808517" y="3909429"/>
                <a:ext cx="1711657" cy="2061054"/>
              </a:xfrm>
              <a:prstGeom prst="rect">
                <a:avLst/>
              </a:prstGeom>
            </p:spPr>
          </p:pic>
        </p:grp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645328A7-CBCB-0A1A-201A-5DF68E91D90E}"/>
                </a:ext>
              </a:extLst>
            </p:cNvPr>
            <p:cNvSpPr txBox="1"/>
            <p:nvPr/>
          </p:nvSpPr>
          <p:spPr>
            <a:xfrm>
              <a:off x="883578" y="3982950"/>
              <a:ext cx="4566763" cy="3966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rgbClr val="C00000"/>
                  </a:solidFill>
                </a:rPr>
                <a:t>Yeast RNAi ATSBs deployment in the field</a:t>
              </a:r>
            </a:p>
          </p:txBody>
        </p: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FE2B7E67-B977-8880-A571-24F4D37A6C8D}"/>
              </a:ext>
            </a:extLst>
          </p:cNvPr>
          <p:cNvSpPr txBox="1"/>
          <p:nvPr/>
        </p:nvSpPr>
        <p:spPr>
          <a:xfrm>
            <a:off x="8633610" y="2665727"/>
            <a:ext cx="39928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6EE26E4-4FD6-5145-2743-C84BC66B3BFD}"/>
              </a:ext>
            </a:extLst>
          </p:cNvPr>
          <p:cNvGrpSpPr/>
          <p:nvPr/>
        </p:nvGrpSpPr>
        <p:grpSpPr>
          <a:xfrm>
            <a:off x="1124933" y="740465"/>
            <a:ext cx="9415639" cy="3332501"/>
            <a:chOff x="726042" y="-115436"/>
            <a:chExt cx="9823129" cy="3582514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86190AA7-46BF-253A-BC61-1B90D6830A35}"/>
                </a:ext>
              </a:extLst>
            </p:cNvPr>
            <p:cNvSpPr txBox="1"/>
            <p:nvPr/>
          </p:nvSpPr>
          <p:spPr>
            <a:xfrm>
              <a:off x="6762621" y="2958532"/>
              <a:ext cx="1913567" cy="26469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000" dirty="0"/>
                <a:t>Mysore et al., 2020</a:t>
              </a:r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DD004B00-DC7F-8F78-3C0F-4149D701C8B9}"/>
                </a:ext>
              </a:extLst>
            </p:cNvPr>
            <p:cNvGrpSpPr/>
            <p:nvPr/>
          </p:nvGrpSpPr>
          <p:grpSpPr>
            <a:xfrm>
              <a:off x="726042" y="-115436"/>
              <a:ext cx="9823129" cy="3582514"/>
              <a:chOff x="1375010" y="-141306"/>
              <a:chExt cx="9823129" cy="3582514"/>
            </a:xfrm>
          </p:grpSpPr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295C17D2-5546-2C13-E146-93E8CAE05E6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/>
              <a:srcRect l="16132" r="9657"/>
              <a:stretch/>
            </p:blipFill>
            <p:spPr>
              <a:xfrm>
                <a:off x="6113790" y="354650"/>
                <a:ext cx="1940319" cy="2248090"/>
              </a:xfrm>
              <a:prstGeom prst="rect">
                <a:avLst/>
              </a:prstGeom>
            </p:spPr>
          </p:pic>
          <p:pic>
            <p:nvPicPr>
              <p:cNvPr id="34" name="Picture 33">
                <a:extLst>
                  <a:ext uri="{FF2B5EF4-FFF2-40B4-BE49-F238E27FC236}">
                    <a16:creationId xmlns:a16="http://schemas.microsoft.com/office/drawing/2014/main" id="{B6E3EE2E-DF33-F05A-9260-4BDF365AB00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375010" y="307136"/>
                <a:ext cx="3904456" cy="3134072"/>
              </a:xfrm>
              <a:prstGeom prst="rect">
                <a:avLst/>
              </a:prstGeom>
            </p:spPr>
          </p:pic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0D221924-CD40-BF11-06A2-111CE3D5170E}"/>
                  </a:ext>
                </a:extLst>
              </p:cNvPr>
              <p:cNvSpPr txBox="1"/>
              <p:nvPr/>
            </p:nvSpPr>
            <p:spPr>
              <a:xfrm>
                <a:off x="1784020" y="-141306"/>
                <a:ext cx="2816806" cy="38670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000" b="1" dirty="0">
                    <a:solidFill>
                      <a:srgbClr val="C00000"/>
                    </a:solidFill>
                    <a:latin typeface="Aptos" panose="020B0004020202020204" pitchFamily="34" charset="0"/>
                  </a:rPr>
                  <a:t>Yeast RNAi  ATSBs</a:t>
                </a:r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64052079-D0C1-3DFE-02E2-8EBB3EE48C39}"/>
                  </a:ext>
                </a:extLst>
              </p:cNvPr>
              <p:cNvSpPr txBox="1"/>
              <p:nvPr/>
            </p:nvSpPr>
            <p:spPr>
              <a:xfrm>
                <a:off x="5262956" y="2665728"/>
                <a:ext cx="4660169" cy="36395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r>
                  <a:rPr lang="en-US" sz="1600" dirty="0">
                    <a:solidFill>
                      <a:srgbClr val="7030A0"/>
                    </a:solidFill>
                  </a:rPr>
                  <a:t>Mosquitoes feeding on yeast RNAi ATSB in the lab</a:t>
                </a:r>
              </a:p>
            </p:txBody>
          </p:sp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6576A6FA-5574-9BFD-0426-478CE20AF3E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8401938" y="222674"/>
                <a:ext cx="2796201" cy="2212239"/>
              </a:xfrm>
              <a:prstGeom prst="rect">
                <a:avLst/>
              </a:prstGeom>
            </p:spPr>
          </p:pic>
        </p:grp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343D1AA3-6AD3-0660-EE42-5252C319302D}"/>
              </a:ext>
            </a:extLst>
          </p:cNvPr>
          <p:cNvSpPr txBox="1"/>
          <p:nvPr/>
        </p:nvSpPr>
        <p:spPr>
          <a:xfrm>
            <a:off x="1124933" y="132755"/>
            <a:ext cx="8854514" cy="4001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2000" b="1" dirty="0">
                <a:latin typeface="Aptos" panose="020B0004020202020204" pitchFamily="34" charset="0"/>
              </a:rPr>
              <a:t>Attractive targeted Sugar Baits (ATSBs):  A New Mosquito Control Paradigm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A6C11C1-EA98-11D8-B5E5-D334CE8A092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34654" y="665338"/>
            <a:ext cx="9144793" cy="5852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222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694</TotalTime>
  <Words>276</Words>
  <Application>Microsoft Office PowerPoint</Application>
  <PresentationFormat>Widescreen</PresentationFormat>
  <Paragraphs>41</Paragraphs>
  <Slides>4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11" baseType="lpstr">
      <vt:lpstr>Aptos</vt:lpstr>
      <vt:lpstr>Arial</vt:lpstr>
      <vt:lpstr>Calibri</vt:lpstr>
      <vt:lpstr>Calibri Light</vt:lpstr>
      <vt:lpstr>Georgia</vt:lpstr>
      <vt:lpstr>Wingdings</vt:lpstr>
      <vt:lpstr>Office Theme</vt:lpstr>
      <vt:lpstr>Yeast RNAi-based Attractive Targeted Sugar Baits (ATSBs) for Mosquito Control</vt:lpstr>
      <vt:lpstr>Development of Yeast RNA interference (RNAi) pesticides for mosquito control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Njoroge, Teresia Muthoni</dc:creator>
  <cp:lastModifiedBy>Njoroge, Teresia Muthoni</cp:lastModifiedBy>
  <cp:revision>17</cp:revision>
  <dcterms:created xsi:type="dcterms:W3CDTF">2023-08-18T15:33:22Z</dcterms:created>
  <dcterms:modified xsi:type="dcterms:W3CDTF">2023-08-21T13:45:28Z</dcterms:modified>
</cp:coreProperties>
</file>